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56" r:id="rId2"/>
    <p:sldId id="291" r:id="rId3"/>
    <p:sldId id="267" r:id="rId4"/>
    <p:sldId id="290" r:id="rId5"/>
    <p:sldId id="292" r:id="rId6"/>
    <p:sldId id="299" r:id="rId7"/>
    <p:sldId id="300" r:id="rId8"/>
    <p:sldId id="293" r:id="rId9"/>
    <p:sldId id="281" r:id="rId10"/>
    <p:sldId id="294" r:id="rId11"/>
    <p:sldId id="295" r:id="rId12"/>
    <p:sldId id="296" r:id="rId13"/>
    <p:sldId id="297" r:id="rId14"/>
    <p:sldId id="270"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8001"/>
    <a:srgbClr val="284B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657" autoAdjust="0"/>
  </p:normalViewPr>
  <p:slideViewPr>
    <p:cSldViewPr snapToGrid="0">
      <p:cViewPr varScale="1">
        <p:scale>
          <a:sx n="104" d="100"/>
          <a:sy n="104" d="100"/>
        </p:scale>
        <p:origin x="83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3B7966E6-A8DB-4B18-8AB9-0A7B7C6122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77593564-AA5C-4476-8A79-F4CC0132EF7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7780DDC-C412-4622-9F01-FED9A7186D41}" type="datetimeFigureOut">
              <a:rPr lang="zh-CN" altLang="en-US" smtClean="0"/>
              <a:t>2022/3/9</a:t>
            </a:fld>
            <a:endParaRPr lang="zh-CN" altLang="en-US"/>
          </a:p>
        </p:txBody>
      </p:sp>
      <p:sp>
        <p:nvSpPr>
          <p:cNvPr id="4" name="页脚占位符 3">
            <a:extLst>
              <a:ext uri="{FF2B5EF4-FFF2-40B4-BE49-F238E27FC236}">
                <a16:creationId xmlns:a16="http://schemas.microsoft.com/office/drawing/2014/main" id="{A05E95BD-5C24-448B-8154-0BFAFC28AAA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3C9E46F8-82A9-441D-B2A6-F6BAF62EC81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C715F2-192B-445F-981E-817722C99090}" type="slidenum">
              <a:rPr lang="zh-CN" altLang="en-US" smtClean="0"/>
              <a:t>‹#›</a:t>
            </a:fld>
            <a:endParaRPr lang="zh-CN" altLang="en-US"/>
          </a:p>
        </p:txBody>
      </p:sp>
    </p:spTree>
    <p:extLst>
      <p:ext uri="{BB962C8B-B14F-4D97-AF65-F5344CB8AC3E}">
        <p14:creationId xmlns:p14="http://schemas.microsoft.com/office/powerpoint/2010/main" val="40513387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CC9144-CB1F-4413-8792-09E1637CF7C1}" type="datetimeFigureOut">
              <a:rPr lang="zh-CN" altLang="en-US" smtClean="0"/>
              <a:t>2022/3/9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204313-268C-4098-841A-72B5E8BD190B}" type="slidenum">
              <a:rPr lang="zh-CN" altLang="en-US" smtClean="0"/>
              <a:t>‹#›</a:t>
            </a:fld>
            <a:endParaRPr lang="zh-CN" altLang="en-US"/>
          </a:p>
        </p:txBody>
      </p:sp>
    </p:spTree>
    <p:extLst>
      <p:ext uri="{BB962C8B-B14F-4D97-AF65-F5344CB8AC3E}">
        <p14:creationId xmlns:p14="http://schemas.microsoft.com/office/powerpoint/2010/main" val="276729879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两篇文章分别发表在</a:t>
            </a:r>
            <a:r>
              <a:rPr lang="en-US" altLang="zh-CN" dirty="0"/>
              <a:t>2019AAAI</a:t>
            </a:r>
            <a:r>
              <a:rPr lang="zh-CN" altLang="en-US" dirty="0"/>
              <a:t>上和</a:t>
            </a:r>
            <a:r>
              <a:rPr lang="en-US" altLang="zh-CN" dirty="0"/>
              <a:t>2021SIGIR</a:t>
            </a:r>
            <a:r>
              <a:rPr lang="zh-CN" altLang="en-US" dirty="0"/>
              <a:t>上，都是基于图神经网络提出的模型，第一篇文章提出的模型叫</a:t>
            </a:r>
            <a:r>
              <a:rPr lang="en-US" altLang="zh-CN" dirty="0"/>
              <a:t>SR-GNN</a:t>
            </a:r>
            <a:r>
              <a:rPr lang="zh-CN" altLang="en-US" dirty="0"/>
              <a:t>，第二篇提出的模型叫</a:t>
            </a:r>
            <a:r>
              <a:rPr lang="en-US" altLang="zh-CN" dirty="0"/>
              <a:t>SURGE</a:t>
            </a:r>
            <a:endParaRPr lang="zh-CN" altLang="en-US" dirty="0"/>
          </a:p>
        </p:txBody>
      </p:sp>
      <p:sp>
        <p:nvSpPr>
          <p:cNvPr id="4" name="灯片编号占位符 3"/>
          <p:cNvSpPr>
            <a:spLocks noGrp="1"/>
          </p:cNvSpPr>
          <p:nvPr>
            <p:ph type="sldNum" sz="quarter" idx="5"/>
          </p:nvPr>
        </p:nvSpPr>
        <p:spPr/>
        <p:txBody>
          <a:bodyPr/>
          <a:lstStyle/>
          <a:p>
            <a:fld id="{C7204313-268C-4098-841A-72B5E8BD190B}" type="slidenum">
              <a:rPr lang="zh-CN" altLang="en-US" smtClean="0"/>
              <a:t>1</a:t>
            </a:fld>
            <a:endParaRPr lang="zh-CN" altLang="en-US"/>
          </a:p>
        </p:txBody>
      </p:sp>
    </p:spTree>
    <p:extLst>
      <p:ext uri="{BB962C8B-B14F-4D97-AF65-F5344CB8AC3E}">
        <p14:creationId xmlns:p14="http://schemas.microsoft.com/office/powerpoint/2010/main" val="33736036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a:t>
            </a:r>
            <a:r>
              <a:rPr lang="zh-CN" altLang="en-US" dirty="0"/>
              <a:t>部分主要是将用户的交互序列通过度量学习构建成一个连通图，我的理解是先计算任意两个</a:t>
            </a:r>
            <a:r>
              <a:rPr lang="en-US" altLang="zh-CN" dirty="0"/>
              <a:t>item</a:t>
            </a:r>
            <a:r>
              <a:rPr lang="zh-CN" altLang="en-US" dirty="0"/>
              <a:t>之间的相似度，这篇文章采用加权余弦相似度作为度量函数，将度量函数扩展到多头度量，利用上述度量函数计算独立的矩阵，然后将平均值作为最终的相似度，用多头度量函数可以捕捉到不同的语义角度。然后通过</a:t>
            </a:r>
            <a:r>
              <a:rPr lang="el-GR" altLang="zh-CN" b="0" i="0" dirty="0">
                <a:solidFill>
                  <a:srgbClr val="121212"/>
                </a:solidFill>
                <a:effectLst/>
                <a:latin typeface="-apple-system"/>
              </a:rPr>
              <a:t>ε-</a:t>
            </a:r>
            <a:r>
              <a:rPr lang="en-US" altLang="zh-CN" b="0" i="0" dirty="0">
                <a:solidFill>
                  <a:srgbClr val="121212"/>
                </a:solidFill>
                <a:effectLst/>
                <a:latin typeface="-apple-system"/>
              </a:rPr>
              <a:t>sparseness</a:t>
            </a:r>
            <a:r>
              <a:rPr lang="zh-CN" altLang="en-US" b="0" i="0" dirty="0">
                <a:solidFill>
                  <a:srgbClr val="121212"/>
                </a:solidFill>
                <a:effectLst/>
                <a:latin typeface="-apple-system"/>
              </a:rPr>
              <a:t>进行图稀疏化，即去除噪声，屏蔽掉</a:t>
            </a:r>
            <a:r>
              <a:rPr lang="en-US" altLang="zh-CN" b="0" i="0" dirty="0">
                <a:solidFill>
                  <a:srgbClr val="121212"/>
                </a:solidFill>
                <a:effectLst/>
                <a:latin typeface="-apple-system"/>
              </a:rPr>
              <a:t>M</a:t>
            </a:r>
            <a:r>
              <a:rPr lang="zh-CN" altLang="en-US" b="0" i="0" dirty="0">
                <a:solidFill>
                  <a:srgbClr val="121212"/>
                </a:solidFill>
                <a:effectLst/>
                <a:latin typeface="-apple-system"/>
              </a:rPr>
              <a:t>中那些小于阈值的元素，阈值</a:t>
            </a:r>
            <a:r>
              <a:rPr lang="en-US" altLang="zh-CN" b="0" i="0" dirty="0">
                <a:solidFill>
                  <a:srgbClr val="121212"/>
                </a:solidFill>
                <a:effectLst/>
                <a:latin typeface="-apple-system"/>
              </a:rPr>
              <a:t>RANKen2</a:t>
            </a:r>
            <a:r>
              <a:rPr lang="zh-CN" altLang="en-US" b="0" i="0" dirty="0">
                <a:solidFill>
                  <a:srgbClr val="121212"/>
                </a:solidFill>
                <a:effectLst/>
                <a:latin typeface="-apple-system"/>
              </a:rPr>
              <a:t>是指</a:t>
            </a:r>
            <a:r>
              <a:rPr lang="en-US" altLang="zh-CN" b="0" i="0" dirty="0">
                <a:solidFill>
                  <a:srgbClr val="121212"/>
                </a:solidFill>
                <a:effectLst/>
                <a:latin typeface="-apple-system"/>
              </a:rPr>
              <a:t>M</a:t>
            </a:r>
            <a:r>
              <a:rPr lang="zh-CN" altLang="en-US" b="0" i="0" dirty="0">
                <a:solidFill>
                  <a:srgbClr val="121212"/>
                </a:solidFill>
                <a:effectLst/>
                <a:latin typeface="-apple-system"/>
              </a:rPr>
              <a:t>中第</a:t>
            </a:r>
            <a:r>
              <a:rPr lang="en-US" altLang="zh-CN" b="0" i="0" dirty="0">
                <a:solidFill>
                  <a:srgbClr val="121212"/>
                </a:solidFill>
                <a:effectLst/>
                <a:latin typeface="-apple-system"/>
              </a:rPr>
              <a:t>en2</a:t>
            </a:r>
            <a:r>
              <a:rPr lang="zh-CN" altLang="en-US" b="0" i="0" dirty="0">
                <a:solidFill>
                  <a:srgbClr val="121212"/>
                </a:solidFill>
                <a:effectLst/>
                <a:latin typeface="-apple-system"/>
              </a:rPr>
              <a:t>大的元素值，其中</a:t>
            </a:r>
            <a:r>
              <a:rPr lang="en-US" altLang="zh-CN" b="0" i="0" dirty="0">
                <a:solidFill>
                  <a:srgbClr val="121212"/>
                </a:solidFill>
                <a:effectLst/>
                <a:latin typeface="Arial" panose="020B0604020202020204" pitchFamily="34" charset="0"/>
              </a:rPr>
              <a:t>n</a:t>
            </a:r>
            <a:r>
              <a:rPr lang="zh-CN" altLang="en-US" dirty="0">
                <a:effectLst/>
                <a:latin typeface="Arial" panose="020B0604020202020204" pitchFamily="34" charset="0"/>
              </a:rPr>
              <a:t>为节点数，</a:t>
            </a:r>
            <a:r>
              <a:rPr lang="en-US" altLang="zh-CN" dirty="0">
                <a:effectLst/>
                <a:latin typeface="Arial" panose="020B0604020202020204" pitchFamily="34" charset="0"/>
              </a:rPr>
              <a:t>ε</a:t>
            </a:r>
            <a:r>
              <a:rPr lang="zh-CN" altLang="en-US" dirty="0">
                <a:effectLst/>
                <a:latin typeface="Arial" panose="020B0604020202020204" pitchFamily="34" charset="0"/>
              </a:rPr>
              <a:t>控制生成图的总体稀疏性。这样就形成了一个兴趣图，在这个图中更容易区分用户的核心兴趣和次要兴趣，在兴趣图中，邻居节点相似，</a:t>
            </a:r>
            <a:r>
              <a:rPr lang="zh-CN" altLang="en-US" b="0" i="0" dirty="0">
                <a:solidFill>
                  <a:srgbClr val="121212"/>
                </a:solidFill>
                <a:effectLst/>
                <a:latin typeface="-apple-system"/>
              </a:rPr>
              <a:t>核心兴趣节点由于连接更多相似兴趣而具有比次要兴趣节点有更高的度数，并且相似兴趣的频率越高导致子图越密集越大，因此稠密子图是用户的核心兴趣。</a:t>
            </a:r>
            <a:endParaRPr lang="zh-CN" altLang="en-US" dirty="0"/>
          </a:p>
        </p:txBody>
      </p:sp>
      <p:sp>
        <p:nvSpPr>
          <p:cNvPr id="4" name="灯片编号占位符 3"/>
          <p:cNvSpPr>
            <a:spLocks noGrp="1"/>
          </p:cNvSpPr>
          <p:nvPr>
            <p:ph type="sldNum" sz="quarter" idx="5"/>
          </p:nvPr>
        </p:nvSpPr>
        <p:spPr/>
        <p:txBody>
          <a:bodyPr/>
          <a:lstStyle/>
          <a:p>
            <a:fld id="{C7204313-268C-4098-841A-72B5E8BD190B}" type="slidenum">
              <a:rPr lang="zh-CN" altLang="en-US" smtClean="0"/>
              <a:t>10</a:t>
            </a:fld>
            <a:endParaRPr lang="zh-CN" altLang="en-US"/>
          </a:p>
        </p:txBody>
      </p:sp>
    </p:spTree>
    <p:extLst>
      <p:ext uri="{BB962C8B-B14F-4D97-AF65-F5344CB8AC3E}">
        <p14:creationId xmlns:p14="http://schemas.microsoft.com/office/powerpoint/2010/main" val="17765145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ai</a:t>
            </a:r>
            <a:r>
              <a:rPr lang="zh-CN" altLang="en-US" dirty="0"/>
              <a:t>用到的</a:t>
            </a:r>
            <a:r>
              <a:rPr lang="en-US" altLang="zh-CN" dirty="0">
                <a:effectLst/>
                <a:latin typeface="Arial" panose="020B0604020202020204" pitchFamily="34" charset="0"/>
              </a:rPr>
              <a:t>Attention</a:t>
            </a:r>
            <a:r>
              <a:rPr lang="zh-CN" altLang="en-US" dirty="0">
                <a:effectLst/>
                <a:latin typeface="Arial" panose="020B0604020202020204" pitchFamily="34" charset="0"/>
              </a:rPr>
              <a:t>机制是一个两层前馈神经网络，这里</a:t>
            </a:r>
            <a:r>
              <a:rPr lang="en-US" altLang="zh-CN" dirty="0">
                <a:effectLst/>
                <a:latin typeface="Arial" panose="020B0604020202020204" pitchFamily="34" charset="0"/>
              </a:rPr>
              <a:t>hi</a:t>
            </a:r>
            <a:r>
              <a:rPr lang="zh-CN" altLang="en-US" dirty="0">
                <a:effectLst/>
                <a:latin typeface="Arial" panose="020B0604020202020204" pitchFamily="34" charset="0"/>
              </a:rPr>
              <a:t>是</a:t>
            </a:r>
            <a:r>
              <a:rPr lang="en-US" altLang="zh-CN" dirty="0">
                <a:effectLst/>
                <a:latin typeface="Arial" panose="020B0604020202020204" pitchFamily="34" charset="0"/>
              </a:rPr>
              <a:t>item </a:t>
            </a:r>
            <a:r>
              <a:rPr lang="en-US" altLang="zh-CN" dirty="0" err="1">
                <a:effectLst/>
                <a:latin typeface="Arial" panose="020B0604020202020204" pitchFamily="34" charset="0"/>
              </a:rPr>
              <a:t>i</a:t>
            </a:r>
            <a:r>
              <a:rPr lang="zh-CN" altLang="en-US" dirty="0">
                <a:effectLst/>
                <a:latin typeface="Arial" panose="020B0604020202020204" pitchFamily="34" charset="0"/>
              </a:rPr>
              <a:t>的</a:t>
            </a:r>
            <a:r>
              <a:rPr lang="en-US" altLang="zh-CN" dirty="0">
                <a:effectLst/>
                <a:latin typeface="Arial" panose="020B0604020202020204" pitchFamily="34" charset="0"/>
              </a:rPr>
              <a:t>embedding</a:t>
            </a:r>
            <a:r>
              <a:rPr lang="zh-CN" altLang="en-US" dirty="0">
                <a:effectLst/>
                <a:latin typeface="Arial" panose="020B0604020202020204" pitchFamily="34" charset="0"/>
              </a:rPr>
              <a:t>，</a:t>
            </a:r>
            <a:r>
              <a:rPr lang="en-US" altLang="zh-CN" dirty="0">
                <a:effectLst/>
                <a:latin typeface="Arial" panose="020B0604020202020204" pitchFamily="34" charset="0"/>
              </a:rPr>
              <a:t>hic</a:t>
            </a:r>
            <a:r>
              <a:rPr lang="zh-CN" altLang="en-US" dirty="0">
                <a:effectLst/>
                <a:latin typeface="Arial" panose="020B0604020202020204" pitchFamily="34" charset="0"/>
              </a:rPr>
              <a:t>是整个</a:t>
            </a:r>
            <a:r>
              <a:rPr lang="en-US" altLang="zh-CN" dirty="0">
                <a:effectLst/>
                <a:latin typeface="Arial" panose="020B0604020202020204" pitchFamily="34" charset="0"/>
              </a:rPr>
              <a:t>cluster</a:t>
            </a:r>
            <a:r>
              <a:rPr lang="zh-CN" altLang="en-US" dirty="0">
                <a:effectLst/>
                <a:latin typeface="Arial" panose="020B0604020202020204" pitchFamily="34" charset="0"/>
              </a:rPr>
              <a:t>的结点的</a:t>
            </a:r>
            <a:r>
              <a:rPr lang="en-US" altLang="zh-CN" dirty="0">
                <a:effectLst/>
                <a:latin typeface="Arial" panose="020B0604020202020204" pitchFamily="34" charset="0"/>
              </a:rPr>
              <a:t>embedding</a:t>
            </a:r>
            <a:r>
              <a:rPr lang="zh-CN" altLang="en-US" dirty="0">
                <a:effectLst/>
                <a:latin typeface="Arial" panose="020B0604020202020204" pitchFamily="34" charset="0"/>
              </a:rPr>
              <a:t>的平均值，整个</a:t>
            </a:r>
            <a:r>
              <a:rPr lang="en-US" altLang="zh-CN" dirty="0">
                <a:effectLst/>
                <a:latin typeface="Arial" panose="020B0604020202020204" pitchFamily="34" charset="0"/>
              </a:rPr>
              <a:t>cluster</a:t>
            </a:r>
            <a:r>
              <a:rPr lang="zh-CN" altLang="en-US" dirty="0">
                <a:effectLst/>
                <a:latin typeface="Arial" panose="020B0604020202020204" pitchFamily="34" charset="0"/>
              </a:rPr>
              <a:t>是指</a:t>
            </a:r>
            <a:r>
              <a:rPr lang="en-US" altLang="zh-CN" dirty="0">
                <a:effectLst/>
                <a:latin typeface="Arial" panose="020B0604020202020204" pitchFamily="34" charset="0"/>
              </a:rPr>
              <a:t>item </a:t>
            </a:r>
            <a:r>
              <a:rPr lang="en-US" altLang="zh-CN" dirty="0" err="1">
                <a:effectLst/>
                <a:latin typeface="Arial" panose="020B0604020202020204" pitchFamily="34" charset="0"/>
              </a:rPr>
              <a:t>i</a:t>
            </a:r>
            <a:r>
              <a:rPr lang="zh-CN" altLang="en-US" dirty="0">
                <a:effectLst/>
                <a:latin typeface="Arial" panose="020B0604020202020204" pitchFamily="34" charset="0"/>
              </a:rPr>
              <a:t>的所有</a:t>
            </a:r>
            <a:r>
              <a:rPr lang="en-US" altLang="zh-CN" dirty="0">
                <a:effectLst/>
                <a:latin typeface="Arial" panose="020B0604020202020204" pitchFamily="34" charset="0"/>
              </a:rPr>
              <a:t>k</a:t>
            </a:r>
            <a:r>
              <a:rPr lang="zh-CN" altLang="en-US" dirty="0">
                <a:effectLst/>
                <a:latin typeface="Arial" panose="020B0604020202020204" pitchFamily="34" charset="0"/>
              </a:rPr>
              <a:t>跳范围内的邻居。</a:t>
            </a:r>
            <a:r>
              <a:rPr lang="en-US" altLang="zh-CN" dirty="0">
                <a:effectLst/>
                <a:latin typeface="Arial" panose="020B0604020202020204" pitchFamily="34" charset="0"/>
              </a:rPr>
              <a:t>ai</a:t>
            </a:r>
            <a:r>
              <a:rPr lang="zh-CN" altLang="en-US" dirty="0">
                <a:effectLst/>
                <a:latin typeface="Arial" panose="020B0604020202020204" pitchFamily="34" charset="0"/>
              </a:rPr>
              <a:t>表示</a:t>
            </a:r>
            <a:r>
              <a:rPr lang="en-US" altLang="zh-CN" dirty="0">
                <a:effectLst/>
                <a:latin typeface="Arial" panose="020B0604020202020204" pitchFamily="34" charset="0"/>
              </a:rPr>
              <a:t>item </a:t>
            </a:r>
            <a:r>
              <a:rPr lang="en-US" altLang="zh-CN" dirty="0" err="1">
                <a:effectLst/>
                <a:latin typeface="Arial" panose="020B0604020202020204" pitchFamily="34" charset="0"/>
              </a:rPr>
              <a:t>i</a:t>
            </a:r>
            <a:r>
              <a:rPr lang="zh-CN" altLang="en-US" dirty="0">
                <a:effectLst/>
                <a:latin typeface="Arial" panose="020B0604020202020204" pitchFamily="34" charset="0"/>
              </a:rPr>
              <a:t>有多大的概率是当前</a:t>
            </a:r>
            <a:r>
              <a:rPr lang="en-US" altLang="zh-CN" dirty="0">
                <a:effectLst/>
                <a:latin typeface="Arial" panose="020B0604020202020204" pitchFamily="34" charset="0"/>
              </a:rPr>
              <a:t>cluster</a:t>
            </a:r>
            <a:r>
              <a:rPr lang="zh-CN" altLang="en-US" dirty="0">
                <a:effectLst/>
                <a:latin typeface="Arial" panose="020B0604020202020204" pitchFamily="34" charset="0"/>
              </a:rPr>
              <a:t>的中心，有多大的概率接受它的的</a:t>
            </a:r>
            <a:r>
              <a:rPr lang="en-US" altLang="zh-CN" dirty="0">
                <a:effectLst/>
                <a:latin typeface="Arial" panose="020B0604020202020204" pitchFamily="34" charset="0"/>
              </a:rPr>
              <a:t>k</a:t>
            </a:r>
            <a:r>
              <a:rPr lang="zh-CN" altLang="en-US" dirty="0">
                <a:effectLst/>
                <a:latin typeface="Arial" panose="020B0604020202020204" pitchFamily="34" charset="0"/>
              </a:rPr>
              <a:t>跳邻居传递的信息。</a:t>
            </a:r>
            <a:endParaRPr lang="en-US" altLang="zh-CN" dirty="0">
              <a:effectLst/>
              <a:latin typeface="Arial" panose="020B0604020202020204" pitchFamily="34" charset="0"/>
            </a:endParaRPr>
          </a:p>
          <a:p>
            <a:r>
              <a:rPr lang="en-US" altLang="zh-CN" dirty="0" err="1">
                <a:effectLst/>
                <a:latin typeface="Arial" panose="020B0604020202020204" pitchFamily="34" charset="0"/>
              </a:rPr>
              <a:t>Bj</a:t>
            </a:r>
            <a:r>
              <a:rPr lang="zh-CN" altLang="en-US" dirty="0">
                <a:effectLst/>
                <a:latin typeface="Arial" panose="020B0604020202020204" pitchFamily="34" charset="0"/>
              </a:rPr>
              <a:t>是指节点</a:t>
            </a:r>
            <a:r>
              <a:rPr lang="en-US" altLang="zh-CN" dirty="0">
                <a:effectLst/>
                <a:latin typeface="Arial" panose="020B0604020202020204" pitchFamily="34" charset="0"/>
              </a:rPr>
              <a:t>j</a:t>
            </a:r>
            <a:r>
              <a:rPr lang="zh-CN" altLang="en-US" dirty="0">
                <a:effectLst/>
                <a:latin typeface="Arial" panose="020B0604020202020204" pitchFamily="34" charset="0"/>
              </a:rPr>
              <a:t>向目标节点传递信息的概率，这里</a:t>
            </a:r>
            <a:r>
              <a:rPr lang="en-US" altLang="zh-CN" dirty="0" err="1">
                <a:effectLst/>
                <a:latin typeface="Arial" panose="020B0604020202020204" pitchFamily="34" charset="0"/>
              </a:rPr>
              <a:t>Attentionq</a:t>
            </a:r>
            <a:r>
              <a:rPr lang="zh-CN" altLang="en-US" dirty="0">
                <a:effectLst/>
                <a:latin typeface="Arial" panose="020B0604020202020204" pitchFamily="34" charset="0"/>
              </a:rPr>
              <a:t>也是一个两层的前馈网络，</a:t>
            </a:r>
            <a:r>
              <a:rPr lang="en-US" altLang="zh-CN" dirty="0" err="1">
                <a:effectLst/>
                <a:latin typeface="Arial" panose="020B0604020202020204" pitchFamily="34" charset="0"/>
              </a:rPr>
              <a:t>hj</a:t>
            </a:r>
            <a:r>
              <a:rPr lang="zh-CN" altLang="en-US" dirty="0">
                <a:effectLst/>
                <a:latin typeface="Arial" panose="020B0604020202020204" pitchFamily="34" charset="0"/>
              </a:rPr>
              <a:t>和</a:t>
            </a:r>
            <a:r>
              <a:rPr lang="en-US" altLang="zh-CN" dirty="0" err="1">
                <a:effectLst/>
                <a:latin typeface="Arial" panose="020B0604020202020204" pitchFamily="34" charset="0"/>
              </a:rPr>
              <a:t>ht</a:t>
            </a:r>
            <a:r>
              <a:rPr lang="zh-CN" altLang="en-US" dirty="0">
                <a:effectLst/>
                <a:latin typeface="Arial" panose="020B0604020202020204" pitchFamily="34" charset="0"/>
              </a:rPr>
              <a:t>分别指节点</a:t>
            </a:r>
            <a:r>
              <a:rPr lang="en-US" altLang="zh-CN" dirty="0">
                <a:effectLst/>
                <a:latin typeface="Arial" panose="020B0604020202020204" pitchFamily="34" charset="0"/>
              </a:rPr>
              <a:t>j</a:t>
            </a:r>
            <a:r>
              <a:rPr lang="zh-CN" altLang="en-US" dirty="0">
                <a:effectLst/>
                <a:latin typeface="Arial" panose="020B0604020202020204" pitchFamily="34" charset="0"/>
              </a:rPr>
              <a:t>和目标节点的</a:t>
            </a:r>
            <a:r>
              <a:rPr lang="en-US" altLang="zh-CN" dirty="0">
                <a:effectLst/>
                <a:latin typeface="Arial" panose="020B0604020202020204" pitchFamily="34" charset="0"/>
              </a:rPr>
              <a:t>embedding</a:t>
            </a:r>
            <a:r>
              <a:rPr lang="zh-CN" altLang="en-US" dirty="0">
                <a:effectLst/>
                <a:latin typeface="Arial" panose="020B0604020202020204" pitchFamily="34" charset="0"/>
              </a:rPr>
              <a:t>，</a:t>
            </a:r>
            <a:endParaRPr lang="en-US" altLang="zh-CN" dirty="0">
              <a:effectLst/>
              <a:latin typeface="Arial" panose="020B0604020202020204" pitchFamily="34" charset="0"/>
            </a:endParaRPr>
          </a:p>
          <a:p>
            <a:r>
              <a:rPr lang="zh-CN" altLang="en-US" dirty="0">
                <a:effectLst/>
                <a:latin typeface="Arial" panose="020B0604020202020204" pitchFamily="34" charset="0"/>
              </a:rPr>
              <a:t>通过一个</a:t>
            </a:r>
            <a:r>
              <a:rPr lang="en-US" altLang="zh-CN" dirty="0" err="1">
                <a:effectLst/>
                <a:latin typeface="Arial" panose="020B0604020202020204" pitchFamily="34" charset="0"/>
              </a:rPr>
              <a:t>softmax</a:t>
            </a:r>
            <a:r>
              <a:rPr lang="zh-CN" altLang="en-US" dirty="0">
                <a:effectLst/>
                <a:latin typeface="Arial" panose="020B0604020202020204" pitchFamily="34" charset="0"/>
              </a:rPr>
              <a:t>函数来计算注意力系数，这里</a:t>
            </a:r>
            <a:r>
              <a:rPr lang="en-US" altLang="zh-CN" dirty="0">
                <a:effectLst/>
                <a:latin typeface="Arial" panose="020B0604020202020204" pitchFamily="34" charset="0"/>
              </a:rPr>
              <a:t>Ni</a:t>
            </a:r>
            <a:r>
              <a:rPr lang="zh-CN" altLang="en-US" dirty="0">
                <a:effectLst/>
                <a:latin typeface="Arial" panose="020B0604020202020204" pitchFamily="34" charset="0"/>
              </a:rPr>
              <a:t>指</a:t>
            </a:r>
            <a:r>
              <a:rPr lang="en-US" altLang="zh-CN" dirty="0" err="1">
                <a:effectLst/>
                <a:latin typeface="Arial" panose="020B0604020202020204" pitchFamily="34" charset="0"/>
              </a:rPr>
              <a:t>i</a:t>
            </a:r>
            <a:r>
              <a:rPr lang="zh-CN" altLang="en-US" dirty="0">
                <a:effectLst/>
                <a:latin typeface="Arial" panose="020B0604020202020204" pitchFamily="34" charset="0"/>
              </a:rPr>
              <a:t>的邻居，包括</a:t>
            </a:r>
            <a:r>
              <a:rPr lang="en-US" altLang="zh-CN" dirty="0" err="1">
                <a:effectLst/>
                <a:latin typeface="Arial" panose="020B0604020202020204" pitchFamily="34" charset="0"/>
              </a:rPr>
              <a:t>i</a:t>
            </a:r>
            <a:r>
              <a:rPr lang="zh-CN" altLang="en-US" dirty="0">
                <a:effectLst/>
                <a:latin typeface="Arial" panose="020B0604020202020204" pitchFamily="34" charset="0"/>
              </a:rPr>
              <a:t>本身。</a:t>
            </a:r>
            <a:endParaRPr lang="en-US" altLang="zh-CN" dirty="0">
              <a:effectLst/>
              <a:latin typeface="Arial" panose="020B0604020202020204" pitchFamily="34" charset="0"/>
            </a:endParaRPr>
          </a:p>
          <a:p>
            <a:r>
              <a:rPr lang="zh-CN" altLang="en-US" dirty="0">
                <a:effectLst/>
                <a:latin typeface="Arial" panose="020B0604020202020204" pitchFamily="34" charset="0"/>
              </a:rPr>
              <a:t>然后使用</a:t>
            </a:r>
            <a:r>
              <a:rPr lang="en-US" altLang="zh-CN" dirty="0">
                <a:effectLst/>
                <a:latin typeface="Arial" panose="020B0604020202020204" pitchFamily="34" charset="0"/>
              </a:rPr>
              <a:t>multi-head </a:t>
            </a:r>
            <a:r>
              <a:rPr lang="en-US" altLang="zh-CN" dirty="0" err="1">
                <a:effectLst/>
                <a:latin typeface="Arial" panose="020B0604020202020204" pitchFamily="34" charset="0"/>
              </a:rPr>
              <a:t>atteneion</a:t>
            </a:r>
            <a:r>
              <a:rPr lang="zh-CN" altLang="en-US" dirty="0">
                <a:effectLst/>
                <a:latin typeface="Arial" panose="020B0604020202020204" pitchFamily="34" charset="0"/>
              </a:rPr>
              <a:t>机制来更新节点</a:t>
            </a:r>
            <a:r>
              <a:rPr lang="en-US" altLang="zh-CN" dirty="0">
                <a:effectLst/>
                <a:latin typeface="Arial" panose="020B0604020202020204" pitchFamily="34" charset="0"/>
              </a:rPr>
              <a:t>embedding</a:t>
            </a:r>
            <a:r>
              <a:rPr lang="zh-CN" altLang="en-US" dirty="0">
                <a:effectLst/>
                <a:latin typeface="Arial" panose="020B0604020202020204" pitchFamily="34" charset="0"/>
              </a:rPr>
              <a:t>，这里使用注意力系数来对边信息重新分配权重。这里的</a:t>
            </a:r>
            <a:r>
              <a:rPr lang="en-US" altLang="zh-CN" dirty="0" err="1">
                <a:effectLst/>
                <a:latin typeface="Arial" panose="020B0604020202020204" pitchFamily="34" charset="0"/>
              </a:rPr>
              <a:t>Aggeregation</a:t>
            </a:r>
            <a:r>
              <a:rPr lang="zh-CN" altLang="en-US" dirty="0">
                <a:effectLst/>
                <a:latin typeface="Arial" panose="020B0604020202020204" pitchFamily="34" charset="0"/>
              </a:rPr>
              <a:t>函数使用简单的加和。</a:t>
            </a:r>
            <a:endParaRPr lang="en-US" altLang="zh-CN" dirty="0">
              <a:effectLst/>
              <a:latin typeface="Arial" panose="020B0604020202020204" pitchFamily="34" charset="0"/>
            </a:endParaRPr>
          </a:p>
          <a:p>
            <a:r>
              <a:rPr lang="zh-CN" altLang="en-US" b="0" i="0" dirty="0">
                <a:solidFill>
                  <a:srgbClr val="121212"/>
                </a:solidFill>
                <a:effectLst/>
                <a:latin typeface="-apple-system"/>
              </a:rPr>
              <a:t>这部分通过图注意力卷积进行兴趣融合，在构建的兴趣图上进行图卷积传播动态融合用户的兴趣，强化重要行为，弱化噪声行为。并学习到了每个节点的</a:t>
            </a:r>
            <a:r>
              <a:rPr lang="en-US" altLang="zh-CN" b="0" i="0" dirty="0">
                <a:solidFill>
                  <a:srgbClr val="121212"/>
                </a:solidFill>
                <a:effectLst/>
                <a:latin typeface="-apple-system"/>
              </a:rPr>
              <a:t>embedding</a:t>
            </a:r>
            <a:endParaRPr lang="en-US" altLang="zh-CN" dirty="0">
              <a:effectLst/>
              <a:latin typeface="Arial" panose="020B0604020202020204" pitchFamily="34" charset="0"/>
            </a:endParaRPr>
          </a:p>
          <a:p>
            <a:endParaRPr lang="en-US" altLang="zh-CN" dirty="0">
              <a:effectLst/>
              <a:latin typeface="Arial" panose="020B0604020202020204" pitchFamily="34" charset="0"/>
            </a:endParaRPr>
          </a:p>
          <a:p>
            <a:endParaRPr lang="zh-CN" altLang="en-US" dirty="0"/>
          </a:p>
        </p:txBody>
      </p:sp>
      <p:sp>
        <p:nvSpPr>
          <p:cNvPr id="4" name="灯片编号占位符 3"/>
          <p:cNvSpPr>
            <a:spLocks noGrp="1"/>
          </p:cNvSpPr>
          <p:nvPr>
            <p:ph type="sldNum" sz="quarter" idx="5"/>
          </p:nvPr>
        </p:nvSpPr>
        <p:spPr/>
        <p:txBody>
          <a:bodyPr/>
          <a:lstStyle/>
          <a:p>
            <a:fld id="{C7204313-268C-4098-841A-72B5E8BD190B}" type="slidenum">
              <a:rPr lang="zh-CN" altLang="en-US" smtClean="0"/>
              <a:t>11</a:t>
            </a:fld>
            <a:endParaRPr lang="zh-CN" altLang="en-US"/>
          </a:p>
        </p:txBody>
      </p:sp>
    </p:spTree>
    <p:extLst>
      <p:ext uri="{BB962C8B-B14F-4D97-AF65-F5344CB8AC3E}">
        <p14:creationId xmlns:p14="http://schemas.microsoft.com/office/powerpoint/2010/main" val="19023465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这部分使用图池化方法进一步提取融合后的兴趣，合理的缩小图的大小。</a:t>
            </a:r>
            <a:endParaRPr lang="en-US" altLang="zh-CN" dirty="0"/>
          </a:p>
          <a:p>
            <a:r>
              <a:rPr lang="zh-CN" altLang="en-US" dirty="0"/>
              <a:t>这里将一个</a:t>
            </a:r>
            <a:r>
              <a:rPr lang="en-US" altLang="zh-CN" dirty="0"/>
              <a:t>n*m</a:t>
            </a:r>
            <a:r>
              <a:rPr lang="zh-CN" altLang="en-US" dirty="0"/>
              <a:t>的矩阵与原始图中每个节点的</a:t>
            </a:r>
            <a:r>
              <a:rPr lang="en-US" altLang="zh-CN" dirty="0"/>
              <a:t>embedding</a:t>
            </a:r>
            <a:r>
              <a:rPr lang="zh-CN" altLang="en-US" dirty="0"/>
              <a:t>相乘，将</a:t>
            </a:r>
            <a:r>
              <a:rPr lang="en-US" altLang="zh-CN" dirty="0"/>
              <a:t>n</a:t>
            </a:r>
            <a:r>
              <a:rPr lang="zh-CN" altLang="en-US" dirty="0"/>
              <a:t>个节点池化为</a:t>
            </a:r>
            <a:r>
              <a:rPr lang="en-US" altLang="zh-CN" dirty="0"/>
              <a:t>m</a:t>
            </a:r>
            <a:r>
              <a:rPr lang="zh-CN" altLang="en-US" dirty="0"/>
              <a:t>个节点，生成</a:t>
            </a:r>
            <a:r>
              <a:rPr lang="en-US" altLang="zh-CN" dirty="0"/>
              <a:t>m</a:t>
            </a:r>
            <a:r>
              <a:rPr lang="zh-CN" altLang="en-US" dirty="0"/>
              <a:t>个向量，代表</a:t>
            </a:r>
            <a:r>
              <a:rPr lang="en-US" altLang="zh-CN" dirty="0"/>
              <a:t>m</a:t>
            </a:r>
            <a:r>
              <a:rPr lang="zh-CN" altLang="en-US" dirty="0"/>
              <a:t>个</a:t>
            </a:r>
            <a:r>
              <a:rPr lang="en-US" altLang="zh-CN" dirty="0"/>
              <a:t>cluster</a:t>
            </a:r>
            <a:r>
              <a:rPr lang="zh-CN" altLang="en-US" dirty="0"/>
              <a:t>的</a:t>
            </a:r>
            <a:r>
              <a:rPr lang="en-US" altLang="zh-CN" dirty="0"/>
              <a:t>embedding</a:t>
            </a:r>
            <a:r>
              <a:rPr lang="zh-CN" altLang="en-US" dirty="0"/>
              <a:t>。这个</a:t>
            </a:r>
            <a:r>
              <a:rPr lang="en-US" altLang="zh-CN" dirty="0"/>
              <a:t>r</a:t>
            </a:r>
            <a:r>
              <a:rPr lang="zh-CN" altLang="en-US" dirty="0"/>
              <a:t>没太看懂，文章中说</a:t>
            </a:r>
            <a:r>
              <a:rPr lang="en-US" altLang="zh-CN" dirty="0"/>
              <a:t>r</a:t>
            </a:r>
            <a:r>
              <a:rPr lang="zh-CN" altLang="en-US" dirty="0"/>
              <a:t>是原始图中每个节点的得分，</a:t>
            </a:r>
            <a:r>
              <a:rPr lang="en-US" altLang="zh-CN" dirty="0"/>
              <a:t>r*</a:t>
            </a:r>
            <a:r>
              <a:rPr lang="zh-CN" altLang="en-US" dirty="0"/>
              <a:t>可以理解为是池化后的</a:t>
            </a:r>
            <a:r>
              <a:rPr lang="en-US" altLang="zh-CN" dirty="0"/>
              <a:t>cluster</a:t>
            </a:r>
            <a:r>
              <a:rPr lang="zh-CN" altLang="en-US" dirty="0"/>
              <a:t>的得分。</a:t>
            </a:r>
            <a:endParaRPr lang="en-US" altLang="zh-CN" dirty="0"/>
          </a:p>
          <a:p>
            <a:r>
              <a:rPr lang="zh-CN" altLang="en-US" dirty="0"/>
              <a:t>分配矩阵</a:t>
            </a:r>
            <a:r>
              <a:rPr lang="en-US" altLang="zh-CN" dirty="0"/>
              <a:t>S</a:t>
            </a:r>
            <a:r>
              <a:rPr lang="zh-CN" altLang="en-US" dirty="0"/>
              <a:t>通过</a:t>
            </a:r>
            <a:r>
              <a:rPr lang="en-US" altLang="zh-CN" dirty="0"/>
              <a:t>GNN</a:t>
            </a:r>
            <a:r>
              <a:rPr lang="zh-CN" altLang="en-US" dirty="0"/>
              <a:t>生成，</a:t>
            </a:r>
            <a:r>
              <a:rPr lang="en-US" altLang="zh-CN" dirty="0"/>
              <a:t>Si:</a:t>
            </a:r>
            <a:r>
              <a:rPr lang="zh-CN" altLang="en-US" dirty="0"/>
              <a:t>表示矩阵</a:t>
            </a:r>
            <a:r>
              <a:rPr lang="en-US" altLang="zh-CN" dirty="0"/>
              <a:t>S</a:t>
            </a:r>
            <a:r>
              <a:rPr lang="zh-CN" altLang="en-US" dirty="0"/>
              <a:t>的第</a:t>
            </a:r>
            <a:r>
              <a:rPr lang="en-US" altLang="zh-CN" dirty="0" err="1"/>
              <a:t>i</a:t>
            </a:r>
            <a:r>
              <a:rPr lang="zh-CN" altLang="en-US" dirty="0"/>
              <a:t>行，表示第</a:t>
            </a:r>
            <a:r>
              <a:rPr lang="en-US" altLang="zh-CN" dirty="0" err="1"/>
              <a:t>i</a:t>
            </a:r>
            <a:r>
              <a:rPr lang="zh-CN" altLang="en-US" dirty="0"/>
              <a:t>个节点属于</a:t>
            </a:r>
            <a:r>
              <a:rPr lang="en-US" altLang="zh-CN" dirty="0"/>
              <a:t>cluster1-m</a:t>
            </a:r>
            <a:r>
              <a:rPr lang="zh-CN" altLang="en-US" dirty="0"/>
              <a:t>的概率。</a:t>
            </a:r>
            <a:endParaRPr lang="en-US" altLang="zh-CN" dirty="0"/>
          </a:p>
          <a:p>
            <a:r>
              <a:rPr lang="zh-CN" altLang="en-US" dirty="0">
                <a:effectLst/>
                <a:latin typeface="Arial" panose="020B0604020202020204" pitchFamily="34" charset="0"/>
              </a:rPr>
              <a:t>但是，仅利用下游推荐任务的梯度信号很难训练分配矩阵</a:t>
            </a:r>
            <a:r>
              <a:rPr lang="en-US" altLang="zh-CN" dirty="0">
                <a:effectLst/>
                <a:latin typeface="Arial" panose="020B0604020202020204" pitchFamily="34" charset="0"/>
              </a:rPr>
              <a:t>S</a:t>
            </a:r>
            <a:r>
              <a:rPr lang="zh-CN" altLang="en-US" dirty="0">
                <a:effectLst/>
                <a:latin typeface="Arial" panose="020B0604020202020204" pitchFamily="34" charset="0"/>
              </a:rPr>
              <a:t>，所以这篇文章使用了三个正则化项来优化。</a:t>
            </a:r>
            <a:r>
              <a:rPr lang="zh-CN" altLang="en-US" b="0" i="0" dirty="0">
                <a:solidFill>
                  <a:srgbClr val="121212"/>
                </a:solidFill>
                <a:effectLst/>
                <a:latin typeface="-apple-system"/>
              </a:rPr>
              <a:t>相同映射正则化使连接强度更大的两个节点更容易映射到同一个簇。</a:t>
            </a:r>
            <a:r>
              <a:rPr lang="en-US" altLang="zh-CN" b="0" i="0" dirty="0">
                <a:solidFill>
                  <a:srgbClr val="121212"/>
                </a:solidFill>
                <a:effectLst/>
                <a:latin typeface="-apple-system"/>
              </a:rPr>
              <a:t>F</a:t>
            </a:r>
            <a:r>
              <a:rPr lang="zh-CN" altLang="en-US" b="0" i="0" dirty="0">
                <a:solidFill>
                  <a:srgbClr val="121212"/>
                </a:solidFill>
                <a:effectLst/>
                <a:latin typeface="-apple-system"/>
              </a:rPr>
              <a:t>代表斐波那契范数，单一关系正则化清楚地定义每个簇的隶属关系，</a:t>
            </a:r>
            <a:r>
              <a:rPr lang="en-US" altLang="zh-CN" dirty="0">
                <a:effectLst/>
                <a:latin typeface="Arial" panose="020B0604020202020204" pitchFamily="34" charset="0"/>
              </a:rPr>
              <a:t>H(·)</a:t>
            </a:r>
            <a:r>
              <a:rPr lang="zh-CN" altLang="en-US" dirty="0">
                <a:effectLst/>
                <a:latin typeface="Arial" panose="020B0604020202020204" pitchFamily="34" charset="0"/>
              </a:rPr>
              <a:t>是可以降低映射分布的不确定性的熵函数。</a:t>
            </a:r>
            <a:r>
              <a:rPr lang="zh-CN" altLang="en-US" b="0" i="0" dirty="0">
                <a:solidFill>
                  <a:srgbClr val="121212"/>
                </a:solidFill>
                <a:effectLst/>
                <a:latin typeface="-apple-system"/>
              </a:rPr>
              <a:t>相对位置正则化保持用户兴趣在池化前后的时间顺序，</a:t>
            </a:r>
            <a:r>
              <a:rPr lang="en-US" altLang="zh-CN" b="0" i="0" dirty="0" err="1">
                <a:solidFill>
                  <a:srgbClr val="121212"/>
                </a:solidFill>
                <a:effectLst/>
                <a:latin typeface="-apple-system"/>
              </a:rPr>
              <a:t>pn,pm</a:t>
            </a:r>
            <a:r>
              <a:rPr lang="zh-CN" altLang="en-US" b="0" i="0" dirty="0">
                <a:solidFill>
                  <a:srgbClr val="121212"/>
                </a:solidFill>
                <a:effectLst/>
                <a:latin typeface="-apple-system"/>
              </a:rPr>
              <a:t>都是位置编码向量。</a:t>
            </a:r>
            <a:endParaRPr lang="en-US" altLang="zh-CN" b="0" i="0" dirty="0">
              <a:solidFill>
                <a:srgbClr val="121212"/>
              </a:solidFill>
              <a:effectLst/>
              <a:latin typeface="-apple-system"/>
            </a:endParaRPr>
          </a:p>
          <a:p>
            <a:r>
              <a:rPr lang="zh-CN" altLang="en-US" dirty="0">
                <a:effectLst/>
                <a:latin typeface="Arial" panose="020B0604020202020204" pitchFamily="34" charset="0"/>
              </a:rPr>
              <a:t>另外，这篇文章还对池化前的原始图进行加权读出，约束每个节点的重要性，</a:t>
            </a:r>
            <a:r>
              <a:rPr lang="en-US" altLang="zh-CN" dirty="0">
                <a:effectLst/>
                <a:latin typeface="Arial" panose="020B0604020202020204" pitchFamily="34" charset="0"/>
              </a:rPr>
              <a:t>readout</a:t>
            </a:r>
            <a:r>
              <a:rPr lang="zh-CN" altLang="en-US" dirty="0">
                <a:effectLst/>
                <a:latin typeface="Arial" panose="020B0604020202020204" pitchFamily="34" charset="0"/>
              </a:rPr>
              <a:t>函数采用简单的加和。</a:t>
            </a:r>
            <a:endParaRPr lang="en-US" altLang="zh-CN" dirty="0">
              <a:effectLst/>
              <a:latin typeface="Arial" panose="020B0604020202020204" pitchFamily="34" charset="0"/>
            </a:endParaRPr>
          </a:p>
        </p:txBody>
      </p:sp>
      <p:sp>
        <p:nvSpPr>
          <p:cNvPr id="4" name="灯片编号占位符 3"/>
          <p:cNvSpPr>
            <a:spLocks noGrp="1"/>
          </p:cNvSpPr>
          <p:nvPr>
            <p:ph type="sldNum" sz="quarter" idx="5"/>
          </p:nvPr>
        </p:nvSpPr>
        <p:spPr/>
        <p:txBody>
          <a:bodyPr/>
          <a:lstStyle/>
          <a:p>
            <a:fld id="{C7204313-268C-4098-841A-72B5E8BD190B}" type="slidenum">
              <a:rPr lang="zh-CN" altLang="en-US" smtClean="0"/>
              <a:t>12</a:t>
            </a:fld>
            <a:endParaRPr lang="zh-CN" altLang="en-US"/>
          </a:p>
        </p:txBody>
      </p:sp>
    </p:spTree>
    <p:extLst>
      <p:ext uri="{BB962C8B-B14F-4D97-AF65-F5344CB8AC3E}">
        <p14:creationId xmlns:p14="http://schemas.microsoft.com/office/powerpoint/2010/main" val="3616167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Predication layer</a:t>
            </a:r>
            <a:r>
              <a:rPr lang="zh-CN" altLang="en-US" dirty="0"/>
              <a:t>在池化的图的基础上，</a:t>
            </a:r>
            <a:r>
              <a:rPr lang="zh-CN" altLang="en-US" b="0" i="0" dirty="0">
                <a:solidFill>
                  <a:srgbClr val="121212"/>
                </a:solidFill>
                <a:effectLst/>
                <a:latin typeface="-apple-system"/>
              </a:rPr>
              <a:t>对增强的兴趣信号的演变进行建模，并预测用户很有可能与之交互的下一个项目。</a:t>
            </a:r>
            <a:r>
              <a:rPr lang="zh-CN" altLang="en-US" b="0" i="0" dirty="0">
                <a:solidFill>
                  <a:srgbClr val="121212"/>
                </a:solidFill>
                <a:effectLst/>
                <a:latin typeface="Arial" panose="020B0604020202020204" pitchFamily="34" charset="0"/>
              </a:rPr>
              <a:t>受益于</a:t>
            </a:r>
            <a:r>
              <a:rPr lang="zh-CN" altLang="en-US" dirty="0">
                <a:effectLst/>
                <a:latin typeface="Arial" panose="020B0604020202020204" pitchFamily="34" charset="0"/>
              </a:rPr>
              <a:t>相对位置正则化，聚类嵌入矩阵保持了用户兴趣的时间顺序，相当于将聚类图扁平化为兴趣信号增强的约简序列。为了简单起见，也为了说明池化方法的有效性，我们使用一个单一的顺序模型来建模兴趣的演化</a:t>
            </a:r>
            <a:r>
              <a:rPr lang="en-US" altLang="zh-CN" dirty="0">
                <a:effectLst/>
                <a:latin typeface="Arial" panose="020B0604020202020204" pitchFamily="34" charset="0"/>
              </a:rPr>
              <a:t>:</a:t>
            </a:r>
            <a:r>
              <a:rPr lang="zh-CN" altLang="en-US" dirty="0">
                <a:effectLst/>
                <a:latin typeface="Arial" panose="020B0604020202020204" pitchFamily="34" charset="0"/>
              </a:rPr>
              <a:t>这篇文章使用</a:t>
            </a:r>
            <a:r>
              <a:rPr lang="en-US" altLang="zh-CN" dirty="0">
                <a:effectLst/>
                <a:latin typeface="Arial" panose="020B0604020202020204" pitchFamily="34" charset="0"/>
              </a:rPr>
              <a:t>AUGRU</a:t>
            </a:r>
            <a:r>
              <a:rPr lang="zh-CN" altLang="en-US" dirty="0">
                <a:effectLst/>
                <a:latin typeface="Arial" panose="020B0604020202020204" pitchFamily="34" charset="0"/>
              </a:rPr>
              <a:t>来建模，即</a:t>
            </a:r>
            <a:r>
              <a:rPr lang="en-US" altLang="zh-CN" dirty="0">
                <a:effectLst/>
                <a:latin typeface="Arial" panose="020B0604020202020204" pitchFamily="34" charset="0"/>
              </a:rPr>
              <a:t>GRU with attentional update </a:t>
            </a:r>
            <a:r>
              <a:rPr lang="en-US" altLang="zh-CN" dirty="0" err="1">
                <a:effectLst/>
                <a:latin typeface="Arial" panose="020B0604020202020204" pitchFamily="34" charset="0"/>
              </a:rPr>
              <a:t>gate,AUGRU</a:t>
            </a:r>
            <a:r>
              <a:rPr lang="zh-CN" altLang="en-US" dirty="0">
                <a:effectLst/>
                <a:latin typeface="Arial" panose="020B0604020202020204" pitchFamily="34" charset="0"/>
              </a:rPr>
              <a:t>使用之前计算的</a:t>
            </a:r>
            <a:r>
              <a:rPr lang="en-US" altLang="zh-CN" dirty="0" err="1">
                <a:effectLst/>
                <a:latin typeface="Arial" panose="020B0604020202020204" pitchFamily="34" charset="0"/>
              </a:rPr>
              <a:t>ri</a:t>
            </a:r>
            <a:r>
              <a:rPr lang="en-US" altLang="zh-CN" dirty="0">
                <a:effectLst/>
                <a:latin typeface="Arial" panose="020B0604020202020204" pitchFamily="34" charset="0"/>
              </a:rPr>
              <a:t>*</a:t>
            </a:r>
            <a:r>
              <a:rPr lang="zh-CN" altLang="en-US" dirty="0">
                <a:effectLst/>
                <a:latin typeface="Arial" panose="020B0604020202020204" pitchFamily="34" charset="0"/>
              </a:rPr>
              <a:t>来缩放更新门的维度，更有效地避免了兴趣漂移的干扰，推动了相对兴趣的平稳演化。</a:t>
            </a:r>
            <a:endParaRPr lang="en-US" altLang="zh-CN" dirty="0">
              <a:effectLst/>
              <a:latin typeface="Arial" panose="020B0604020202020204" pitchFamily="34" charset="0"/>
            </a:endParaRPr>
          </a:p>
          <a:p>
            <a:pPr algn="l"/>
            <a:r>
              <a:rPr lang="zh-CN" altLang="en-US" b="0" i="0" dirty="0">
                <a:solidFill>
                  <a:srgbClr val="121212"/>
                </a:solidFill>
                <a:effectLst/>
                <a:latin typeface="-apple-system"/>
              </a:rPr>
              <a:t>预测函数将兴趣提取层的图级</a:t>
            </a:r>
            <a:r>
              <a:rPr lang="en-US" altLang="zh-CN" b="0" i="0" dirty="0">
                <a:solidFill>
                  <a:srgbClr val="121212"/>
                </a:solidFill>
                <a:effectLst/>
                <a:latin typeface="-apple-system"/>
              </a:rPr>
              <a:t>hg</a:t>
            </a:r>
            <a:r>
              <a:rPr lang="zh-CN" altLang="en-US" b="0" i="0" dirty="0">
                <a:solidFill>
                  <a:srgbClr val="121212"/>
                </a:solidFill>
                <a:effectLst/>
                <a:latin typeface="-apple-system"/>
              </a:rPr>
              <a:t>表示和兴趣演化输出</a:t>
            </a:r>
            <a:r>
              <a:rPr lang="en-US" altLang="zh-CN" b="0" i="0" dirty="0" err="1">
                <a:solidFill>
                  <a:srgbClr val="121212"/>
                </a:solidFill>
                <a:effectLst/>
                <a:latin typeface="-apple-system"/>
              </a:rPr>
              <a:t>hs</a:t>
            </a:r>
            <a:r>
              <a:rPr lang="zh-CN" altLang="en-US" b="0" i="0" dirty="0">
                <a:solidFill>
                  <a:srgbClr val="121212"/>
                </a:solidFill>
                <a:effectLst/>
                <a:latin typeface="-apple-system"/>
              </a:rPr>
              <a:t>作为用户当前的兴趣，并将其与目标项目</a:t>
            </a:r>
            <a:r>
              <a:rPr lang="en-US" altLang="zh-CN" b="0" i="0" dirty="0" err="1">
                <a:solidFill>
                  <a:srgbClr val="121212"/>
                </a:solidFill>
                <a:effectLst/>
                <a:latin typeface="-apple-system"/>
              </a:rPr>
              <a:t>ht</a:t>
            </a:r>
            <a:r>
              <a:rPr lang="zh-CN" altLang="en-US" b="0" i="0" dirty="0">
                <a:solidFill>
                  <a:srgbClr val="121212"/>
                </a:solidFill>
                <a:effectLst/>
                <a:latin typeface="-apple-system"/>
              </a:rPr>
              <a:t>嵌入拼接起来。使用两层前馈神经网络作为预测函数来估计用户在下一时刻与项目交互的概率。</a:t>
            </a:r>
            <a:endParaRPr lang="en-US" altLang="zh-CN" b="0" i="0" dirty="0">
              <a:solidFill>
                <a:srgbClr val="121212"/>
              </a:solidFill>
              <a:effectLst/>
              <a:latin typeface="-apple-system"/>
            </a:endParaRPr>
          </a:p>
          <a:p>
            <a:pPr algn="l"/>
            <a:r>
              <a:rPr lang="zh-CN" altLang="en-US" b="0" i="0" dirty="0">
                <a:solidFill>
                  <a:srgbClr val="121212"/>
                </a:solidFill>
                <a:effectLst/>
                <a:latin typeface="-apple-system"/>
              </a:rPr>
              <a:t>损失函数使用似然函数的负对数加上一个</a:t>
            </a:r>
            <a:r>
              <a:rPr lang="en-US" altLang="zh-CN" b="0" i="0" dirty="0">
                <a:solidFill>
                  <a:srgbClr val="121212"/>
                </a:solidFill>
                <a:effectLst/>
                <a:latin typeface="-apple-system"/>
              </a:rPr>
              <a:t>L2</a:t>
            </a:r>
            <a:r>
              <a:rPr lang="zh-CN" altLang="en-US" b="0" i="0" dirty="0">
                <a:solidFill>
                  <a:srgbClr val="121212"/>
                </a:solidFill>
                <a:effectLst/>
                <a:latin typeface="-apple-system"/>
              </a:rPr>
              <a:t>正则化项来防止过拟合。</a:t>
            </a:r>
            <a:endParaRPr lang="en-US" altLang="zh-CN" b="0" i="0" dirty="0">
              <a:solidFill>
                <a:srgbClr val="121212"/>
              </a:solidFill>
              <a:effectLst/>
              <a:latin typeface="-apple-system"/>
            </a:endParaRPr>
          </a:p>
          <a:p>
            <a:pPr algn="l"/>
            <a:r>
              <a:rPr lang="zh-CN" altLang="en-US" b="0" i="0" dirty="0">
                <a:solidFill>
                  <a:srgbClr val="121212"/>
                </a:solidFill>
                <a:effectLst/>
                <a:latin typeface="-apple-system"/>
              </a:rPr>
              <a:t>后面的实验部分还没看</a:t>
            </a:r>
            <a:r>
              <a:rPr lang="en-US" altLang="zh-CN" b="0" i="0" dirty="0">
                <a:solidFill>
                  <a:srgbClr val="121212"/>
                </a:solidFill>
                <a:effectLst/>
                <a:latin typeface="-apple-system"/>
              </a:rPr>
              <a:t>,,,</a:t>
            </a:r>
            <a:endParaRPr lang="zh-CN" altLang="en-US" b="0" i="0" dirty="0">
              <a:solidFill>
                <a:srgbClr val="121212"/>
              </a:solidFill>
              <a:effectLst/>
              <a:latin typeface="-apple-system"/>
            </a:endParaRPr>
          </a:p>
          <a:p>
            <a:br>
              <a:rPr lang="zh-CN" altLang="en-US" dirty="0"/>
            </a:br>
            <a:endParaRPr lang="en-US" altLang="zh-CN" dirty="0">
              <a:effectLst/>
              <a:latin typeface="Arial" panose="020B0604020202020204" pitchFamily="34" charset="0"/>
            </a:endParaRPr>
          </a:p>
          <a:p>
            <a:endParaRPr lang="zh-CN" altLang="en-US" dirty="0"/>
          </a:p>
        </p:txBody>
      </p:sp>
      <p:sp>
        <p:nvSpPr>
          <p:cNvPr id="4" name="灯片编号占位符 3"/>
          <p:cNvSpPr>
            <a:spLocks noGrp="1"/>
          </p:cNvSpPr>
          <p:nvPr>
            <p:ph type="sldNum" sz="quarter" idx="5"/>
          </p:nvPr>
        </p:nvSpPr>
        <p:spPr/>
        <p:txBody>
          <a:bodyPr/>
          <a:lstStyle/>
          <a:p>
            <a:fld id="{C7204313-268C-4098-841A-72B5E8BD190B}" type="slidenum">
              <a:rPr lang="zh-CN" altLang="en-US" smtClean="0"/>
              <a:t>13</a:t>
            </a:fld>
            <a:endParaRPr lang="zh-CN" altLang="en-US"/>
          </a:p>
        </p:txBody>
      </p:sp>
    </p:spTree>
    <p:extLst>
      <p:ext uri="{BB962C8B-B14F-4D97-AF65-F5344CB8AC3E}">
        <p14:creationId xmlns:p14="http://schemas.microsoft.com/office/powerpoint/2010/main" val="21132037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7204313-268C-4098-841A-72B5E8BD190B}" type="slidenum">
              <a:rPr lang="zh-CN" altLang="en-US" smtClean="0"/>
              <a:t>2</a:t>
            </a:fld>
            <a:endParaRPr lang="zh-CN" altLang="en-US"/>
          </a:p>
        </p:txBody>
      </p:sp>
    </p:spTree>
    <p:extLst>
      <p:ext uri="{BB962C8B-B14F-4D97-AF65-F5344CB8AC3E}">
        <p14:creationId xmlns:p14="http://schemas.microsoft.com/office/powerpoint/2010/main" val="29199843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7204313-268C-4098-841A-72B5E8BD190B}" type="slidenum">
              <a:rPr lang="zh-CN" altLang="en-US" smtClean="0"/>
              <a:t>3</a:t>
            </a:fld>
            <a:endParaRPr lang="zh-CN" altLang="en-US"/>
          </a:p>
        </p:txBody>
      </p:sp>
    </p:spTree>
    <p:extLst>
      <p:ext uri="{BB962C8B-B14F-4D97-AF65-F5344CB8AC3E}">
        <p14:creationId xmlns:p14="http://schemas.microsoft.com/office/powerpoint/2010/main" val="30273203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RNN</a:t>
            </a:r>
            <a:r>
              <a:rPr lang="zh-CN" altLang="en-US" dirty="0"/>
              <a:t>及其变体包括全局</a:t>
            </a:r>
            <a:r>
              <a:rPr lang="en-US" altLang="zh-CN" dirty="0"/>
              <a:t>RNN</a:t>
            </a:r>
            <a:r>
              <a:rPr lang="zh-CN" altLang="en-US" dirty="0"/>
              <a:t>、局部</a:t>
            </a:r>
            <a:r>
              <a:rPr lang="en-US" altLang="zh-CN" dirty="0"/>
              <a:t>RNN</a:t>
            </a:r>
            <a:r>
              <a:rPr lang="zh-CN" altLang="en-US" dirty="0"/>
              <a:t>以及引入注意力机制的</a:t>
            </a:r>
            <a:r>
              <a:rPr lang="en-US" altLang="zh-CN" dirty="0"/>
              <a:t>RNN</a:t>
            </a:r>
            <a:r>
              <a:rPr lang="zh-CN" altLang="en-US" dirty="0"/>
              <a:t>。在</a:t>
            </a:r>
            <a:r>
              <a:rPr lang="en-US" altLang="zh-CN" dirty="0"/>
              <a:t>RNN</a:t>
            </a:r>
            <a:r>
              <a:rPr lang="zh-CN" altLang="en-US" dirty="0"/>
              <a:t>中，用户表示为最后一个单元的输出，这篇文章的作者认为这样并不准确。即忽略了不相邻的远程项目之间的转换。</a:t>
            </a:r>
          </a:p>
        </p:txBody>
      </p:sp>
      <p:sp>
        <p:nvSpPr>
          <p:cNvPr id="4" name="灯片编号占位符 3"/>
          <p:cNvSpPr>
            <a:spLocks noGrp="1"/>
          </p:cNvSpPr>
          <p:nvPr>
            <p:ph type="sldNum" sz="quarter" idx="5"/>
          </p:nvPr>
        </p:nvSpPr>
        <p:spPr/>
        <p:txBody>
          <a:bodyPr/>
          <a:lstStyle/>
          <a:p>
            <a:fld id="{C7204313-268C-4098-841A-72B5E8BD190B}" type="slidenum">
              <a:rPr lang="zh-CN" altLang="en-US" smtClean="0"/>
              <a:t>4</a:t>
            </a:fld>
            <a:endParaRPr lang="zh-CN" altLang="en-US"/>
          </a:p>
        </p:txBody>
      </p:sp>
    </p:spTree>
    <p:extLst>
      <p:ext uri="{BB962C8B-B14F-4D97-AF65-F5344CB8AC3E}">
        <p14:creationId xmlns:p14="http://schemas.microsoft.com/office/powerpoint/2010/main" val="24246470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这个图是</a:t>
            </a:r>
            <a:r>
              <a:rPr lang="en-US" altLang="zh-CN" dirty="0"/>
              <a:t>SR-GNN</a:t>
            </a:r>
            <a:r>
              <a:rPr lang="zh-CN" altLang="en-US" dirty="0"/>
              <a:t>的工作流程图。首先，所有的会话序列被建模成了有向图，每个会话序列可以被看做一个子图。然后依次对每个会话序列进行处理，通过门控图神经网络得到每个会话图中所有物品的潜向量。</a:t>
            </a:r>
            <a:r>
              <a:rPr lang="en-US" altLang="zh-CN" dirty="0"/>
              <a:t>SR-GNN</a:t>
            </a:r>
            <a:r>
              <a:rPr lang="zh-CN" altLang="en-US" dirty="0"/>
              <a:t>策划将会话的长期偏好和当前兴趣结合起来，并将这种组合作为</a:t>
            </a:r>
            <a:r>
              <a:rPr lang="en-US" altLang="zh-CN" dirty="0"/>
              <a:t>session embedding</a:t>
            </a:r>
            <a:r>
              <a:rPr lang="zh-CN" altLang="en-US" dirty="0"/>
              <a:t>，其中当前兴趣</a:t>
            </a:r>
            <a:r>
              <a:rPr lang="en-US" altLang="zh-CN" dirty="0" err="1"/>
              <a:t>sl</a:t>
            </a:r>
            <a:r>
              <a:rPr lang="zh-CN" altLang="en-US" dirty="0"/>
              <a:t>直接用会话中的最后一次点击的潜向量表示，长期偏好</a:t>
            </a:r>
            <a:r>
              <a:rPr lang="en-US" altLang="zh-CN" dirty="0"/>
              <a:t>sg</a:t>
            </a:r>
            <a:r>
              <a:rPr lang="zh-CN" altLang="en-US" dirty="0"/>
              <a:t>通过将所有物品潜向量聚合后，输入一个</a:t>
            </a:r>
            <a:r>
              <a:rPr lang="en-US" altLang="zh-CN" dirty="0"/>
              <a:t>Attention Network</a:t>
            </a:r>
            <a:r>
              <a:rPr lang="zh-CN" altLang="en-US" dirty="0"/>
              <a:t>得到，然后</a:t>
            </a:r>
            <a:r>
              <a:rPr lang="zh-CN" altLang="en-US" dirty="0">
                <a:effectLst/>
                <a:latin typeface="Arial" panose="020B0604020202020204" pitchFamily="34" charset="0"/>
              </a:rPr>
              <a:t>通过对局部嵌入向量</a:t>
            </a:r>
            <a:r>
              <a:rPr lang="en-US" altLang="zh-CN" dirty="0" err="1">
                <a:effectLst/>
                <a:latin typeface="Arial" panose="020B0604020202020204" pitchFamily="34" charset="0"/>
              </a:rPr>
              <a:t>sl</a:t>
            </a:r>
            <a:r>
              <a:rPr lang="zh-CN" altLang="en-US" dirty="0">
                <a:effectLst/>
                <a:latin typeface="Arial" panose="020B0604020202020204" pitchFamily="34" charset="0"/>
              </a:rPr>
              <a:t>和全局嵌入向量</a:t>
            </a:r>
            <a:r>
              <a:rPr lang="en-US" altLang="zh-CN" dirty="0">
                <a:effectLst/>
                <a:latin typeface="Arial" panose="020B0604020202020204" pitchFamily="34" charset="0"/>
              </a:rPr>
              <a:t>sg</a:t>
            </a:r>
            <a:r>
              <a:rPr lang="zh-CN" altLang="en-US" dirty="0">
                <a:effectLst/>
                <a:latin typeface="Arial" panose="020B0604020202020204" pitchFamily="34" charset="0"/>
              </a:rPr>
              <a:t>的拼接进行线性变换，计算出混合嵌入</a:t>
            </a:r>
            <a:r>
              <a:rPr lang="en-US" altLang="zh-CN" dirty="0" err="1">
                <a:effectLst/>
                <a:latin typeface="Arial" panose="020B0604020202020204" pitchFamily="34" charset="0"/>
              </a:rPr>
              <a:t>sh</a:t>
            </a:r>
            <a:r>
              <a:rPr lang="zh-CN" altLang="en-US" dirty="0">
                <a:effectLst/>
                <a:latin typeface="Arial" panose="020B0604020202020204" pitchFamily="34" charset="0"/>
              </a:rPr>
              <a:t>，最后将每个候选物品的潜向量与</a:t>
            </a:r>
            <a:r>
              <a:rPr lang="en-US" altLang="zh-CN" dirty="0" err="1">
                <a:effectLst/>
                <a:latin typeface="Arial" panose="020B0604020202020204" pitchFamily="34" charset="0"/>
              </a:rPr>
              <a:t>sh</a:t>
            </a:r>
            <a:r>
              <a:rPr lang="zh-CN" altLang="en-US" dirty="0">
                <a:effectLst/>
                <a:latin typeface="Arial" panose="020B0604020202020204" pitchFamily="34" charset="0"/>
              </a:rPr>
              <a:t>相乘，然后通过一个</a:t>
            </a:r>
            <a:r>
              <a:rPr lang="en-US" altLang="zh-CN" dirty="0" err="1">
                <a:effectLst/>
                <a:latin typeface="Arial" panose="020B0604020202020204" pitchFamily="34" charset="0"/>
              </a:rPr>
              <a:t>softmax</a:t>
            </a:r>
            <a:r>
              <a:rPr lang="zh-CN" altLang="en-US" dirty="0">
                <a:effectLst/>
                <a:latin typeface="Arial" panose="020B0604020202020204" pitchFamily="34" charset="0"/>
              </a:rPr>
              <a:t>层输出每个候选物品的点击概率。损失函数为二元交叉熵，其中</a:t>
            </a:r>
            <a:r>
              <a:rPr lang="en-US" altLang="zh-CN" dirty="0" err="1">
                <a:effectLst/>
                <a:latin typeface="Arial" panose="020B0604020202020204" pitchFamily="34" charset="0"/>
              </a:rPr>
              <a:t>yi</a:t>
            </a:r>
            <a:r>
              <a:rPr lang="zh-CN" altLang="en-US" dirty="0">
                <a:effectLst/>
                <a:latin typeface="Arial" panose="020B0604020202020204" pitchFamily="34" charset="0"/>
              </a:rPr>
              <a:t>为真正的被点击物品的</a:t>
            </a:r>
            <a:r>
              <a:rPr lang="en-US" altLang="zh-CN" dirty="0">
                <a:effectLst/>
                <a:latin typeface="Arial" panose="020B0604020202020204" pitchFamily="34" charset="0"/>
              </a:rPr>
              <a:t>one-hot</a:t>
            </a:r>
            <a:r>
              <a:rPr lang="zh-CN" altLang="en-US" dirty="0">
                <a:effectLst/>
                <a:latin typeface="Arial" panose="020B0604020202020204" pitchFamily="34" charset="0"/>
              </a:rPr>
              <a:t>编码，</a:t>
            </a:r>
            <a:r>
              <a:rPr lang="en-US" altLang="zh-CN" dirty="0" err="1">
                <a:effectLst/>
                <a:latin typeface="Arial" panose="020B0604020202020204" pitchFamily="34" charset="0"/>
              </a:rPr>
              <a:t>yi</a:t>
            </a:r>
            <a:r>
              <a:rPr lang="en-US" altLang="zh-CN" dirty="0">
                <a:effectLst/>
                <a:latin typeface="Arial" panose="020B0604020202020204" pitchFamily="34" charset="0"/>
              </a:rPr>
              <a:t>^</a:t>
            </a:r>
            <a:r>
              <a:rPr lang="zh-CN" altLang="en-US" dirty="0">
                <a:effectLst/>
                <a:latin typeface="Arial" panose="020B0604020202020204" pitchFamily="34" charset="0"/>
              </a:rPr>
              <a:t>为模型输出。</a:t>
            </a:r>
            <a:endParaRPr lang="zh-CN" altLang="en-US" dirty="0"/>
          </a:p>
        </p:txBody>
      </p:sp>
      <p:sp>
        <p:nvSpPr>
          <p:cNvPr id="4" name="灯片编号占位符 3"/>
          <p:cNvSpPr>
            <a:spLocks noGrp="1"/>
          </p:cNvSpPr>
          <p:nvPr>
            <p:ph type="sldNum" sz="quarter" idx="5"/>
          </p:nvPr>
        </p:nvSpPr>
        <p:spPr/>
        <p:txBody>
          <a:bodyPr/>
          <a:lstStyle/>
          <a:p>
            <a:fld id="{C7204313-268C-4098-841A-72B5E8BD190B}" type="slidenum">
              <a:rPr lang="zh-CN" altLang="en-US" smtClean="0"/>
              <a:t>5</a:t>
            </a:fld>
            <a:endParaRPr lang="zh-CN" altLang="en-US"/>
          </a:p>
        </p:txBody>
      </p:sp>
    </p:spTree>
    <p:extLst>
      <p:ext uri="{BB962C8B-B14F-4D97-AF65-F5344CB8AC3E}">
        <p14:creationId xmlns:p14="http://schemas.microsoft.com/office/powerpoint/2010/main" val="4224691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SR-GNN</a:t>
            </a:r>
            <a:r>
              <a:rPr lang="zh-CN" altLang="en-US" dirty="0"/>
              <a:t>使用的评价指标为</a:t>
            </a:r>
            <a:r>
              <a:rPr lang="en-US" altLang="zh-CN" dirty="0"/>
              <a:t>P@20</a:t>
            </a:r>
            <a:r>
              <a:rPr lang="zh-CN" altLang="en-US" dirty="0"/>
              <a:t>和</a:t>
            </a:r>
            <a:r>
              <a:rPr lang="en-US" altLang="zh-CN" dirty="0"/>
              <a:t>MPR@20</a:t>
            </a:r>
            <a:r>
              <a:rPr lang="zh-CN" altLang="en-US" dirty="0"/>
              <a:t>，</a:t>
            </a:r>
            <a:r>
              <a:rPr lang="en-US" altLang="zh-CN" dirty="0"/>
              <a:t>P@20</a:t>
            </a:r>
            <a:r>
              <a:rPr lang="zh-CN" altLang="en-US" dirty="0">
                <a:effectLst/>
                <a:latin typeface="Arial" panose="020B0604020202020204" pitchFamily="34" charset="0"/>
              </a:rPr>
              <a:t>代表了前</a:t>
            </a:r>
            <a:r>
              <a:rPr lang="en-US" altLang="zh-CN" dirty="0">
                <a:effectLst/>
                <a:latin typeface="Arial" panose="020B0604020202020204" pitchFamily="34" charset="0"/>
              </a:rPr>
              <a:t>20</a:t>
            </a:r>
            <a:r>
              <a:rPr lang="zh-CN" altLang="en-US" dirty="0">
                <a:effectLst/>
                <a:latin typeface="Arial" panose="020B0604020202020204" pitchFamily="34" charset="0"/>
              </a:rPr>
              <a:t>个项目中正确推荐项目的比例，</a:t>
            </a:r>
            <a:r>
              <a:rPr lang="en-US" altLang="zh-CN" dirty="0">
                <a:effectLst/>
                <a:latin typeface="Arial" panose="020B0604020202020204" pitchFamily="34" charset="0"/>
              </a:rPr>
              <a:t>MPR@20</a:t>
            </a:r>
            <a:r>
              <a:rPr lang="zh-CN" altLang="en-US" dirty="0">
                <a:effectLst/>
                <a:latin typeface="Arial" panose="020B0604020202020204" pitchFamily="34" charset="0"/>
              </a:rPr>
              <a:t>为平均倒数排名，</a:t>
            </a:r>
            <a:r>
              <a:rPr lang="zh-CN" altLang="en-US" b="0" i="0" dirty="0">
                <a:solidFill>
                  <a:srgbClr val="4D4D4D"/>
                </a:solidFill>
                <a:effectLst/>
                <a:latin typeface="-apple-system"/>
              </a:rPr>
              <a:t>结果列表中，若第一个结果匹配，分数为</a:t>
            </a:r>
            <a:r>
              <a:rPr lang="en-US" altLang="zh-CN" b="0" i="0" dirty="0">
                <a:solidFill>
                  <a:srgbClr val="4D4D4D"/>
                </a:solidFill>
                <a:effectLst/>
                <a:latin typeface="-apple-system"/>
              </a:rPr>
              <a:t>1</a:t>
            </a:r>
            <a:r>
              <a:rPr lang="zh-CN" altLang="en-US" b="0" i="0" dirty="0">
                <a:solidFill>
                  <a:srgbClr val="4D4D4D"/>
                </a:solidFill>
                <a:effectLst/>
                <a:latin typeface="-apple-system"/>
              </a:rPr>
              <a:t>，第二个匹配分数为</a:t>
            </a:r>
            <a:r>
              <a:rPr lang="en-US" altLang="zh-CN" b="0" i="0" dirty="0">
                <a:solidFill>
                  <a:srgbClr val="4D4D4D"/>
                </a:solidFill>
                <a:effectLst/>
                <a:latin typeface="-apple-system"/>
              </a:rPr>
              <a:t>0.5</a:t>
            </a:r>
            <a:r>
              <a:rPr lang="zh-CN" altLang="en-US" b="0" i="0" dirty="0">
                <a:solidFill>
                  <a:srgbClr val="4D4D4D"/>
                </a:solidFill>
                <a:effectLst/>
                <a:latin typeface="-apple-system"/>
              </a:rPr>
              <a:t>，第</a:t>
            </a:r>
            <a:r>
              <a:rPr lang="en-US" altLang="zh-CN" b="0" i="0" dirty="0">
                <a:solidFill>
                  <a:srgbClr val="4D4D4D"/>
                </a:solidFill>
                <a:effectLst/>
                <a:latin typeface="-apple-system"/>
              </a:rPr>
              <a:t>n</a:t>
            </a:r>
            <a:r>
              <a:rPr lang="zh-CN" altLang="en-US" b="0" i="0" dirty="0">
                <a:solidFill>
                  <a:srgbClr val="4D4D4D"/>
                </a:solidFill>
                <a:effectLst/>
                <a:latin typeface="-apple-system"/>
              </a:rPr>
              <a:t>个匹配分数为</a:t>
            </a:r>
            <a:r>
              <a:rPr lang="en-US" altLang="zh-CN" b="0" i="0" dirty="0">
                <a:solidFill>
                  <a:srgbClr val="4D4D4D"/>
                </a:solidFill>
                <a:effectLst/>
                <a:latin typeface="-apple-system"/>
              </a:rPr>
              <a:t>1/n</a:t>
            </a:r>
            <a:r>
              <a:rPr lang="zh-CN" altLang="en-US" b="0" i="0" dirty="0">
                <a:solidFill>
                  <a:srgbClr val="4D4D4D"/>
                </a:solidFill>
                <a:effectLst/>
                <a:latin typeface="-apple-system"/>
              </a:rPr>
              <a:t>，如果</a:t>
            </a:r>
            <a:r>
              <a:rPr lang="en-US" altLang="zh-CN" b="0" i="0" dirty="0">
                <a:solidFill>
                  <a:srgbClr val="4D4D4D"/>
                </a:solidFill>
                <a:effectLst/>
                <a:latin typeface="-apple-system"/>
              </a:rPr>
              <a:t>rank</a:t>
            </a:r>
            <a:r>
              <a:rPr lang="zh-CN" altLang="en-US" b="0" i="0" dirty="0">
                <a:solidFill>
                  <a:srgbClr val="4D4D4D"/>
                </a:solidFill>
                <a:effectLst/>
                <a:latin typeface="-apple-system"/>
              </a:rPr>
              <a:t>值超过</a:t>
            </a:r>
            <a:r>
              <a:rPr lang="en-US" altLang="zh-CN" b="0" i="0" dirty="0">
                <a:solidFill>
                  <a:srgbClr val="4D4D4D"/>
                </a:solidFill>
                <a:effectLst/>
                <a:latin typeface="-apple-system"/>
              </a:rPr>
              <a:t>20</a:t>
            </a:r>
            <a:r>
              <a:rPr lang="zh-CN" altLang="en-US" b="0" i="0" dirty="0">
                <a:solidFill>
                  <a:srgbClr val="4D4D4D"/>
                </a:solidFill>
                <a:effectLst/>
                <a:latin typeface="-apple-system"/>
              </a:rPr>
              <a:t>，分数为</a:t>
            </a:r>
            <a:r>
              <a:rPr lang="en-US" altLang="zh-CN" b="0" i="0" dirty="0">
                <a:solidFill>
                  <a:srgbClr val="4D4D4D"/>
                </a:solidFill>
                <a:effectLst/>
                <a:latin typeface="-apple-system"/>
              </a:rPr>
              <a:t>0</a:t>
            </a:r>
            <a:r>
              <a:rPr lang="zh-CN" altLang="en-US" b="0" i="0" dirty="0">
                <a:solidFill>
                  <a:srgbClr val="4D4D4D"/>
                </a:solidFill>
                <a:effectLst/>
                <a:latin typeface="-apple-system"/>
              </a:rPr>
              <a:t>。最终的分数为所有得分之和，再取平均。数据集使用了</a:t>
            </a:r>
            <a:r>
              <a:rPr lang="en-US" altLang="zh-CN" b="0" i="0" dirty="0">
                <a:solidFill>
                  <a:srgbClr val="4D4D4D"/>
                </a:solidFill>
                <a:effectLst/>
                <a:latin typeface="-apple-system"/>
              </a:rPr>
              <a:t>Yoochoose1/64</a:t>
            </a:r>
            <a:r>
              <a:rPr lang="zh-CN" altLang="en-US" b="0" i="0" dirty="0">
                <a:solidFill>
                  <a:srgbClr val="4D4D4D"/>
                </a:solidFill>
                <a:effectLst/>
                <a:latin typeface="-apple-system"/>
              </a:rPr>
              <a:t>、</a:t>
            </a:r>
            <a:r>
              <a:rPr lang="en-US" altLang="zh-CN" b="0" i="0" dirty="0">
                <a:solidFill>
                  <a:srgbClr val="4D4D4D"/>
                </a:solidFill>
                <a:effectLst/>
                <a:latin typeface="-apple-system"/>
              </a:rPr>
              <a:t>Yoochoose1/4</a:t>
            </a:r>
            <a:r>
              <a:rPr lang="zh-CN" altLang="en-US" b="0" i="0" dirty="0">
                <a:solidFill>
                  <a:srgbClr val="4D4D4D"/>
                </a:solidFill>
                <a:effectLst/>
                <a:latin typeface="-apple-system"/>
              </a:rPr>
              <a:t>和</a:t>
            </a:r>
            <a:r>
              <a:rPr lang="en-US" altLang="zh-CN" b="0" i="0" dirty="0" err="1">
                <a:solidFill>
                  <a:srgbClr val="4D4D4D"/>
                </a:solidFill>
                <a:effectLst/>
                <a:latin typeface="-apple-system"/>
              </a:rPr>
              <a:t>Diginetica</a:t>
            </a:r>
            <a:r>
              <a:rPr lang="zh-CN" altLang="en-US" b="0" i="0" dirty="0">
                <a:solidFill>
                  <a:srgbClr val="4D4D4D"/>
                </a:solidFill>
                <a:effectLst/>
                <a:latin typeface="-apple-system"/>
              </a:rPr>
              <a:t>，</a:t>
            </a:r>
            <a:r>
              <a:rPr lang="en-US" altLang="zh-CN" b="0" i="0" dirty="0">
                <a:solidFill>
                  <a:srgbClr val="4D4D4D"/>
                </a:solidFill>
                <a:effectLst/>
                <a:latin typeface="-apple-system"/>
              </a:rPr>
              <a:t>baseline</a:t>
            </a:r>
            <a:r>
              <a:rPr lang="zh-CN" altLang="en-US" b="0" i="0" dirty="0">
                <a:solidFill>
                  <a:srgbClr val="4D4D4D"/>
                </a:solidFill>
                <a:effectLst/>
                <a:latin typeface="-apple-system"/>
              </a:rPr>
              <a:t>包括</a:t>
            </a:r>
            <a:r>
              <a:rPr lang="en-US" altLang="zh-CN" b="0" i="0" dirty="0">
                <a:solidFill>
                  <a:srgbClr val="4D4D4D"/>
                </a:solidFill>
                <a:effectLst/>
                <a:latin typeface="-apple-system"/>
              </a:rPr>
              <a:t>POP</a:t>
            </a:r>
            <a:r>
              <a:rPr lang="zh-CN" altLang="en-US" b="0" i="0" dirty="0">
                <a:solidFill>
                  <a:srgbClr val="4D4D4D"/>
                </a:solidFill>
                <a:effectLst/>
                <a:latin typeface="-apple-system"/>
              </a:rPr>
              <a:t>，</a:t>
            </a:r>
            <a:r>
              <a:rPr lang="en-US" altLang="zh-CN" b="0" i="0" dirty="0">
                <a:solidFill>
                  <a:srgbClr val="4D4D4D"/>
                </a:solidFill>
                <a:effectLst/>
                <a:latin typeface="-apple-system"/>
              </a:rPr>
              <a:t>S-POP</a:t>
            </a:r>
            <a:r>
              <a:rPr lang="zh-CN" altLang="en-US" b="0" i="0" dirty="0">
                <a:solidFill>
                  <a:srgbClr val="4D4D4D"/>
                </a:solidFill>
                <a:effectLst/>
                <a:latin typeface="-apple-system"/>
              </a:rPr>
              <a:t>，</a:t>
            </a:r>
            <a:r>
              <a:rPr lang="en-US" altLang="zh-CN" b="0" i="0" dirty="0">
                <a:solidFill>
                  <a:srgbClr val="4D4D4D"/>
                </a:solidFill>
                <a:effectLst/>
                <a:latin typeface="-apple-system"/>
              </a:rPr>
              <a:t>Item-KNN</a:t>
            </a:r>
            <a:r>
              <a:rPr lang="zh-CN" altLang="en-US" b="0" i="0" dirty="0">
                <a:solidFill>
                  <a:srgbClr val="4D4D4D"/>
                </a:solidFill>
                <a:effectLst/>
                <a:latin typeface="-apple-system"/>
              </a:rPr>
              <a:t>等，从表中可以看出，无论在那个数据集，以哪种方式作为评价指标，</a:t>
            </a:r>
            <a:r>
              <a:rPr lang="en-US" altLang="zh-CN" b="0" i="0" dirty="0">
                <a:solidFill>
                  <a:srgbClr val="4D4D4D"/>
                </a:solidFill>
                <a:effectLst/>
                <a:latin typeface="-apple-system"/>
              </a:rPr>
              <a:t>SR-GNN</a:t>
            </a:r>
            <a:r>
              <a:rPr lang="zh-CN" altLang="en-US" b="0" i="0" dirty="0">
                <a:solidFill>
                  <a:srgbClr val="4D4D4D"/>
                </a:solidFill>
                <a:effectLst/>
                <a:latin typeface="-apple-system"/>
              </a:rPr>
              <a:t>都是表现最好的。</a:t>
            </a:r>
            <a:endParaRPr lang="zh-CN" altLang="en-US" dirty="0"/>
          </a:p>
        </p:txBody>
      </p:sp>
      <p:sp>
        <p:nvSpPr>
          <p:cNvPr id="4" name="灯片编号占位符 3"/>
          <p:cNvSpPr>
            <a:spLocks noGrp="1"/>
          </p:cNvSpPr>
          <p:nvPr>
            <p:ph type="sldNum" sz="quarter" idx="5"/>
          </p:nvPr>
        </p:nvSpPr>
        <p:spPr/>
        <p:txBody>
          <a:bodyPr/>
          <a:lstStyle/>
          <a:p>
            <a:fld id="{C7204313-268C-4098-841A-72B5E8BD190B}" type="slidenum">
              <a:rPr lang="zh-CN" altLang="en-US" smtClean="0"/>
              <a:t>6</a:t>
            </a:fld>
            <a:endParaRPr lang="zh-CN" altLang="en-US"/>
          </a:p>
        </p:txBody>
      </p:sp>
    </p:spTree>
    <p:extLst>
      <p:ext uri="{BB962C8B-B14F-4D97-AF65-F5344CB8AC3E}">
        <p14:creationId xmlns:p14="http://schemas.microsoft.com/office/powerpoint/2010/main" val="36578418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另外，这篇文章还分析了不同模型对不同长度的会话的处理能力，这篇文章将长度小于</a:t>
            </a:r>
            <a:r>
              <a:rPr lang="en-US" altLang="zh-CN" dirty="0"/>
              <a:t>5</a:t>
            </a:r>
            <a:r>
              <a:rPr lang="zh-CN" altLang="en-US" dirty="0"/>
              <a:t>的会话作为短会话，长度大于</a:t>
            </a:r>
            <a:r>
              <a:rPr lang="en-US" altLang="zh-CN" dirty="0"/>
              <a:t>5</a:t>
            </a:r>
            <a:r>
              <a:rPr lang="zh-CN" altLang="en-US" dirty="0"/>
              <a:t>的会话作为长会话，以</a:t>
            </a:r>
            <a:r>
              <a:rPr lang="en-US" altLang="zh-CN" dirty="0"/>
              <a:t>5</a:t>
            </a:r>
            <a:r>
              <a:rPr lang="zh-CN" altLang="en-US" dirty="0"/>
              <a:t>划分是因为</a:t>
            </a:r>
            <a:r>
              <a:rPr lang="en-US" altLang="zh-CN" dirty="0">
                <a:effectLst/>
                <a:latin typeface="Arial" panose="020B0604020202020204" pitchFamily="34" charset="0"/>
              </a:rPr>
              <a:t>5</a:t>
            </a:r>
            <a:r>
              <a:rPr lang="zh-CN" altLang="en-US" dirty="0">
                <a:effectLst/>
                <a:latin typeface="Arial" panose="020B0604020202020204" pitchFamily="34" charset="0"/>
              </a:rPr>
              <a:t>是所有数据集中最接近会话平均长度的整数。以</a:t>
            </a:r>
            <a:r>
              <a:rPr lang="en-US" altLang="zh-CN" dirty="0">
                <a:effectLst/>
                <a:latin typeface="Arial" panose="020B0604020202020204" pitchFamily="34" charset="0"/>
              </a:rPr>
              <a:t>Yoochoose1/64</a:t>
            </a:r>
            <a:r>
              <a:rPr lang="zh-CN" altLang="en-US" dirty="0">
                <a:effectLst/>
                <a:latin typeface="Arial" panose="020B0604020202020204" pitchFamily="34" charset="0"/>
              </a:rPr>
              <a:t>和</a:t>
            </a:r>
            <a:r>
              <a:rPr lang="en-US" altLang="zh-CN" dirty="0" err="1">
                <a:effectLst/>
                <a:latin typeface="Arial" panose="020B0604020202020204" pitchFamily="34" charset="0"/>
              </a:rPr>
              <a:t>Diginetica</a:t>
            </a:r>
            <a:r>
              <a:rPr lang="zh-CN" altLang="en-US" dirty="0">
                <a:effectLst/>
                <a:latin typeface="Arial" panose="020B0604020202020204" pitchFamily="34" charset="0"/>
              </a:rPr>
              <a:t>作为数据集，以</a:t>
            </a:r>
            <a:r>
              <a:rPr lang="en-US" altLang="zh-CN" dirty="0">
                <a:effectLst/>
                <a:latin typeface="Arial" panose="020B0604020202020204" pitchFamily="34" charset="0"/>
              </a:rPr>
              <a:t>P@20</a:t>
            </a:r>
            <a:r>
              <a:rPr lang="zh-CN" altLang="en-US" dirty="0">
                <a:effectLst/>
                <a:latin typeface="Arial" panose="020B0604020202020204" pitchFamily="34" charset="0"/>
              </a:rPr>
              <a:t>作为评估指标，我们可以发现，在两个数据集中的短会话划分中，</a:t>
            </a:r>
            <a:r>
              <a:rPr lang="en-US" altLang="zh-CN" dirty="0">
                <a:effectLst/>
                <a:latin typeface="Arial" panose="020B0604020202020204" pitchFamily="34" charset="0"/>
              </a:rPr>
              <a:t>NARM</a:t>
            </a:r>
            <a:r>
              <a:rPr lang="zh-CN" altLang="en-US" dirty="0">
                <a:effectLst/>
                <a:latin typeface="Arial" panose="020B0604020202020204" pitchFamily="34" charset="0"/>
              </a:rPr>
              <a:t>的表现略好于</a:t>
            </a:r>
            <a:r>
              <a:rPr lang="en-US" altLang="zh-CN" dirty="0">
                <a:effectLst/>
                <a:latin typeface="Arial" panose="020B0604020202020204" pitchFamily="34" charset="0"/>
              </a:rPr>
              <a:t>SR-GNN</a:t>
            </a:r>
            <a:r>
              <a:rPr lang="zh-CN" altLang="en-US" dirty="0">
                <a:effectLst/>
                <a:latin typeface="Arial" panose="020B0604020202020204" pitchFamily="34" charset="0"/>
              </a:rPr>
              <a:t>，但差距不大，但在长对话划分中，</a:t>
            </a:r>
            <a:r>
              <a:rPr lang="en-US" altLang="zh-CN" dirty="0">
                <a:effectLst/>
                <a:latin typeface="Arial" panose="020B0604020202020204" pitchFamily="34" charset="0"/>
              </a:rPr>
              <a:t>SR-GNN</a:t>
            </a:r>
            <a:r>
              <a:rPr lang="zh-CN" altLang="en-US" dirty="0">
                <a:effectLst/>
                <a:latin typeface="Arial" panose="020B0604020202020204" pitchFamily="34" charset="0"/>
              </a:rPr>
              <a:t>表现平稳，而</a:t>
            </a:r>
            <a:r>
              <a:rPr lang="en-US" altLang="zh-CN" dirty="0">
                <a:effectLst/>
                <a:latin typeface="Arial" panose="020B0604020202020204" pitchFamily="34" charset="0"/>
              </a:rPr>
              <a:t>NARM</a:t>
            </a:r>
            <a:r>
              <a:rPr lang="zh-CN" altLang="en-US" dirty="0">
                <a:effectLst/>
                <a:latin typeface="Arial" panose="020B0604020202020204" pitchFamily="34" charset="0"/>
              </a:rPr>
              <a:t>和</a:t>
            </a:r>
            <a:r>
              <a:rPr lang="en-US" altLang="zh-CN" dirty="0">
                <a:effectLst/>
                <a:latin typeface="Arial" panose="020B0604020202020204" pitchFamily="34" charset="0"/>
              </a:rPr>
              <a:t>STAMP</a:t>
            </a:r>
            <a:r>
              <a:rPr lang="zh-CN" altLang="en-US" dirty="0">
                <a:effectLst/>
                <a:latin typeface="Arial" panose="020B0604020202020204" pitchFamily="34" charset="0"/>
              </a:rPr>
              <a:t>的性能却变化较大，使得</a:t>
            </a:r>
            <a:r>
              <a:rPr lang="en-US" altLang="zh-CN" dirty="0">
                <a:effectLst/>
                <a:latin typeface="Arial" panose="020B0604020202020204" pitchFamily="34" charset="0"/>
              </a:rPr>
              <a:t>SR-GNN</a:t>
            </a:r>
            <a:r>
              <a:rPr lang="zh-CN" altLang="en-US" dirty="0">
                <a:effectLst/>
                <a:latin typeface="Arial" panose="020B0604020202020204" pitchFamily="34" charset="0"/>
              </a:rPr>
              <a:t>在长序列会话中的表现远远好于</a:t>
            </a:r>
            <a:r>
              <a:rPr lang="en-US" altLang="zh-CN" dirty="0">
                <a:effectLst/>
                <a:latin typeface="Arial" panose="020B0604020202020204" pitchFamily="34" charset="0"/>
              </a:rPr>
              <a:t>NARM</a:t>
            </a:r>
            <a:r>
              <a:rPr lang="zh-CN" altLang="en-US" dirty="0">
                <a:effectLst/>
                <a:latin typeface="Arial" panose="020B0604020202020204" pitchFamily="34" charset="0"/>
              </a:rPr>
              <a:t>和</a:t>
            </a:r>
            <a:r>
              <a:rPr lang="en-US" altLang="zh-CN" dirty="0">
                <a:effectLst/>
                <a:latin typeface="Arial" panose="020B0604020202020204" pitchFamily="34" charset="0"/>
              </a:rPr>
              <a:t>STAMP</a:t>
            </a:r>
            <a:r>
              <a:rPr lang="zh-CN" altLang="en-US" dirty="0">
                <a:effectLst/>
                <a:latin typeface="Arial" panose="020B0604020202020204" pitchFamily="34" charset="0"/>
              </a:rPr>
              <a:t>，原因可能是</a:t>
            </a:r>
            <a:r>
              <a:rPr lang="en-US" altLang="zh-CN" dirty="0">
                <a:effectLst/>
                <a:latin typeface="Arial" panose="020B0604020202020204" pitchFamily="34" charset="0"/>
              </a:rPr>
              <a:t>RNN</a:t>
            </a:r>
            <a:r>
              <a:rPr lang="zh-CN" altLang="en-US" dirty="0">
                <a:effectLst/>
                <a:latin typeface="Arial" panose="020B0604020202020204" pitchFamily="34" charset="0"/>
              </a:rPr>
              <a:t>难以处理长序列，也说明了</a:t>
            </a:r>
            <a:r>
              <a:rPr lang="en-US" altLang="zh-CN" dirty="0">
                <a:effectLst/>
                <a:latin typeface="Arial" panose="020B0604020202020204" pitchFamily="34" charset="0"/>
              </a:rPr>
              <a:t>GNN</a:t>
            </a:r>
            <a:r>
              <a:rPr lang="zh-CN" altLang="en-US" dirty="0">
                <a:effectLst/>
                <a:latin typeface="Arial" panose="020B0604020202020204" pitchFamily="34" charset="0"/>
              </a:rPr>
              <a:t>在基于会话的推荐中良好的适应性。</a:t>
            </a:r>
            <a:endParaRPr lang="zh-CN" altLang="en-US" dirty="0"/>
          </a:p>
        </p:txBody>
      </p:sp>
      <p:sp>
        <p:nvSpPr>
          <p:cNvPr id="4" name="灯片编号占位符 3"/>
          <p:cNvSpPr>
            <a:spLocks noGrp="1"/>
          </p:cNvSpPr>
          <p:nvPr>
            <p:ph type="sldNum" sz="quarter" idx="5"/>
          </p:nvPr>
        </p:nvSpPr>
        <p:spPr/>
        <p:txBody>
          <a:bodyPr/>
          <a:lstStyle/>
          <a:p>
            <a:fld id="{C7204313-268C-4098-841A-72B5E8BD190B}" type="slidenum">
              <a:rPr lang="zh-CN" altLang="en-US" smtClean="0"/>
              <a:t>7</a:t>
            </a:fld>
            <a:endParaRPr lang="zh-CN" altLang="en-US"/>
          </a:p>
        </p:txBody>
      </p:sp>
    </p:spTree>
    <p:extLst>
      <p:ext uri="{BB962C8B-B14F-4D97-AF65-F5344CB8AC3E}">
        <p14:creationId xmlns:p14="http://schemas.microsoft.com/office/powerpoint/2010/main" val="11538371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dirty="0"/>
              <a:t>用户可能会和很多物品交互，但大多数都是隐式反馈，比如点击记录或者浏览记录等，很少有显式反馈比如打分等，隐式反馈不能反映用户的真正的兴趣所在，毕竟浏览过这件商品不等于喜欢这件商品。另外，序列中可能包含一些没用的记录，我们称为噪音，这些噪音可能会让模型的预测结果变得很糟糕。</a:t>
            </a:r>
            <a:endParaRPr lang="en-US" altLang="zh-CN" dirty="0"/>
          </a:p>
          <a:p>
            <a:pPr marL="228600" indent="-228600">
              <a:buAutoNum type="arabicPeriod"/>
            </a:pPr>
            <a:r>
              <a:rPr lang="zh-CN" altLang="en-US" dirty="0"/>
              <a:t>用户的兴趣会随着时间的推移或快或慢的转变，怎样在带有噪音和隐式反馈的序列中建模用户的兴趣转变是一件很困难的事。</a:t>
            </a:r>
            <a:endParaRPr lang="en-US" altLang="zh-CN" dirty="0"/>
          </a:p>
        </p:txBody>
      </p:sp>
      <p:sp>
        <p:nvSpPr>
          <p:cNvPr id="4" name="灯片编号占位符 3"/>
          <p:cNvSpPr>
            <a:spLocks noGrp="1"/>
          </p:cNvSpPr>
          <p:nvPr>
            <p:ph type="sldNum" sz="quarter" idx="5"/>
          </p:nvPr>
        </p:nvSpPr>
        <p:spPr/>
        <p:txBody>
          <a:bodyPr/>
          <a:lstStyle/>
          <a:p>
            <a:fld id="{C7204313-268C-4098-841A-72B5E8BD190B}" type="slidenum">
              <a:rPr lang="zh-CN" altLang="en-US" smtClean="0"/>
              <a:t>8</a:t>
            </a:fld>
            <a:endParaRPr lang="zh-CN" altLang="en-US"/>
          </a:p>
        </p:txBody>
      </p:sp>
    </p:spTree>
    <p:extLst>
      <p:ext uri="{BB962C8B-B14F-4D97-AF65-F5344CB8AC3E}">
        <p14:creationId xmlns:p14="http://schemas.microsoft.com/office/powerpoint/2010/main" val="32259379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a:t>
            </a:r>
            <a:r>
              <a:rPr lang="en-US" altLang="zh-CN" dirty="0"/>
              <a:t>SURGE</a:t>
            </a:r>
            <a:r>
              <a:rPr lang="zh-CN" altLang="en-US" dirty="0"/>
              <a:t>的</a:t>
            </a:r>
            <a:r>
              <a:rPr lang="en-US" altLang="zh-CN" dirty="0"/>
              <a:t>Framework</a:t>
            </a:r>
            <a:r>
              <a:rPr lang="zh-CN" altLang="en-US" dirty="0"/>
              <a:t>，主要分为四个部分，</a:t>
            </a:r>
            <a:r>
              <a:rPr lang="en-US" altLang="zh-CN" dirty="0"/>
              <a:t>A</a:t>
            </a:r>
            <a:r>
              <a:rPr lang="zh-CN" altLang="en-US" dirty="0"/>
              <a:t>部分为兴趣图的构建，这部分通过聚合和区分不同类型的用户偏好来解决</a:t>
            </a:r>
            <a:r>
              <a:rPr lang="en-US" altLang="zh-CN" dirty="0"/>
              <a:t>challenge1</a:t>
            </a:r>
            <a:r>
              <a:rPr lang="zh-CN" altLang="en-US" dirty="0"/>
              <a:t>；</a:t>
            </a:r>
            <a:r>
              <a:rPr lang="en-US" altLang="zh-CN" dirty="0"/>
              <a:t>B</a:t>
            </a:r>
            <a:r>
              <a:rPr lang="zh-CN" altLang="en-US" dirty="0"/>
              <a:t>部分是兴趣融合图卷积层，通过强化重要的行为并弱化噪声行为来解决</a:t>
            </a:r>
            <a:r>
              <a:rPr lang="en-US" altLang="zh-CN" dirty="0"/>
              <a:t>challenge1</a:t>
            </a:r>
            <a:r>
              <a:rPr lang="zh-CN" altLang="en-US" dirty="0"/>
              <a:t>；</a:t>
            </a:r>
            <a:r>
              <a:rPr lang="en-US" altLang="zh-CN" dirty="0"/>
              <a:t>C</a:t>
            </a:r>
            <a:r>
              <a:rPr lang="zh-CN" altLang="en-US" dirty="0"/>
              <a:t>部分是兴趣提取图池化层，通过自适应地保留动态激活的用户核心兴趣来解决</a:t>
            </a:r>
            <a:r>
              <a:rPr lang="en-US" altLang="zh-CN" dirty="0"/>
              <a:t>challenge2</a:t>
            </a:r>
            <a:r>
              <a:rPr lang="zh-CN" altLang="en-US" dirty="0"/>
              <a:t>；</a:t>
            </a:r>
            <a:r>
              <a:rPr lang="en-US" altLang="zh-CN" dirty="0"/>
              <a:t>D</a:t>
            </a:r>
            <a:r>
              <a:rPr lang="zh-CN" altLang="en-US" dirty="0"/>
              <a:t>部分是预测层，这部分通过在</a:t>
            </a:r>
            <a:r>
              <a:rPr lang="zh-CN" altLang="en-US" b="0" i="0" dirty="0">
                <a:solidFill>
                  <a:srgbClr val="121212"/>
                </a:solidFill>
                <a:effectLst/>
                <a:latin typeface="-apple-system"/>
              </a:rPr>
              <a:t>合并的图被压平成减少的序列上对增强的兴趣信号的演变进行建模来解决</a:t>
            </a:r>
            <a:r>
              <a:rPr lang="en-US" altLang="zh-CN" b="0" i="0" dirty="0">
                <a:solidFill>
                  <a:srgbClr val="121212"/>
                </a:solidFill>
                <a:effectLst/>
                <a:latin typeface="-apple-system"/>
              </a:rPr>
              <a:t>challenge2.</a:t>
            </a:r>
            <a:endParaRPr lang="zh-CN" altLang="en-US" dirty="0"/>
          </a:p>
        </p:txBody>
      </p:sp>
      <p:sp>
        <p:nvSpPr>
          <p:cNvPr id="4" name="灯片编号占位符 3"/>
          <p:cNvSpPr>
            <a:spLocks noGrp="1"/>
          </p:cNvSpPr>
          <p:nvPr>
            <p:ph type="sldNum" sz="quarter" idx="5"/>
          </p:nvPr>
        </p:nvSpPr>
        <p:spPr/>
        <p:txBody>
          <a:bodyPr/>
          <a:lstStyle/>
          <a:p>
            <a:fld id="{C7204313-268C-4098-841A-72B5E8BD190B}" type="slidenum">
              <a:rPr lang="zh-CN" altLang="en-US" smtClean="0"/>
              <a:t>9</a:t>
            </a:fld>
            <a:endParaRPr lang="zh-CN" altLang="en-US"/>
          </a:p>
        </p:txBody>
      </p:sp>
    </p:spTree>
    <p:extLst>
      <p:ext uri="{BB962C8B-B14F-4D97-AF65-F5344CB8AC3E}">
        <p14:creationId xmlns:p14="http://schemas.microsoft.com/office/powerpoint/2010/main" val="25670302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010132-A73C-4D2B-A9ED-F46E5BB8FD3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303D317-7889-4FD6-A450-CD401A181C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08B0D0B-D5CA-4F66-A786-C11FF930A9E1}"/>
              </a:ext>
            </a:extLst>
          </p:cNvPr>
          <p:cNvSpPr>
            <a:spLocks noGrp="1"/>
          </p:cNvSpPr>
          <p:nvPr>
            <p:ph type="dt" sz="half" idx="10"/>
          </p:nvPr>
        </p:nvSpPr>
        <p:spPr/>
        <p:txBody>
          <a:bodyPr/>
          <a:lstStyle/>
          <a:p>
            <a:fld id="{AF0E063E-786F-40F4-9248-D85769E553BF}" type="datetimeFigureOut">
              <a:rPr lang="zh-CN" altLang="en-US" smtClean="0"/>
              <a:t>2022/3/9</a:t>
            </a:fld>
            <a:endParaRPr lang="zh-CN" altLang="en-US"/>
          </a:p>
        </p:txBody>
      </p:sp>
      <p:sp>
        <p:nvSpPr>
          <p:cNvPr id="5" name="页脚占位符 4">
            <a:extLst>
              <a:ext uri="{FF2B5EF4-FFF2-40B4-BE49-F238E27FC236}">
                <a16:creationId xmlns:a16="http://schemas.microsoft.com/office/drawing/2014/main" id="{26C97F51-6BB9-497B-9F04-EC5ED47E16E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BCC87E7-0A91-4ACB-87AA-98ABEE990F86}"/>
              </a:ext>
            </a:extLst>
          </p:cNvPr>
          <p:cNvSpPr>
            <a:spLocks noGrp="1"/>
          </p:cNvSpPr>
          <p:nvPr>
            <p:ph type="sldNum" sz="quarter" idx="12"/>
          </p:nvPr>
        </p:nvSpPr>
        <p:spPr/>
        <p:txBody>
          <a:bodyPr/>
          <a:lstStyle/>
          <a:p>
            <a:fld id="{FE9EF925-3F2C-4087-99CB-25689FF4FF11}" type="slidenum">
              <a:rPr lang="zh-CN" altLang="en-US" smtClean="0"/>
              <a:t>‹#›</a:t>
            </a:fld>
            <a:endParaRPr lang="zh-CN" altLang="en-US"/>
          </a:p>
        </p:txBody>
      </p:sp>
    </p:spTree>
    <p:extLst>
      <p:ext uri="{BB962C8B-B14F-4D97-AF65-F5344CB8AC3E}">
        <p14:creationId xmlns:p14="http://schemas.microsoft.com/office/powerpoint/2010/main" val="1037167382"/>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76AFFB-647C-486B-9796-C073DDA52A6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E7E6B2B-43B9-444F-88B7-526D6FD8EC57}"/>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CF1AC43-E62F-4EFE-BC58-25D3311FE7F3}"/>
              </a:ext>
            </a:extLst>
          </p:cNvPr>
          <p:cNvSpPr>
            <a:spLocks noGrp="1"/>
          </p:cNvSpPr>
          <p:nvPr>
            <p:ph type="dt" sz="half" idx="10"/>
          </p:nvPr>
        </p:nvSpPr>
        <p:spPr/>
        <p:txBody>
          <a:bodyPr/>
          <a:lstStyle/>
          <a:p>
            <a:fld id="{AF0E063E-786F-40F4-9248-D85769E553BF}" type="datetimeFigureOut">
              <a:rPr lang="zh-CN" altLang="en-US" smtClean="0"/>
              <a:t>2022/3/9</a:t>
            </a:fld>
            <a:endParaRPr lang="zh-CN" altLang="en-US"/>
          </a:p>
        </p:txBody>
      </p:sp>
      <p:sp>
        <p:nvSpPr>
          <p:cNvPr id="5" name="页脚占位符 4">
            <a:extLst>
              <a:ext uri="{FF2B5EF4-FFF2-40B4-BE49-F238E27FC236}">
                <a16:creationId xmlns:a16="http://schemas.microsoft.com/office/drawing/2014/main" id="{53B95422-F23C-43E3-9A50-176848AD5C9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0BB755C-D1CC-4114-8E2D-D051D968D63C}"/>
              </a:ext>
            </a:extLst>
          </p:cNvPr>
          <p:cNvSpPr>
            <a:spLocks noGrp="1"/>
          </p:cNvSpPr>
          <p:nvPr>
            <p:ph type="sldNum" sz="quarter" idx="12"/>
          </p:nvPr>
        </p:nvSpPr>
        <p:spPr/>
        <p:txBody>
          <a:bodyPr/>
          <a:lstStyle/>
          <a:p>
            <a:fld id="{FE9EF925-3F2C-4087-99CB-25689FF4FF11}" type="slidenum">
              <a:rPr lang="zh-CN" altLang="en-US" smtClean="0"/>
              <a:t>‹#›</a:t>
            </a:fld>
            <a:endParaRPr lang="zh-CN" altLang="en-US"/>
          </a:p>
        </p:txBody>
      </p:sp>
    </p:spTree>
    <p:extLst>
      <p:ext uri="{BB962C8B-B14F-4D97-AF65-F5344CB8AC3E}">
        <p14:creationId xmlns:p14="http://schemas.microsoft.com/office/powerpoint/2010/main" val="1355498596"/>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795E9F5-78E5-4769-AFBF-9955C043908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306790C-5C42-413D-B188-A9624D3D0E01}"/>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1A73804-3EB2-4C2B-BA2B-E3624CC8EF7F}"/>
              </a:ext>
            </a:extLst>
          </p:cNvPr>
          <p:cNvSpPr>
            <a:spLocks noGrp="1"/>
          </p:cNvSpPr>
          <p:nvPr>
            <p:ph type="dt" sz="half" idx="10"/>
          </p:nvPr>
        </p:nvSpPr>
        <p:spPr/>
        <p:txBody>
          <a:bodyPr/>
          <a:lstStyle/>
          <a:p>
            <a:fld id="{AF0E063E-786F-40F4-9248-D85769E553BF}" type="datetimeFigureOut">
              <a:rPr lang="zh-CN" altLang="en-US" smtClean="0"/>
              <a:t>2022/3/9</a:t>
            </a:fld>
            <a:endParaRPr lang="zh-CN" altLang="en-US"/>
          </a:p>
        </p:txBody>
      </p:sp>
      <p:sp>
        <p:nvSpPr>
          <p:cNvPr id="5" name="页脚占位符 4">
            <a:extLst>
              <a:ext uri="{FF2B5EF4-FFF2-40B4-BE49-F238E27FC236}">
                <a16:creationId xmlns:a16="http://schemas.microsoft.com/office/drawing/2014/main" id="{28AACE21-6EC7-4D52-913B-74162E2A952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F1D77B0-FFAB-4590-80D5-16564BD95283}"/>
              </a:ext>
            </a:extLst>
          </p:cNvPr>
          <p:cNvSpPr>
            <a:spLocks noGrp="1"/>
          </p:cNvSpPr>
          <p:nvPr>
            <p:ph type="sldNum" sz="quarter" idx="12"/>
          </p:nvPr>
        </p:nvSpPr>
        <p:spPr/>
        <p:txBody>
          <a:bodyPr/>
          <a:lstStyle/>
          <a:p>
            <a:fld id="{FE9EF925-3F2C-4087-99CB-25689FF4FF11}" type="slidenum">
              <a:rPr lang="zh-CN" altLang="en-US" smtClean="0"/>
              <a:t>‹#›</a:t>
            </a:fld>
            <a:endParaRPr lang="zh-CN" altLang="en-US"/>
          </a:p>
        </p:txBody>
      </p:sp>
    </p:spTree>
    <p:extLst>
      <p:ext uri="{BB962C8B-B14F-4D97-AF65-F5344CB8AC3E}">
        <p14:creationId xmlns:p14="http://schemas.microsoft.com/office/powerpoint/2010/main" val="2946496875"/>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802C94-CC9D-4FA6-A1FB-64C2AD10327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73BE774-B9D6-4BF6-828D-8DB2D17467DA}"/>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9374F25-F917-4593-A62B-BD069C639403}"/>
              </a:ext>
            </a:extLst>
          </p:cNvPr>
          <p:cNvSpPr>
            <a:spLocks noGrp="1"/>
          </p:cNvSpPr>
          <p:nvPr>
            <p:ph type="dt" sz="half" idx="10"/>
          </p:nvPr>
        </p:nvSpPr>
        <p:spPr/>
        <p:txBody>
          <a:bodyPr/>
          <a:lstStyle/>
          <a:p>
            <a:fld id="{AF0E063E-786F-40F4-9248-D85769E553BF}" type="datetimeFigureOut">
              <a:rPr lang="zh-CN" altLang="en-US" smtClean="0"/>
              <a:t>2022/3/9</a:t>
            </a:fld>
            <a:endParaRPr lang="zh-CN" altLang="en-US"/>
          </a:p>
        </p:txBody>
      </p:sp>
      <p:sp>
        <p:nvSpPr>
          <p:cNvPr id="5" name="页脚占位符 4">
            <a:extLst>
              <a:ext uri="{FF2B5EF4-FFF2-40B4-BE49-F238E27FC236}">
                <a16:creationId xmlns:a16="http://schemas.microsoft.com/office/drawing/2014/main" id="{55C5B5D5-D3DD-46A9-B8BF-0D1C9FD7B00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442EAF2-1495-4969-AE0D-EFAC2A24DFBF}"/>
              </a:ext>
            </a:extLst>
          </p:cNvPr>
          <p:cNvSpPr>
            <a:spLocks noGrp="1"/>
          </p:cNvSpPr>
          <p:nvPr>
            <p:ph type="sldNum" sz="quarter" idx="12"/>
          </p:nvPr>
        </p:nvSpPr>
        <p:spPr/>
        <p:txBody>
          <a:bodyPr/>
          <a:lstStyle/>
          <a:p>
            <a:fld id="{FE9EF925-3F2C-4087-99CB-25689FF4FF11}" type="slidenum">
              <a:rPr lang="zh-CN" altLang="en-US" smtClean="0"/>
              <a:t>‹#›</a:t>
            </a:fld>
            <a:endParaRPr lang="zh-CN" altLang="en-US"/>
          </a:p>
        </p:txBody>
      </p:sp>
    </p:spTree>
    <p:extLst>
      <p:ext uri="{BB962C8B-B14F-4D97-AF65-F5344CB8AC3E}">
        <p14:creationId xmlns:p14="http://schemas.microsoft.com/office/powerpoint/2010/main" val="257876274"/>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0A1932-49A9-46BA-9A0F-A5C6F6840C5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7A4DF00-0353-449C-A663-52F861B265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9025F86B-DC58-4482-B38F-A57BC147904E}"/>
              </a:ext>
            </a:extLst>
          </p:cNvPr>
          <p:cNvSpPr>
            <a:spLocks noGrp="1"/>
          </p:cNvSpPr>
          <p:nvPr>
            <p:ph type="dt" sz="half" idx="10"/>
          </p:nvPr>
        </p:nvSpPr>
        <p:spPr/>
        <p:txBody>
          <a:bodyPr/>
          <a:lstStyle/>
          <a:p>
            <a:fld id="{AF0E063E-786F-40F4-9248-D85769E553BF}" type="datetimeFigureOut">
              <a:rPr lang="zh-CN" altLang="en-US" smtClean="0"/>
              <a:t>2022/3/9</a:t>
            </a:fld>
            <a:endParaRPr lang="zh-CN" altLang="en-US"/>
          </a:p>
        </p:txBody>
      </p:sp>
      <p:sp>
        <p:nvSpPr>
          <p:cNvPr id="5" name="页脚占位符 4">
            <a:extLst>
              <a:ext uri="{FF2B5EF4-FFF2-40B4-BE49-F238E27FC236}">
                <a16:creationId xmlns:a16="http://schemas.microsoft.com/office/drawing/2014/main" id="{BF00AC88-9E47-4E12-BF0E-204BC5ECAC5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E33665B-2BD9-403C-A659-CE52448950BB}"/>
              </a:ext>
            </a:extLst>
          </p:cNvPr>
          <p:cNvSpPr>
            <a:spLocks noGrp="1"/>
          </p:cNvSpPr>
          <p:nvPr>
            <p:ph type="sldNum" sz="quarter" idx="12"/>
          </p:nvPr>
        </p:nvSpPr>
        <p:spPr/>
        <p:txBody>
          <a:bodyPr/>
          <a:lstStyle/>
          <a:p>
            <a:fld id="{FE9EF925-3F2C-4087-99CB-25689FF4FF11}" type="slidenum">
              <a:rPr lang="zh-CN" altLang="en-US" smtClean="0"/>
              <a:t>‹#›</a:t>
            </a:fld>
            <a:endParaRPr lang="zh-CN" altLang="en-US"/>
          </a:p>
        </p:txBody>
      </p:sp>
    </p:spTree>
    <p:extLst>
      <p:ext uri="{BB962C8B-B14F-4D97-AF65-F5344CB8AC3E}">
        <p14:creationId xmlns:p14="http://schemas.microsoft.com/office/powerpoint/2010/main" val="343952067"/>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1A97F3-7F18-44FD-B806-84E7F41BD50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B055814-81F1-4C57-B6CB-AACADAE1A78B}"/>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D499B944-B4BC-4FB3-9C1F-13A046DB19DC}"/>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32ECCDF1-4EF0-4E04-A45D-5794F1C7AF12}"/>
              </a:ext>
            </a:extLst>
          </p:cNvPr>
          <p:cNvSpPr>
            <a:spLocks noGrp="1"/>
          </p:cNvSpPr>
          <p:nvPr>
            <p:ph type="dt" sz="half" idx="10"/>
          </p:nvPr>
        </p:nvSpPr>
        <p:spPr/>
        <p:txBody>
          <a:bodyPr/>
          <a:lstStyle/>
          <a:p>
            <a:fld id="{AF0E063E-786F-40F4-9248-D85769E553BF}" type="datetimeFigureOut">
              <a:rPr lang="zh-CN" altLang="en-US" smtClean="0"/>
              <a:t>2022/3/9</a:t>
            </a:fld>
            <a:endParaRPr lang="zh-CN" altLang="en-US"/>
          </a:p>
        </p:txBody>
      </p:sp>
      <p:sp>
        <p:nvSpPr>
          <p:cNvPr id="6" name="页脚占位符 5">
            <a:extLst>
              <a:ext uri="{FF2B5EF4-FFF2-40B4-BE49-F238E27FC236}">
                <a16:creationId xmlns:a16="http://schemas.microsoft.com/office/drawing/2014/main" id="{B08370C7-EC8C-4ED9-815D-8E6134ED5CF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8A86B7F-411B-4226-A649-52697441CDC9}"/>
              </a:ext>
            </a:extLst>
          </p:cNvPr>
          <p:cNvSpPr>
            <a:spLocks noGrp="1"/>
          </p:cNvSpPr>
          <p:nvPr>
            <p:ph type="sldNum" sz="quarter" idx="12"/>
          </p:nvPr>
        </p:nvSpPr>
        <p:spPr/>
        <p:txBody>
          <a:bodyPr/>
          <a:lstStyle/>
          <a:p>
            <a:fld id="{FE9EF925-3F2C-4087-99CB-25689FF4FF11}" type="slidenum">
              <a:rPr lang="zh-CN" altLang="en-US" smtClean="0"/>
              <a:t>‹#›</a:t>
            </a:fld>
            <a:endParaRPr lang="zh-CN" altLang="en-US"/>
          </a:p>
        </p:txBody>
      </p:sp>
    </p:spTree>
    <p:extLst>
      <p:ext uri="{BB962C8B-B14F-4D97-AF65-F5344CB8AC3E}">
        <p14:creationId xmlns:p14="http://schemas.microsoft.com/office/powerpoint/2010/main" val="1636773577"/>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55941D-537F-47C7-8AA3-A3E700334A2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82B4AF2-3B00-471A-8A9D-0C5AB601CE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B01E4B53-A2CC-4D34-B834-B973E97E7AA1}"/>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4EE54F3B-6864-4FA4-AD05-5A525775E4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BAE3B5E9-7D2B-4DDB-948B-6D9BFF848D15}"/>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1C7175FF-39DD-49E2-AEF8-454C0DA36C85}"/>
              </a:ext>
            </a:extLst>
          </p:cNvPr>
          <p:cNvSpPr>
            <a:spLocks noGrp="1"/>
          </p:cNvSpPr>
          <p:nvPr>
            <p:ph type="dt" sz="half" idx="10"/>
          </p:nvPr>
        </p:nvSpPr>
        <p:spPr/>
        <p:txBody>
          <a:bodyPr/>
          <a:lstStyle/>
          <a:p>
            <a:fld id="{AF0E063E-786F-40F4-9248-D85769E553BF}" type="datetimeFigureOut">
              <a:rPr lang="zh-CN" altLang="en-US" smtClean="0"/>
              <a:t>2022/3/9</a:t>
            </a:fld>
            <a:endParaRPr lang="zh-CN" altLang="en-US"/>
          </a:p>
        </p:txBody>
      </p:sp>
      <p:sp>
        <p:nvSpPr>
          <p:cNvPr id="8" name="页脚占位符 7">
            <a:extLst>
              <a:ext uri="{FF2B5EF4-FFF2-40B4-BE49-F238E27FC236}">
                <a16:creationId xmlns:a16="http://schemas.microsoft.com/office/drawing/2014/main" id="{3C6501DA-DE22-45B5-83F2-C300DAA52AD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F6B2ECD-ECAD-47EC-B03C-929306D1C67D}"/>
              </a:ext>
            </a:extLst>
          </p:cNvPr>
          <p:cNvSpPr>
            <a:spLocks noGrp="1"/>
          </p:cNvSpPr>
          <p:nvPr>
            <p:ph type="sldNum" sz="quarter" idx="12"/>
          </p:nvPr>
        </p:nvSpPr>
        <p:spPr/>
        <p:txBody>
          <a:bodyPr/>
          <a:lstStyle/>
          <a:p>
            <a:fld id="{FE9EF925-3F2C-4087-99CB-25689FF4FF11}" type="slidenum">
              <a:rPr lang="zh-CN" altLang="en-US" smtClean="0"/>
              <a:t>‹#›</a:t>
            </a:fld>
            <a:endParaRPr lang="zh-CN" altLang="en-US"/>
          </a:p>
        </p:txBody>
      </p:sp>
    </p:spTree>
    <p:extLst>
      <p:ext uri="{BB962C8B-B14F-4D97-AF65-F5344CB8AC3E}">
        <p14:creationId xmlns:p14="http://schemas.microsoft.com/office/powerpoint/2010/main" val="2917808263"/>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1EA4AC-D8C4-4667-8D70-38856A8C98B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C7F57FF-7BA5-4FF8-B2CF-18D07AD85970}"/>
              </a:ext>
            </a:extLst>
          </p:cNvPr>
          <p:cNvSpPr>
            <a:spLocks noGrp="1"/>
          </p:cNvSpPr>
          <p:nvPr>
            <p:ph type="dt" sz="half" idx="10"/>
          </p:nvPr>
        </p:nvSpPr>
        <p:spPr/>
        <p:txBody>
          <a:bodyPr/>
          <a:lstStyle/>
          <a:p>
            <a:fld id="{AF0E063E-786F-40F4-9248-D85769E553BF}" type="datetimeFigureOut">
              <a:rPr lang="zh-CN" altLang="en-US" smtClean="0"/>
              <a:t>2022/3/9</a:t>
            </a:fld>
            <a:endParaRPr lang="zh-CN" altLang="en-US"/>
          </a:p>
        </p:txBody>
      </p:sp>
      <p:sp>
        <p:nvSpPr>
          <p:cNvPr id="4" name="页脚占位符 3">
            <a:extLst>
              <a:ext uri="{FF2B5EF4-FFF2-40B4-BE49-F238E27FC236}">
                <a16:creationId xmlns:a16="http://schemas.microsoft.com/office/drawing/2014/main" id="{EA19CB0E-7C9E-450B-90B7-57316301D7C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DFAC50D-CF3E-491F-8757-AC707A19BA2B}"/>
              </a:ext>
            </a:extLst>
          </p:cNvPr>
          <p:cNvSpPr>
            <a:spLocks noGrp="1"/>
          </p:cNvSpPr>
          <p:nvPr>
            <p:ph type="sldNum" sz="quarter" idx="12"/>
          </p:nvPr>
        </p:nvSpPr>
        <p:spPr/>
        <p:txBody>
          <a:bodyPr/>
          <a:lstStyle/>
          <a:p>
            <a:fld id="{FE9EF925-3F2C-4087-99CB-25689FF4FF11}" type="slidenum">
              <a:rPr lang="zh-CN" altLang="en-US" smtClean="0"/>
              <a:t>‹#›</a:t>
            </a:fld>
            <a:endParaRPr lang="zh-CN" altLang="en-US"/>
          </a:p>
        </p:txBody>
      </p:sp>
    </p:spTree>
    <p:extLst>
      <p:ext uri="{BB962C8B-B14F-4D97-AF65-F5344CB8AC3E}">
        <p14:creationId xmlns:p14="http://schemas.microsoft.com/office/powerpoint/2010/main" val="2140736261"/>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174D189-AADA-4114-B377-5ABCAC847E83}"/>
              </a:ext>
            </a:extLst>
          </p:cNvPr>
          <p:cNvSpPr>
            <a:spLocks noGrp="1"/>
          </p:cNvSpPr>
          <p:nvPr>
            <p:ph type="dt" sz="half" idx="10"/>
          </p:nvPr>
        </p:nvSpPr>
        <p:spPr/>
        <p:txBody>
          <a:bodyPr/>
          <a:lstStyle/>
          <a:p>
            <a:fld id="{AF0E063E-786F-40F4-9248-D85769E553BF}" type="datetimeFigureOut">
              <a:rPr lang="zh-CN" altLang="en-US" smtClean="0"/>
              <a:t>2022/3/9</a:t>
            </a:fld>
            <a:endParaRPr lang="zh-CN" altLang="en-US"/>
          </a:p>
        </p:txBody>
      </p:sp>
      <p:sp>
        <p:nvSpPr>
          <p:cNvPr id="3" name="页脚占位符 2">
            <a:extLst>
              <a:ext uri="{FF2B5EF4-FFF2-40B4-BE49-F238E27FC236}">
                <a16:creationId xmlns:a16="http://schemas.microsoft.com/office/drawing/2014/main" id="{D0A0EFD4-02A3-44A4-ACA6-78854BD43B5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22FDB42-9C7E-443A-B363-BB474086FE03}"/>
              </a:ext>
            </a:extLst>
          </p:cNvPr>
          <p:cNvSpPr>
            <a:spLocks noGrp="1"/>
          </p:cNvSpPr>
          <p:nvPr>
            <p:ph type="sldNum" sz="quarter" idx="12"/>
          </p:nvPr>
        </p:nvSpPr>
        <p:spPr/>
        <p:txBody>
          <a:bodyPr/>
          <a:lstStyle/>
          <a:p>
            <a:fld id="{FE9EF925-3F2C-4087-99CB-25689FF4FF11}" type="slidenum">
              <a:rPr lang="zh-CN" altLang="en-US" smtClean="0"/>
              <a:t>‹#›</a:t>
            </a:fld>
            <a:endParaRPr lang="zh-CN" altLang="en-US"/>
          </a:p>
        </p:txBody>
      </p:sp>
    </p:spTree>
    <p:extLst>
      <p:ext uri="{BB962C8B-B14F-4D97-AF65-F5344CB8AC3E}">
        <p14:creationId xmlns:p14="http://schemas.microsoft.com/office/powerpoint/2010/main" val="3561476301"/>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458C51-AB38-4666-BA76-D476E73E40F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B2EF6B2-D686-4D39-94DE-B50690356D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20E2300A-0BBE-4396-9E5D-8B2BB860F1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7775F636-D7CD-41D7-BD57-F7E996633838}"/>
              </a:ext>
            </a:extLst>
          </p:cNvPr>
          <p:cNvSpPr>
            <a:spLocks noGrp="1"/>
          </p:cNvSpPr>
          <p:nvPr>
            <p:ph type="dt" sz="half" idx="10"/>
          </p:nvPr>
        </p:nvSpPr>
        <p:spPr/>
        <p:txBody>
          <a:bodyPr/>
          <a:lstStyle/>
          <a:p>
            <a:fld id="{AF0E063E-786F-40F4-9248-D85769E553BF}" type="datetimeFigureOut">
              <a:rPr lang="zh-CN" altLang="en-US" smtClean="0"/>
              <a:t>2022/3/9</a:t>
            </a:fld>
            <a:endParaRPr lang="zh-CN" altLang="en-US"/>
          </a:p>
        </p:txBody>
      </p:sp>
      <p:sp>
        <p:nvSpPr>
          <p:cNvPr id="6" name="页脚占位符 5">
            <a:extLst>
              <a:ext uri="{FF2B5EF4-FFF2-40B4-BE49-F238E27FC236}">
                <a16:creationId xmlns:a16="http://schemas.microsoft.com/office/drawing/2014/main" id="{AC35EEA2-6B73-47C6-A822-93C5C6BFBF4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D63D015-1845-435D-8F0B-FAB38DAABED8}"/>
              </a:ext>
            </a:extLst>
          </p:cNvPr>
          <p:cNvSpPr>
            <a:spLocks noGrp="1"/>
          </p:cNvSpPr>
          <p:nvPr>
            <p:ph type="sldNum" sz="quarter" idx="12"/>
          </p:nvPr>
        </p:nvSpPr>
        <p:spPr/>
        <p:txBody>
          <a:bodyPr/>
          <a:lstStyle/>
          <a:p>
            <a:fld id="{FE9EF925-3F2C-4087-99CB-25689FF4FF11}" type="slidenum">
              <a:rPr lang="zh-CN" altLang="en-US" smtClean="0"/>
              <a:t>‹#›</a:t>
            </a:fld>
            <a:endParaRPr lang="zh-CN" altLang="en-US"/>
          </a:p>
        </p:txBody>
      </p:sp>
    </p:spTree>
    <p:extLst>
      <p:ext uri="{BB962C8B-B14F-4D97-AF65-F5344CB8AC3E}">
        <p14:creationId xmlns:p14="http://schemas.microsoft.com/office/powerpoint/2010/main" val="3332730453"/>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0B9307-06DA-4B20-ACF9-F2BFD9EC83C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546C051-D0E1-44CF-8B53-81978E26CD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1D8507F-CEF2-45B4-8F5C-A4310DEA1B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0AF4E548-DC32-45BB-9142-A7415AD3F505}"/>
              </a:ext>
            </a:extLst>
          </p:cNvPr>
          <p:cNvSpPr>
            <a:spLocks noGrp="1"/>
          </p:cNvSpPr>
          <p:nvPr>
            <p:ph type="dt" sz="half" idx="10"/>
          </p:nvPr>
        </p:nvSpPr>
        <p:spPr/>
        <p:txBody>
          <a:bodyPr/>
          <a:lstStyle/>
          <a:p>
            <a:fld id="{AF0E063E-786F-40F4-9248-D85769E553BF}" type="datetimeFigureOut">
              <a:rPr lang="zh-CN" altLang="en-US" smtClean="0"/>
              <a:t>2022/3/9</a:t>
            </a:fld>
            <a:endParaRPr lang="zh-CN" altLang="en-US"/>
          </a:p>
        </p:txBody>
      </p:sp>
      <p:sp>
        <p:nvSpPr>
          <p:cNvPr id="6" name="页脚占位符 5">
            <a:extLst>
              <a:ext uri="{FF2B5EF4-FFF2-40B4-BE49-F238E27FC236}">
                <a16:creationId xmlns:a16="http://schemas.microsoft.com/office/drawing/2014/main" id="{6541145D-6977-4F29-827D-0E93AC5E282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5B75A9E-6916-4186-B000-D43A64A967DB}"/>
              </a:ext>
            </a:extLst>
          </p:cNvPr>
          <p:cNvSpPr>
            <a:spLocks noGrp="1"/>
          </p:cNvSpPr>
          <p:nvPr>
            <p:ph type="sldNum" sz="quarter" idx="12"/>
          </p:nvPr>
        </p:nvSpPr>
        <p:spPr/>
        <p:txBody>
          <a:bodyPr/>
          <a:lstStyle/>
          <a:p>
            <a:fld id="{FE9EF925-3F2C-4087-99CB-25689FF4FF11}" type="slidenum">
              <a:rPr lang="zh-CN" altLang="en-US" smtClean="0"/>
              <a:t>‹#›</a:t>
            </a:fld>
            <a:endParaRPr lang="zh-CN" altLang="en-US"/>
          </a:p>
        </p:txBody>
      </p:sp>
    </p:spTree>
    <p:extLst>
      <p:ext uri="{BB962C8B-B14F-4D97-AF65-F5344CB8AC3E}">
        <p14:creationId xmlns:p14="http://schemas.microsoft.com/office/powerpoint/2010/main" val="3200437780"/>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874F313-A33C-485A-B026-57DE0483F2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B38A56F-7080-4A1B-BCC9-462A467F50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742AB64-9E33-47DC-896B-4B8DFB5CE1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0E063E-786F-40F4-9248-D85769E553BF}" type="datetimeFigureOut">
              <a:rPr lang="zh-CN" altLang="en-US" smtClean="0"/>
              <a:t>2022/3/9</a:t>
            </a:fld>
            <a:endParaRPr lang="zh-CN" altLang="en-US"/>
          </a:p>
        </p:txBody>
      </p:sp>
      <p:sp>
        <p:nvSpPr>
          <p:cNvPr id="5" name="页脚占位符 4">
            <a:extLst>
              <a:ext uri="{FF2B5EF4-FFF2-40B4-BE49-F238E27FC236}">
                <a16:creationId xmlns:a16="http://schemas.microsoft.com/office/drawing/2014/main" id="{992BACFA-08AE-4F11-99BE-D5C39F013A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696CDA3-5867-4BF0-8131-45D1373205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9EF925-3F2C-4087-99CB-25689FF4FF11}" type="slidenum">
              <a:rPr lang="zh-CN" altLang="en-US" smtClean="0"/>
              <a:t>‹#›</a:t>
            </a:fld>
            <a:endParaRPr lang="zh-CN" altLang="en-US"/>
          </a:p>
        </p:txBody>
      </p:sp>
    </p:spTree>
    <p:extLst>
      <p:ext uri="{BB962C8B-B14F-4D97-AF65-F5344CB8AC3E}">
        <p14:creationId xmlns:p14="http://schemas.microsoft.com/office/powerpoint/2010/main" val="41273548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png"/><Relationship Id="rId7"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png"/><Relationship Id="rId7"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3634A092-7025-4750-ADC3-080C990645E5}"/>
              </a:ext>
            </a:extLst>
          </p:cNvPr>
          <p:cNvPicPr>
            <a:picLocks noChangeAspect="1"/>
          </p:cNvPicPr>
          <p:nvPr/>
        </p:nvPicPr>
        <p:blipFill rotWithShape="1">
          <a:blip r:embed="rId3">
            <a:extLst>
              <a:ext uri="{28A0092B-C50C-407E-A947-70E740481C1C}">
                <a14:useLocalDpi xmlns:a14="http://schemas.microsoft.com/office/drawing/2010/main" val="0"/>
              </a:ext>
            </a:extLst>
          </a:blip>
          <a:srcRect l="697" b="1012"/>
          <a:stretch/>
        </p:blipFill>
        <p:spPr>
          <a:xfrm>
            <a:off x="922262" y="220573"/>
            <a:ext cx="957419" cy="725182"/>
          </a:xfrm>
          <a:prstGeom prst="rect">
            <a:avLst/>
          </a:prstGeom>
        </p:spPr>
      </p:pic>
      <p:sp>
        <p:nvSpPr>
          <p:cNvPr id="7" name="矩形 6">
            <a:extLst>
              <a:ext uri="{FF2B5EF4-FFF2-40B4-BE49-F238E27FC236}">
                <a16:creationId xmlns:a16="http://schemas.microsoft.com/office/drawing/2014/main" id="{FE9BB88F-46D8-4930-8C31-A4ACEF817969}"/>
              </a:ext>
            </a:extLst>
          </p:cNvPr>
          <p:cNvSpPr/>
          <p:nvPr/>
        </p:nvSpPr>
        <p:spPr>
          <a:xfrm>
            <a:off x="2090057" y="494523"/>
            <a:ext cx="2276670"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8" name="矩形 7">
            <a:extLst>
              <a:ext uri="{FF2B5EF4-FFF2-40B4-BE49-F238E27FC236}">
                <a16:creationId xmlns:a16="http://schemas.microsoft.com/office/drawing/2014/main" id="{2D49BE69-49C2-4184-BAA7-60FD0D09E5E5}"/>
              </a:ext>
            </a:extLst>
          </p:cNvPr>
          <p:cNvSpPr/>
          <p:nvPr/>
        </p:nvSpPr>
        <p:spPr>
          <a:xfrm>
            <a:off x="0" y="494523"/>
            <a:ext cx="711887"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9" name="矩形 8">
            <a:extLst>
              <a:ext uri="{FF2B5EF4-FFF2-40B4-BE49-F238E27FC236}">
                <a16:creationId xmlns:a16="http://schemas.microsoft.com/office/drawing/2014/main" id="{9FC72CA1-555F-447A-85F9-EC97C80B8CAC}"/>
              </a:ext>
            </a:extLst>
          </p:cNvPr>
          <p:cNvSpPr/>
          <p:nvPr/>
        </p:nvSpPr>
        <p:spPr>
          <a:xfrm>
            <a:off x="4366726" y="494523"/>
            <a:ext cx="7825273" cy="177282"/>
          </a:xfrm>
          <a:prstGeom prst="rect">
            <a:avLst/>
          </a:prstGeom>
          <a:solidFill>
            <a:schemeClr val="accent5">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10" name="矩形 9">
            <a:extLst>
              <a:ext uri="{FF2B5EF4-FFF2-40B4-BE49-F238E27FC236}">
                <a16:creationId xmlns:a16="http://schemas.microsoft.com/office/drawing/2014/main" id="{33C2F64D-95EF-4913-B896-504ECF7130A7}"/>
              </a:ext>
            </a:extLst>
          </p:cNvPr>
          <p:cNvSpPr/>
          <p:nvPr/>
        </p:nvSpPr>
        <p:spPr>
          <a:xfrm>
            <a:off x="0" y="6358812"/>
            <a:ext cx="8593493" cy="58359"/>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13" name="标题 1">
            <a:extLst>
              <a:ext uri="{FF2B5EF4-FFF2-40B4-BE49-F238E27FC236}">
                <a16:creationId xmlns:a16="http://schemas.microsoft.com/office/drawing/2014/main" id="{321AE0ED-2875-40FC-902B-43276E04D27A}"/>
              </a:ext>
            </a:extLst>
          </p:cNvPr>
          <p:cNvSpPr txBox="1">
            <a:spLocks/>
          </p:cNvSpPr>
          <p:nvPr/>
        </p:nvSpPr>
        <p:spPr>
          <a:xfrm>
            <a:off x="8991601" y="5489706"/>
            <a:ext cx="2448559" cy="37830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zh-CN" altLang="en-US" sz="20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14" name="矩形 13">
            <a:extLst>
              <a:ext uri="{FF2B5EF4-FFF2-40B4-BE49-F238E27FC236}">
                <a16:creationId xmlns:a16="http://schemas.microsoft.com/office/drawing/2014/main" id="{CC45F877-DCEE-4110-A7AD-1D6EE360FAD1}"/>
              </a:ext>
            </a:extLst>
          </p:cNvPr>
          <p:cNvSpPr/>
          <p:nvPr/>
        </p:nvSpPr>
        <p:spPr>
          <a:xfrm>
            <a:off x="8593493" y="6358812"/>
            <a:ext cx="3598506" cy="58359"/>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15" name="标题 1">
            <a:extLst>
              <a:ext uri="{FF2B5EF4-FFF2-40B4-BE49-F238E27FC236}">
                <a16:creationId xmlns:a16="http://schemas.microsoft.com/office/drawing/2014/main" id="{9C2574E0-D5CE-46F3-9221-8338938B26FF}"/>
              </a:ext>
            </a:extLst>
          </p:cNvPr>
          <p:cNvSpPr txBox="1">
            <a:spLocks/>
          </p:cNvSpPr>
          <p:nvPr/>
        </p:nvSpPr>
        <p:spPr>
          <a:xfrm>
            <a:off x="2318103" y="1402080"/>
            <a:ext cx="7385977" cy="284479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2800" dirty="0">
                <a:solidFill>
                  <a:srgbClr val="00B0F0"/>
                </a:solidFill>
                <a:latin typeface="微软雅黑" panose="020B0503020204020204" pitchFamily="34" charset="-122"/>
                <a:ea typeface="微软雅黑" panose="020B0503020204020204" pitchFamily="34" charset="-122"/>
              </a:rPr>
              <a:t>“Session-Based Recommendation with Graph Neural Networks &amp; Sequential Recommendation with Graph Neural Networks”</a:t>
            </a:r>
            <a:r>
              <a:rPr lang="zh-CN" altLang="en-US" sz="2800" dirty="0">
                <a:solidFill>
                  <a:srgbClr val="00B0F0"/>
                </a:solidFill>
                <a:latin typeface="微软雅黑" panose="020B0503020204020204" pitchFamily="34" charset="-122"/>
                <a:ea typeface="微软雅黑" panose="020B0503020204020204" pitchFamily="34" charset="-122"/>
              </a:rPr>
              <a:t>论文研读</a:t>
            </a:r>
            <a:endParaRPr lang="en-US" altLang="zh-CN" sz="2800" dirty="0">
              <a:solidFill>
                <a:srgbClr val="00B0F0"/>
              </a:solidFill>
              <a:latin typeface="微软雅黑" panose="020B0503020204020204" pitchFamily="34" charset="-122"/>
              <a:ea typeface="微软雅黑" panose="020B0503020204020204" pitchFamily="34" charset="-122"/>
            </a:endParaRPr>
          </a:p>
          <a:p>
            <a:endParaRPr lang="en-US" altLang="zh-CN" sz="4400" dirty="0">
              <a:solidFill>
                <a:srgbClr val="00B0F0"/>
              </a:solidFill>
              <a:latin typeface="微软雅黑" panose="020B0503020204020204" pitchFamily="34" charset="-122"/>
              <a:ea typeface="微软雅黑" panose="020B0503020204020204" pitchFamily="34" charset="-122"/>
            </a:endParaRPr>
          </a:p>
        </p:txBody>
      </p:sp>
      <p:sp>
        <p:nvSpPr>
          <p:cNvPr id="16" name="标题 1">
            <a:extLst>
              <a:ext uri="{FF2B5EF4-FFF2-40B4-BE49-F238E27FC236}">
                <a16:creationId xmlns:a16="http://schemas.microsoft.com/office/drawing/2014/main" id="{835B19BD-E7B3-4937-B4AD-3BA8239DB072}"/>
              </a:ext>
            </a:extLst>
          </p:cNvPr>
          <p:cNvSpPr txBox="1">
            <a:spLocks/>
          </p:cNvSpPr>
          <p:nvPr/>
        </p:nvSpPr>
        <p:spPr>
          <a:xfrm>
            <a:off x="8991601" y="4998903"/>
            <a:ext cx="2448559" cy="37830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zh-CN" altLang="en-US" sz="2000" dirty="0">
                <a:solidFill>
                  <a:schemeClr val="bg2">
                    <a:lumMod val="25000"/>
                  </a:schemeClr>
                </a:solidFill>
                <a:latin typeface="微软雅黑" panose="020B0503020204020204" pitchFamily="34" charset="-122"/>
                <a:ea typeface="微软雅黑" panose="020B0503020204020204" pitchFamily="34" charset="-122"/>
              </a:rPr>
              <a:t>汇报人：陈倩</a:t>
            </a:r>
          </a:p>
        </p:txBody>
      </p:sp>
    </p:spTree>
    <p:extLst>
      <p:ext uri="{BB962C8B-B14F-4D97-AF65-F5344CB8AC3E}">
        <p14:creationId xmlns:p14="http://schemas.microsoft.com/office/powerpoint/2010/main" val="21787627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3634A092-7025-4750-ADC3-080C990645E5}"/>
              </a:ext>
            </a:extLst>
          </p:cNvPr>
          <p:cNvPicPr>
            <a:picLocks noChangeAspect="1"/>
          </p:cNvPicPr>
          <p:nvPr/>
        </p:nvPicPr>
        <p:blipFill rotWithShape="1">
          <a:blip r:embed="rId3">
            <a:extLst>
              <a:ext uri="{28A0092B-C50C-407E-A947-70E740481C1C}">
                <a14:useLocalDpi xmlns:a14="http://schemas.microsoft.com/office/drawing/2010/main" val="0"/>
              </a:ext>
            </a:extLst>
          </a:blip>
          <a:srcRect l="697" b="1012"/>
          <a:stretch/>
        </p:blipFill>
        <p:spPr>
          <a:xfrm>
            <a:off x="922262" y="220573"/>
            <a:ext cx="957419" cy="725182"/>
          </a:xfrm>
          <a:prstGeom prst="rect">
            <a:avLst/>
          </a:prstGeom>
        </p:spPr>
      </p:pic>
      <p:sp>
        <p:nvSpPr>
          <p:cNvPr id="7" name="矩形 6">
            <a:extLst>
              <a:ext uri="{FF2B5EF4-FFF2-40B4-BE49-F238E27FC236}">
                <a16:creationId xmlns:a16="http://schemas.microsoft.com/office/drawing/2014/main" id="{FE9BB88F-46D8-4930-8C31-A4ACEF817969}"/>
              </a:ext>
            </a:extLst>
          </p:cNvPr>
          <p:cNvSpPr/>
          <p:nvPr/>
        </p:nvSpPr>
        <p:spPr>
          <a:xfrm>
            <a:off x="2090056" y="494523"/>
            <a:ext cx="2493489"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8" name="矩形 7">
            <a:extLst>
              <a:ext uri="{FF2B5EF4-FFF2-40B4-BE49-F238E27FC236}">
                <a16:creationId xmlns:a16="http://schemas.microsoft.com/office/drawing/2014/main" id="{2D49BE69-49C2-4184-BAA7-60FD0D09E5E5}"/>
              </a:ext>
            </a:extLst>
          </p:cNvPr>
          <p:cNvSpPr/>
          <p:nvPr/>
        </p:nvSpPr>
        <p:spPr>
          <a:xfrm>
            <a:off x="0" y="494523"/>
            <a:ext cx="711887"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9" name="矩形 8">
            <a:extLst>
              <a:ext uri="{FF2B5EF4-FFF2-40B4-BE49-F238E27FC236}">
                <a16:creationId xmlns:a16="http://schemas.microsoft.com/office/drawing/2014/main" id="{9FC72CA1-555F-447A-85F9-EC97C80B8CAC}"/>
              </a:ext>
            </a:extLst>
          </p:cNvPr>
          <p:cNvSpPr/>
          <p:nvPr/>
        </p:nvSpPr>
        <p:spPr>
          <a:xfrm>
            <a:off x="6977944" y="494523"/>
            <a:ext cx="1361670" cy="17728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10" name="矩形 9">
            <a:extLst>
              <a:ext uri="{FF2B5EF4-FFF2-40B4-BE49-F238E27FC236}">
                <a16:creationId xmlns:a16="http://schemas.microsoft.com/office/drawing/2014/main" id="{33C2F64D-95EF-4913-B896-504ECF7130A7}"/>
              </a:ext>
            </a:extLst>
          </p:cNvPr>
          <p:cNvSpPr/>
          <p:nvPr/>
        </p:nvSpPr>
        <p:spPr>
          <a:xfrm>
            <a:off x="0" y="6358812"/>
            <a:ext cx="8593493" cy="58359"/>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14" name="矩形 13">
            <a:extLst>
              <a:ext uri="{FF2B5EF4-FFF2-40B4-BE49-F238E27FC236}">
                <a16:creationId xmlns:a16="http://schemas.microsoft.com/office/drawing/2014/main" id="{CC45F877-DCEE-4110-A7AD-1D6EE360FAD1}"/>
              </a:ext>
            </a:extLst>
          </p:cNvPr>
          <p:cNvSpPr/>
          <p:nvPr/>
        </p:nvSpPr>
        <p:spPr>
          <a:xfrm>
            <a:off x="8593493" y="6358812"/>
            <a:ext cx="3598506" cy="58359"/>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3" name="文本框 2">
            <a:extLst>
              <a:ext uri="{FF2B5EF4-FFF2-40B4-BE49-F238E27FC236}">
                <a16:creationId xmlns:a16="http://schemas.microsoft.com/office/drawing/2014/main" id="{35234CC2-2783-4A07-B3D3-43BFAD12A4A7}"/>
              </a:ext>
            </a:extLst>
          </p:cNvPr>
          <p:cNvSpPr txBox="1"/>
          <p:nvPr/>
        </p:nvSpPr>
        <p:spPr>
          <a:xfrm>
            <a:off x="4697976" y="259997"/>
            <a:ext cx="2165538" cy="584775"/>
          </a:xfrm>
          <a:prstGeom prst="rect">
            <a:avLst/>
          </a:prstGeom>
          <a:noFill/>
        </p:spPr>
        <p:txBody>
          <a:bodyPr wrap="square" rtlCol="0">
            <a:spAutoFit/>
          </a:bodyPr>
          <a:lstStyle>
            <a:defPPr>
              <a:defRPr lang="zh-CN"/>
            </a:defPPr>
            <a:lvl1pPr algn="ctr">
              <a:defRPr sz="3200">
                <a:solidFill>
                  <a:srgbClr val="FFC000"/>
                </a:solidFill>
                <a:latin typeface="楷体" panose="02010609060101010101" pitchFamily="49" charset="-122"/>
                <a:ea typeface="楷体" panose="02010609060101010101" pitchFamily="49" charset="-122"/>
              </a:defRPr>
            </a:lvl1pPr>
          </a:lstStyle>
          <a:p>
            <a:r>
              <a:rPr lang="en-US" altLang="zh-CN" dirty="0">
                <a:solidFill>
                  <a:srgbClr val="92D050"/>
                </a:solidFill>
              </a:rPr>
              <a:t>SURGE</a:t>
            </a:r>
            <a:endParaRPr lang="zh-CN" altLang="en-US" dirty="0">
              <a:solidFill>
                <a:srgbClr val="92D050"/>
              </a:solidFill>
            </a:endParaRPr>
          </a:p>
        </p:txBody>
      </p:sp>
      <p:sp>
        <p:nvSpPr>
          <p:cNvPr id="21" name="矩形 20">
            <a:extLst>
              <a:ext uri="{FF2B5EF4-FFF2-40B4-BE49-F238E27FC236}">
                <a16:creationId xmlns:a16="http://schemas.microsoft.com/office/drawing/2014/main" id="{105460BD-C924-48DA-A185-4080A320E530}"/>
              </a:ext>
            </a:extLst>
          </p:cNvPr>
          <p:cNvSpPr/>
          <p:nvPr/>
        </p:nvSpPr>
        <p:spPr>
          <a:xfrm>
            <a:off x="8257884" y="494523"/>
            <a:ext cx="1361670" cy="17728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26" name="矩形 25">
            <a:extLst>
              <a:ext uri="{FF2B5EF4-FFF2-40B4-BE49-F238E27FC236}">
                <a16:creationId xmlns:a16="http://schemas.microsoft.com/office/drawing/2014/main" id="{64E4B662-4654-4B7F-9469-BA40EC867C8B}"/>
              </a:ext>
            </a:extLst>
          </p:cNvPr>
          <p:cNvSpPr/>
          <p:nvPr/>
        </p:nvSpPr>
        <p:spPr>
          <a:xfrm>
            <a:off x="9537824" y="494523"/>
            <a:ext cx="1361670" cy="177282"/>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27" name="矩形 26">
            <a:extLst>
              <a:ext uri="{FF2B5EF4-FFF2-40B4-BE49-F238E27FC236}">
                <a16:creationId xmlns:a16="http://schemas.microsoft.com/office/drawing/2014/main" id="{F5F08E7F-50DC-405F-A401-BFB329AA452D}"/>
              </a:ext>
            </a:extLst>
          </p:cNvPr>
          <p:cNvSpPr/>
          <p:nvPr/>
        </p:nvSpPr>
        <p:spPr>
          <a:xfrm>
            <a:off x="10817764" y="494523"/>
            <a:ext cx="1361670"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lumMod val="40000"/>
                  <a:lumOff val="60000"/>
                </a:schemeClr>
              </a:solidFill>
            </a:endParaRPr>
          </a:p>
        </p:txBody>
      </p:sp>
      <p:pic>
        <p:nvPicPr>
          <p:cNvPr id="5" name="图片 4">
            <a:extLst>
              <a:ext uri="{FF2B5EF4-FFF2-40B4-BE49-F238E27FC236}">
                <a16:creationId xmlns:a16="http://schemas.microsoft.com/office/drawing/2014/main" id="{C20AAC68-8D13-491B-A0D5-6D54DB776EDD}"/>
              </a:ext>
            </a:extLst>
          </p:cNvPr>
          <p:cNvPicPr>
            <a:picLocks noChangeAspect="1"/>
          </p:cNvPicPr>
          <p:nvPr/>
        </p:nvPicPr>
        <p:blipFill>
          <a:blip r:embed="rId4"/>
          <a:stretch>
            <a:fillRect/>
          </a:stretch>
        </p:blipFill>
        <p:spPr>
          <a:xfrm>
            <a:off x="693242" y="1268057"/>
            <a:ext cx="6948529" cy="2868273"/>
          </a:xfrm>
          <a:prstGeom prst="rect">
            <a:avLst/>
          </a:prstGeom>
        </p:spPr>
      </p:pic>
      <p:pic>
        <p:nvPicPr>
          <p:cNvPr id="12" name="图片 11">
            <a:extLst>
              <a:ext uri="{FF2B5EF4-FFF2-40B4-BE49-F238E27FC236}">
                <a16:creationId xmlns:a16="http://schemas.microsoft.com/office/drawing/2014/main" id="{17B46214-B075-4BB5-8F0E-76808D13FE98}"/>
              </a:ext>
            </a:extLst>
          </p:cNvPr>
          <p:cNvPicPr>
            <a:picLocks noChangeAspect="1"/>
          </p:cNvPicPr>
          <p:nvPr/>
        </p:nvPicPr>
        <p:blipFill>
          <a:blip r:embed="rId5"/>
          <a:stretch>
            <a:fillRect/>
          </a:stretch>
        </p:blipFill>
        <p:spPr>
          <a:xfrm>
            <a:off x="7692558" y="1917902"/>
            <a:ext cx="3453043" cy="562124"/>
          </a:xfrm>
          <a:prstGeom prst="rect">
            <a:avLst/>
          </a:prstGeom>
        </p:spPr>
      </p:pic>
      <p:pic>
        <p:nvPicPr>
          <p:cNvPr id="16" name="图片 15">
            <a:extLst>
              <a:ext uri="{FF2B5EF4-FFF2-40B4-BE49-F238E27FC236}">
                <a16:creationId xmlns:a16="http://schemas.microsoft.com/office/drawing/2014/main" id="{917558B3-7AC7-4110-8AB7-5ECDC6A65364}"/>
              </a:ext>
            </a:extLst>
          </p:cNvPr>
          <p:cNvPicPr>
            <a:picLocks noChangeAspect="1"/>
          </p:cNvPicPr>
          <p:nvPr/>
        </p:nvPicPr>
        <p:blipFill>
          <a:blip r:embed="rId6"/>
          <a:stretch>
            <a:fillRect/>
          </a:stretch>
        </p:blipFill>
        <p:spPr>
          <a:xfrm>
            <a:off x="7759441" y="3338441"/>
            <a:ext cx="4543533" cy="797889"/>
          </a:xfrm>
          <a:prstGeom prst="rect">
            <a:avLst/>
          </a:prstGeom>
        </p:spPr>
      </p:pic>
      <p:pic>
        <p:nvPicPr>
          <p:cNvPr id="18" name="图片 17">
            <a:extLst>
              <a:ext uri="{FF2B5EF4-FFF2-40B4-BE49-F238E27FC236}">
                <a16:creationId xmlns:a16="http://schemas.microsoft.com/office/drawing/2014/main" id="{DAE3155A-200F-4421-9C3B-221A58B5B5E3}"/>
              </a:ext>
            </a:extLst>
          </p:cNvPr>
          <p:cNvPicPr>
            <a:picLocks noChangeAspect="1"/>
          </p:cNvPicPr>
          <p:nvPr/>
        </p:nvPicPr>
        <p:blipFill>
          <a:blip r:embed="rId7"/>
          <a:stretch>
            <a:fillRect/>
          </a:stretch>
        </p:blipFill>
        <p:spPr>
          <a:xfrm>
            <a:off x="1377115" y="4940124"/>
            <a:ext cx="5709989" cy="918078"/>
          </a:xfrm>
          <a:prstGeom prst="rect">
            <a:avLst/>
          </a:prstGeom>
        </p:spPr>
      </p:pic>
      <p:sp>
        <p:nvSpPr>
          <p:cNvPr id="25" name="文本框 24">
            <a:extLst>
              <a:ext uri="{FF2B5EF4-FFF2-40B4-BE49-F238E27FC236}">
                <a16:creationId xmlns:a16="http://schemas.microsoft.com/office/drawing/2014/main" id="{294FF247-CBA3-43AD-8D8D-F339DAF198A4}"/>
              </a:ext>
            </a:extLst>
          </p:cNvPr>
          <p:cNvSpPr txBox="1"/>
          <p:nvPr/>
        </p:nvSpPr>
        <p:spPr>
          <a:xfrm>
            <a:off x="7751667" y="1344258"/>
            <a:ext cx="5486399" cy="954107"/>
          </a:xfrm>
          <a:prstGeom prst="rect">
            <a:avLst/>
          </a:prstGeom>
          <a:noFill/>
        </p:spPr>
        <p:txBody>
          <a:bodyPr wrap="square" rtlCol="0">
            <a:spAutoFit/>
          </a:bodyPr>
          <a:lstStyle/>
          <a:p>
            <a:r>
              <a:rPr lang="zh-CN" altLang="en-US" sz="2800" b="1" dirty="0">
                <a:solidFill>
                  <a:srgbClr val="00B0F0"/>
                </a:solidFill>
              </a:rPr>
              <a:t>加权余弦相似度：</a:t>
            </a:r>
            <a:endParaRPr lang="en-US" altLang="zh-CN" sz="2800" dirty="0"/>
          </a:p>
          <a:p>
            <a:endParaRPr lang="en-US" altLang="zh-CN" sz="2800" dirty="0"/>
          </a:p>
        </p:txBody>
      </p:sp>
      <p:sp>
        <p:nvSpPr>
          <p:cNvPr id="28" name="文本框 27">
            <a:extLst>
              <a:ext uri="{FF2B5EF4-FFF2-40B4-BE49-F238E27FC236}">
                <a16:creationId xmlns:a16="http://schemas.microsoft.com/office/drawing/2014/main" id="{21AEBE80-A86A-4ACD-878E-A95E3DACF172}"/>
              </a:ext>
            </a:extLst>
          </p:cNvPr>
          <p:cNvSpPr txBox="1"/>
          <p:nvPr/>
        </p:nvSpPr>
        <p:spPr>
          <a:xfrm>
            <a:off x="7751666" y="2872009"/>
            <a:ext cx="5486399" cy="954107"/>
          </a:xfrm>
          <a:prstGeom prst="rect">
            <a:avLst/>
          </a:prstGeom>
          <a:noFill/>
        </p:spPr>
        <p:txBody>
          <a:bodyPr wrap="square" rtlCol="0">
            <a:spAutoFit/>
          </a:bodyPr>
          <a:lstStyle/>
          <a:p>
            <a:r>
              <a:rPr lang="el-GR" altLang="zh-CN" sz="2800" b="1" dirty="0">
                <a:solidFill>
                  <a:srgbClr val="00B0F0"/>
                </a:solidFill>
              </a:rPr>
              <a:t>ε-</a:t>
            </a:r>
            <a:r>
              <a:rPr lang="en-US" altLang="zh-CN" sz="2800" b="1" dirty="0">
                <a:solidFill>
                  <a:srgbClr val="00B0F0"/>
                </a:solidFill>
              </a:rPr>
              <a:t>sparseness</a:t>
            </a:r>
            <a:r>
              <a:rPr lang="zh-CN" altLang="en-US" sz="2800" b="1" dirty="0">
                <a:solidFill>
                  <a:srgbClr val="00B0F0"/>
                </a:solidFill>
              </a:rPr>
              <a:t>：</a:t>
            </a:r>
            <a:endParaRPr lang="en-US" altLang="zh-CN" sz="2800" dirty="0"/>
          </a:p>
          <a:p>
            <a:endParaRPr lang="en-US" altLang="zh-CN" sz="2800" dirty="0"/>
          </a:p>
        </p:txBody>
      </p:sp>
      <p:sp>
        <p:nvSpPr>
          <p:cNvPr id="30" name="文本框 29">
            <a:extLst>
              <a:ext uri="{FF2B5EF4-FFF2-40B4-BE49-F238E27FC236}">
                <a16:creationId xmlns:a16="http://schemas.microsoft.com/office/drawing/2014/main" id="{BED696B7-FCE6-468A-92AA-635803342B92}"/>
              </a:ext>
            </a:extLst>
          </p:cNvPr>
          <p:cNvSpPr txBox="1"/>
          <p:nvPr/>
        </p:nvSpPr>
        <p:spPr>
          <a:xfrm>
            <a:off x="1377115" y="4463071"/>
            <a:ext cx="5486399" cy="954107"/>
          </a:xfrm>
          <a:prstGeom prst="rect">
            <a:avLst/>
          </a:prstGeom>
          <a:noFill/>
        </p:spPr>
        <p:txBody>
          <a:bodyPr wrap="square" rtlCol="0">
            <a:spAutoFit/>
          </a:bodyPr>
          <a:lstStyle/>
          <a:p>
            <a:r>
              <a:rPr lang="zh-CN" altLang="en-US" sz="2800" b="1" dirty="0">
                <a:solidFill>
                  <a:srgbClr val="00B0F0"/>
                </a:solidFill>
              </a:rPr>
              <a:t>多头度量：</a:t>
            </a:r>
            <a:endParaRPr lang="en-US" altLang="zh-CN" sz="2800" dirty="0"/>
          </a:p>
          <a:p>
            <a:endParaRPr lang="en-US" altLang="zh-CN" sz="2800" dirty="0"/>
          </a:p>
        </p:txBody>
      </p:sp>
    </p:spTree>
    <p:extLst>
      <p:ext uri="{BB962C8B-B14F-4D97-AF65-F5344CB8AC3E}">
        <p14:creationId xmlns:p14="http://schemas.microsoft.com/office/powerpoint/2010/main" val="2867572516"/>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3634A092-7025-4750-ADC3-080C990645E5}"/>
              </a:ext>
            </a:extLst>
          </p:cNvPr>
          <p:cNvPicPr>
            <a:picLocks noChangeAspect="1"/>
          </p:cNvPicPr>
          <p:nvPr/>
        </p:nvPicPr>
        <p:blipFill rotWithShape="1">
          <a:blip r:embed="rId3">
            <a:extLst>
              <a:ext uri="{28A0092B-C50C-407E-A947-70E740481C1C}">
                <a14:useLocalDpi xmlns:a14="http://schemas.microsoft.com/office/drawing/2010/main" val="0"/>
              </a:ext>
            </a:extLst>
          </a:blip>
          <a:srcRect l="697" b="1012"/>
          <a:stretch/>
        </p:blipFill>
        <p:spPr>
          <a:xfrm>
            <a:off x="922262" y="220573"/>
            <a:ext cx="957419" cy="725182"/>
          </a:xfrm>
          <a:prstGeom prst="rect">
            <a:avLst/>
          </a:prstGeom>
        </p:spPr>
      </p:pic>
      <p:sp>
        <p:nvSpPr>
          <p:cNvPr id="7" name="矩形 6">
            <a:extLst>
              <a:ext uri="{FF2B5EF4-FFF2-40B4-BE49-F238E27FC236}">
                <a16:creationId xmlns:a16="http://schemas.microsoft.com/office/drawing/2014/main" id="{FE9BB88F-46D8-4930-8C31-A4ACEF817969}"/>
              </a:ext>
            </a:extLst>
          </p:cNvPr>
          <p:cNvSpPr/>
          <p:nvPr/>
        </p:nvSpPr>
        <p:spPr>
          <a:xfrm>
            <a:off x="2090056" y="494523"/>
            <a:ext cx="2493489"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8" name="矩形 7">
            <a:extLst>
              <a:ext uri="{FF2B5EF4-FFF2-40B4-BE49-F238E27FC236}">
                <a16:creationId xmlns:a16="http://schemas.microsoft.com/office/drawing/2014/main" id="{2D49BE69-49C2-4184-BAA7-60FD0D09E5E5}"/>
              </a:ext>
            </a:extLst>
          </p:cNvPr>
          <p:cNvSpPr/>
          <p:nvPr/>
        </p:nvSpPr>
        <p:spPr>
          <a:xfrm>
            <a:off x="0" y="494523"/>
            <a:ext cx="711887"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9" name="矩形 8">
            <a:extLst>
              <a:ext uri="{FF2B5EF4-FFF2-40B4-BE49-F238E27FC236}">
                <a16:creationId xmlns:a16="http://schemas.microsoft.com/office/drawing/2014/main" id="{9FC72CA1-555F-447A-85F9-EC97C80B8CAC}"/>
              </a:ext>
            </a:extLst>
          </p:cNvPr>
          <p:cNvSpPr/>
          <p:nvPr/>
        </p:nvSpPr>
        <p:spPr>
          <a:xfrm>
            <a:off x="6977944" y="494523"/>
            <a:ext cx="1361670" cy="17728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10" name="矩形 9">
            <a:extLst>
              <a:ext uri="{FF2B5EF4-FFF2-40B4-BE49-F238E27FC236}">
                <a16:creationId xmlns:a16="http://schemas.microsoft.com/office/drawing/2014/main" id="{33C2F64D-95EF-4913-B896-504ECF7130A7}"/>
              </a:ext>
            </a:extLst>
          </p:cNvPr>
          <p:cNvSpPr/>
          <p:nvPr/>
        </p:nvSpPr>
        <p:spPr>
          <a:xfrm>
            <a:off x="0" y="6358812"/>
            <a:ext cx="8593493" cy="58359"/>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14" name="矩形 13">
            <a:extLst>
              <a:ext uri="{FF2B5EF4-FFF2-40B4-BE49-F238E27FC236}">
                <a16:creationId xmlns:a16="http://schemas.microsoft.com/office/drawing/2014/main" id="{CC45F877-DCEE-4110-A7AD-1D6EE360FAD1}"/>
              </a:ext>
            </a:extLst>
          </p:cNvPr>
          <p:cNvSpPr/>
          <p:nvPr/>
        </p:nvSpPr>
        <p:spPr>
          <a:xfrm>
            <a:off x="8593493" y="6358812"/>
            <a:ext cx="3598506" cy="58359"/>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3" name="文本框 2">
            <a:extLst>
              <a:ext uri="{FF2B5EF4-FFF2-40B4-BE49-F238E27FC236}">
                <a16:creationId xmlns:a16="http://schemas.microsoft.com/office/drawing/2014/main" id="{35234CC2-2783-4A07-B3D3-43BFAD12A4A7}"/>
              </a:ext>
            </a:extLst>
          </p:cNvPr>
          <p:cNvSpPr txBox="1"/>
          <p:nvPr/>
        </p:nvSpPr>
        <p:spPr>
          <a:xfrm>
            <a:off x="4697976" y="259997"/>
            <a:ext cx="2165538" cy="584775"/>
          </a:xfrm>
          <a:prstGeom prst="rect">
            <a:avLst/>
          </a:prstGeom>
          <a:noFill/>
        </p:spPr>
        <p:txBody>
          <a:bodyPr wrap="square" rtlCol="0">
            <a:spAutoFit/>
          </a:bodyPr>
          <a:lstStyle>
            <a:defPPr>
              <a:defRPr lang="zh-CN"/>
            </a:defPPr>
            <a:lvl1pPr algn="ctr">
              <a:defRPr sz="3200">
                <a:solidFill>
                  <a:srgbClr val="FFC000"/>
                </a:solidFill>
                <a:latin typeface="楷体" panose="02010609060101010101" pitchFamily="49" charset="-122"/>
                <a:ea typeface="楷体" panose="02010609060101010101" pitchFamily="49" charset="-122"/>
              </a:defRPr>
            </a:lvl1pPr>
          </a:lstStyle>
          <a:p>
            <a:r>
              <a:rPr lang="en-US" altLang="zh-CN" dirty="0">
                <a:solidFill>
                  <a:srgbClr val="92D050"/>
                </a:solidFill>
              </a:rPr>
              <a:t>SURGE</a:t>
            </a:r>
            <a:endParaRPr lang="zh-CN" altLang="en-US" dirty="0">
              <a:solidFill>
                <a:srgbClr val="92D050"/>
              </a:solidFill>
            </a:endParaRPr>
          </a:p>
        </p:txBody>
      </p:sp>
      <p:sp>
        <p:nvSpPr>
          <p:cNvPr id="21" name="矩形 20">
            <a:extLst>
              <a:ext uri="{FF2B5EF4-FFF2-40B4-BE49-F238E27FC236}">
                <a16:creationId xmlns:a16="http://schemas.microsoft.com/office/drawing/2014/main" id="{105460BD-C924-48DA-A185-4080A320E530}"/>
              </a:ext>
            </a:extLst>
          </p:cNvPr>
          <p:cNvSpPr/>
          <p:nvPr/>
        </p:nvSpPr>
        <p:spPr>
          <a:xfrm>
            <a:off x="8257884" y="494523"/>
            <a:ext cx="1361670" cy="17728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26" name="矩形 25">
            <a:extLst>
              <a:ext uri="{FF2B5EF4-FFF2-40B4-BE49-F238E27FC236}">
                <a16:creationId xmlns:a16="http://schemas.microsoft.com/office/drawing/2014/main" id="{64E4B662-4654-4B7F-9469-BA40EC867C8B}"/>
              </a:ext>
            </a:extLst>
          </p:cNvPr>
          <p:cNvSpPr/>
          <p:nvPr/>
        </p:nvSpPr>
        <p:spPr>
          <a:xfrm>
            <a:off x="9537824" y="494523"/>
            <a:ext cx="1361670" cy="177282"/>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27" name="矩形 26">
            <a:extLst>
              <a:ext uri="{FF2B5EF4-FFF2-40B4-BE49-F238E27FC236}">
                <a16:creationId xmlns:a16="http://schemas.microsoft.com/office/drawing/2014/main" id="{F5F08E7F-50DC-405F-A401-BFB329AA452D}"/>
              </a:ext>
            </a:extLst>
          </p:cNvPr>
          <p:cNvSpPr/>
          <p:nvPr/>
        </p:nvSpPr>
        <p:spPr>
          <a:xfrm>
            <a:off x="10817764" y="494523"/>
            <a:ext cx="1361670"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lumMod val="40000"/>
                  <a:lumOff val="60000"/>
                </a:schemeClr>
              </a:solidFill>
            </a:endParaRPr>
          </a:p>
        </p:txBody>
      </p:sp>
      <p:pic>
        <p:nvPicPr>
          <p:cNvPr id="4" name="图片 3">
            <a:extLst>
              <a:ext uri="{FF2B5EF4-FFF2-40B4-BE49-F238E27FC236}">
                <a16:creationId xmlns:a16="http://schemas.microsoft.com/office/drawing/2014/main" id="{95C907B3-E684-4405-93C4-C3F8920AA4DA}"/>
              </a:ext>
            </a:extLst>
          </p:cNvPr>
          <p:cNvPicPr>
            <a:picLocks noChangeAspect="1"/>
          </p:cNvPicPr>
          <p:nvPr/>
        </p:nvPicPr>
        <p:blipFill>
          <a:blip r:embed="rId4"/>
          <a:stretch>
            <a:fillRect/>
          </a:stretch>
        </p:blipFill>
        <p:spPr>
          <a:xfrm>
            <a:off x="404929" y="1237913"/>
            <a:ext cx="6044858" cy="2948370"/>
          </a:xfrm>
          <a:prstGeom prst="rect">
            <a:avLst/>
          </a:prstGeom>
        </p:spPr>
      </p:pic>
      <p:sp>
        <p:nvSpPr>
          <p:cNvPr id="17" name="文本框 16">
            <a:extLst>
              <a:ext uri="{FF2B5EF4-FFF2-40B4-BE49-F238E27FC236}">
                <a16:creationId xmlns:a16="http://schemas.microsoft.com/office/drawing/2014/main" id="{5D7C8D98-935A-47BD-9601-0E1AA0B85781}"/>
              </a:ext>
            </a:extLst>
          </p:cNvPr>
          <p:cNvSpPr txBox="1"/>
          <p:nvPr/>
        </p:nvSpPr>
        <p:spPr>
          <a:xfrm>
            <a:off x="6449787" y="1095503"/>
            <a:ext cx="5486399" cy="1384995"/>
          </a:xfrm>
          <a:prstGeom prst="rect">
            <a:avLst/>
          </a:prstGeom>
          <a:noFill/>
        </p:spPr>
        <p:txBody>
          <a:bodyPr wrap="square" rtlCol="0">
            <a:spAutoFit/>
          </a:bodyPr>
          <a:lstStyle/>
          <a:p>
            <a:r>
              <a:rPr lang="en-US" altLang="zh-CN" sz="2800" b="1" dirty="0">
                <a:solidFill>
                  <a:srgbClr val="00B0F0"/>
                </a:solidFill>
              </a:rPr>
              <a:t>Cluster-aware attention</a:t>
            </a:r>
            <a:r>
              <a:rPr lang="zh-CN" altLang="en-US" sz="2800" b="1" dirty="0">
                <a:solidFill>
                  <a:srgbClr val="00B0F0"/>
                </a:solidFill>
              </a:rPr>
              <a:t>：</a:t>
            </a:r>
            <a:r>
              <a:rPr lang="zh-CN" altLang="en-US" sz="2800" dirty="0"/>
              <a:t>判断节点是否是簇的中心节点</a:t>
            </a:r>
            <a:endParaRPr lang="en-US" altLang="zh-CN" sz="2800" dirty="0"/>
          </a:p>
          <a:p>
            <a:endParaRPr lang="en-US" altLang="zh-CN" sz="2800" dirty="0"/>
          </a:p>
        </p:txBody>
      </p:sp>
      <p:pic>
        <p:nvPicPr>
          <p:cNvPr id="12" name="图片 11">
            <a:extLst>
              <a:ext uri="{FF2B5EF4-FFF2-40B4-BE49-F238E27FC236}">
                <a16:creationId xmlns:a16="http://schemas.microsoft.com/office/drawing/2014/main" id="{6B167112-ACA3-4C5A-B431-628FD4AE58AB}"/>
              </a:ext>
            </a:extLst>
          </p:cNvPr>
          <p:cNvPicPr>
            <a:picLocks noChangeAspect="1"/>
          </p:cNvPicPr>
          <p:nvPr/>
        </p:nvPicPr>
        <p:blipFill>
          <a:blip r:embed="rId5"/>
          <a:stretch>
            <a:fillRect/>
          </a:stretch>
        </p:blipFill>
        <p:spPr>
          <a:xfrm>
            <a:off x="6728172" y="2056696"/>
            <a:ext cx="5208014" cy="554266"/>
          </a:xfrm>
          <a:prstGeom prst="rect">
            <a:avLst/>
          </a:prstGeom>
        </p:spPr>
      </p:pic>
      <p:sp>
        <p:nvSpPr>
          <p:cNvPr id="20" name="文本框 19">
            <a:extLst>
              <a:ext uri="{FF2B5EF4-FFF2-40B4-BE49-F238E27FC236}">
                <a16:creationId xmlns:a16="http://schemas.microsoft.com/office/drawing/2014/main" id="{32A8323B-3C13-4288-89F0-46F1C93924D5}"/>
              </a:ext>
            </a:extLst>
          </p:cNvPr>
          <p:cNvSpPr txBox="1"/>
          <p:nvPr/>
        </p:nvSpPr>
        <p:spPr>
          <a:xfrm>
            <a:off x="6449786" y="2879657"/>
            <a:ext cx="5486399" cy="1384995"/>
          </a:xfrm>
          <a:prstGeom prst="rect">
            <a:avLst/>
          </a:prstGeom>
          <a:noFill/>
        </p:spPr>
        <p:txBody>
          <a:bodyPr wrap="square" rtlCol="0">
            <a:spAutoFit/>
          </a:bodyPr>
          <a:lstStyle/>
          <a:p>
            <a:r>
              <a:rPr lang="en-US" altLang="zh-CN" sz="2800" b="1" dirty="0">
                <a:solidFill>
                  <a:srgbClr val="00B0F0"/>
                </a:solidFill>
              </a:rPr>
              <a:t>Query-aware attention</a:t>
            </a:r>
            <a:r>
              <a:rPr lang="zh-CN" altLang="en-US" sz="2800" b="1" dirty="0">
                <a:solidFill>
                  <a:srgbClr val="00B0F0"/>
                </a:solidFill>
              </a:rPr>
              <a:t>：</a:t>
            </a:r>
            <a:r>
              <a:rPr lang="zh-CN" altLang="en-US" sz="2800" dirty="0"/>
              <a:t>学习不同兴趣下用户兴趣的独立演化</a:t>
            </a:r>
            <a:endParaRPr lang="en-US" altLang="zh-CN" sz="2800" dirty="0"/>
          </a:p>
          <a:p>
            <a:endParaRPr lang="en-US" altLang="zh-CN" sz="2800" dirty="0"/>
          </a:p>
        </p:txBody>
      </p:sp>
      <p:pic>
        <p:nvPicPr>
          <p:cNvPr id="15" name="图片 14">
            <a:extLst>
              <a:ext uri="{FF2B5EF4-FFF2-40B4-BE49-F238E27FC236}">
                <a16:creationId xmlns:a16="http://schemas.microsoft.com/office/drawing/2014/main" id="{570FB845-53EB-40D7-ABC8-6A36E92BB2CC}"/>
              </a:ext>
            </a:extLst>
          </p:cNvPr>
          <p:cNvPicPr>
            <a:picLocks noChangeAspect="1"/>
          </p:cNvPicPr>
          <p:nvPr/>
        </p:nvPicPr>
        <p:blipFill>
          <a:blip r:embed="rId6"/>
          <a:stretch>
            <a:fillRect/>
          </a:stretch>
        </p:blipFill>
        <p:spPr>
          <a:xfrm>
            <a:off x="6528557" y="3951413"/>
            <a:ext cx="5486399" cy="607190"/>
          </a:xfrm>
          <a:prstGeom prst="rect">
            <a:avLst/>
          </a:prstGeom>
        </p:spPr>
      </p:pic>
      <p:pic>
        <p:nvPicPr>
          <p:cNvPr id="24" name="图片 23">
            <a:extLst>
              <a:ext uri="{FF2B5EF4-FFF2-40B4-BE49-F238E27FC236}">
                <a16:creationId xmlns:a16="http://schemas.microsoft.com/office/drawing/2014/main" id="{3C8CAF4D-C2F1-4FA9-94FB-9F51B00A5D49}"/>
              </a:ext>
            </a:extLst>
          </p:cNvPr>
          <p:cNvPicPr>
            <a:picLocks noChangeAspect="1"/>
          </p:cNvPicPr>
          <p:nvPr/>
        </p:nvPicPr>
        <p:blipFill>
          <a:blip r:embed="rId7"/>
          <a:stretch>
            <a:fillRect/>
          </a:stretch>
        </p:blipFill>
        <p:spPr>
          <a:xfrm>
            <a:off x="423598" y="5006645"/>
            <a:ext cx="5449060" cy="885949"/>
          </a:xfrm>
          <a:prstGeom prst="rect">
            <a:avLst/>
          </a:prstGeom>
        </p:spPr>
      </p:pic>
      <p:sp>
        <p:nvSpPr>
          <p:cNvPr id="29" name="文本框 28">
            <a:extLst>
              <a:ext uri="{FF2B5EF4-FFF2-40B4-BE49-F238E27FC236}">
                <a16:creationId xmlns:a16="http://schemas.microsoft.com/office/drawing/2014/main" id="{F0DAD11D-42FA-4FDE-969C-5159BD99CC58}"/>
              </a:ext>
            </a:extLst>
          </p:cNvPr>
          <p:cNvSpPr txBox="1"/>
          <p:nvPr/>
        </p:nvSpPr>
        <p:spPr>
          <a:xfrm>
            <a:off x="441822" y="4694543"/>
            <a:ext cx="5486399" cy="954107"/>
          </a:xfrm>
          <a:prstGeom prst="rect">
            <a:avLst/>
          </a:prstGeom>
          <a:noFill/>
        </p:spPr>
        <p:txBody>
          <a:bodyPr wrap="square" rtlCol="0">
            <a:spAutoFit/>
          </a:bodyPr>
          <a:lstStyle/>
          <a:p>
            <a:r>
              <a:rPr lang="zh-CN" altLang="en-US" sz="2800" b="1" dirty="0">
                <a:solidFill>
                  <a:srgbClr val="00B0F0"/>
                </a:solidFill>
              </a:rPr>
              <a:t>计算注意力系数：</a:t>
            </a:r>
            <a:endParaRPr lang="en-US" altLang="zh-CN" sz="2800" dirty="0"/>
          </a:p>
          <a:p>
            <a:endParaRPr lang="en-US" altLang="zh-CN" sz="2800" dirty="0"/>
          </a:p>
        </p:txBody>
      </p:sp>
      <p:sp>
        <p:nvSpPr>
          <p:cNvPr id="30" name="文本框 29">
            <a:extLst>
              <a:ext uri="{FF2B5EF4-FFF2-40B4-BE49-F238E27FC236}">
                <a16:creationId xmlns:a16="http://schemas.microsoft.com/office/drawing/2014/main" id="{5F64AD80-38E8-4811-BB6B-A7102D1475A8}"/>
              </a:ext>
            </a:extLst>
          </p:cNvPr>
          <p:cNvSpPr txBox="1"/>
          <p:nvPr/>
        </p:nvSpPr>
        <p:spPr>
          <a:xfrm>
            <a:off x="6449786" y="4694543"/>
            <a:ext cx="5486399" cy="954107"/>
          </a:xfrm>
          <a:prstGeom prst="rect">
            <a:avLst/>
          </a:prstGeom>
          <a:noFill/>
        </p:spPr>
        <p:txBody>
          <a:bodyPr wrap="square" rtlCol="0">
            <a:spAutoFit/>
          </a:bodyPr>
          <a:lstStyle/>
          <a:p>
            <a:r>
              <a:rPr lang="zh-CN" altLang="en-US" sz="2800" b="1" dirty="0">
                <a:solidFill>
                  <a:srgbClr val="00B0F0"/>
                </a:solidFill>
              </a:rPr>
              <a:t>更新节点</a:t>
            </a:r>
            <a:r>
              <a:rPr lang="en-US" altLang="zh-CN" sz="2800" b="1" dirty="0">
                <a:solidFill>
                  <a:srgbClr val="00B0F0"/>
                </a:solidFill>
              </a:rPr>
              <a:t>embedding</a:t>
            </a:r>
            <a:r>
              <a:rPr lang="zh-CN" altLang="en-US" sz="2800" b="1" dirty="0">
                <a:solidFill>
                  <a:srgbClr val="00B0F0"/>
                </a:solidFill>
              </a:rPr>
              <a:t>：</a:t>
            </a:r>
            <a:endParaRPr lang="en-US" altLang="zh-CN" sz="2800" dirty="0"/>
          </a:p>
          <a:p>
            <a:endParaRPr lang="en-US" altLang="zh-CN" sz="2800" dirty="0"/>
          </a:p>
        </p:txBody>
      </p:sp>
      <p:pic>
        <p:nvPicPr>
          <p:cNvPr id="31" name="图片 30">
            <a:extLst>
              <a:ext uri="{FF2B5EF4-FFF2-40B4-BE49-F238E27FC236}">
                <a16:creationId xmlns:a16="http://schemas.microsoft.com/office/drawing/2014/main" id="{478195D6-350F-4C6D-A193-1209CE2B5A2A}"/>
              </a:ext>
            </a:extLst>
          </p:cNvPr>
          <p:cNvPicPr>
            <a:picLocks noChangeAspect="1"/>
          </p:cNvPicPr>
          <p:nvPr/>
        </p:nvPicPr>
        <p:blipFill>
          <a:blip r:embed="rId8"/>
          <a:stretch>
            <a:fillRect/>
          </a:stretch>
        </p:blipFill>
        <p:spPr>
          <a:xfrm>
            <a:off x="6528557" y="5224728"/>
            <a:ext cx="5783186" cy="839647"/>
          </a:xfrm>
          <a:prstGeom prst="rect">
            <a:avLst/>
          </a:prstGeom>
        </p:spPr>
      </p:pic>
    </p:spTree>
    <p:extLst>
      <p:ext uri="{BB962C8B-B14F-4D97-AF65-F5344CB8AC3E}">
        <p14:creationId xmlns:p14="http://schemas.microsoft.com/office/powerpoint/2010/main" val="2169484654"/>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3634A092-7025-4750-ADC3-080C990645E5}"/>
              </a:ext>
            </a:extLst>
          </p:cNvPr>
          <p:cNvPicPr>
            <a:picLocks noChangeAspect="1"/>
          </p:cNvPicPr>
          <p:nvPr/>
        </p:nvPicPr>
        <p:blipFill rotWithShape="1">
          <a:blip r:embed="rId3">
            <a:extLst>
              <a:ext uri="{28A0092B-C50C-407E-A947-70E740481C1C}">
                <a14:useLocalDpi xmlns:a14="http://schemas.microsoft.com/office/drawing/2010/main" val="0"/>
              </a:ext>
            </a:extLst>
          </a:blip>
          <a:srcRect l="697" b="1012"/>
          <a:stretch/>
        </p:blipFill>
        <p:spPr>
          <a:xfrm>
            <a:off x="922262" y="220573"/>
            <a:ext cx="957419" cy="725182"/>
          </a:xfrm>
          <a:prstGeom prst="rect">
            <a:avLst/>
          </a:prstGeom>
        </p:spPr>
      </p:pic>
      <p:sp>
        <p:nvSpPr>
          <p:cNvPr id="7" name="矩形 6">
            <a:extLst>
              <a:ext uri="{FF2B5EF4-FFF2-40B4-BE49-F238E27FC236}">
                <a16:creationId xmlns:a16="http://schemas.microsoft.com/office/drawing/2014/main" id="{FE9BB88F-46D8-4930-8C31-A4ACEF817969}"/>
              </a:ext>
            </a:extLst>
          </p:cNvPr>
          <p:cNvSpPr/>
          <p:nvPr/>
        </p:nvSpPr>
        <p:spPr>
          <a:xfrm>
            <a:off x="2090056" y="494523"/>
            <a:ext cx="2493489"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8" name="矩形 7">
            <a:extLst>
              <a:ext uri="{FF2B5EF4-FFF2-40B4-BE49-F238E27FC236}">
                <a16:creationId xmlns:a16="http://schemas.microsoft.com/office/drawing/2014/main" id="{2D49BE69-49C2-4184-BAA7-60FD0D09E5E5}"/>
              </a:ext>
            </a:extLst>
          </p:cNvPr>
          <p:cNvSpPr/>
          <p:nvPr/>
        </p:nvSpPr>
        <p:spPr>
          <a:xfrm>
            <a:off x="0" y="494523"/>
            <a:ext cx="711887"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9" name="矩形 8">
            <a:extLst>
              <a:ext uri="{FF2B5EF4-FFF2-40B4-BE49-F238E27FC236}">
                <a16:creationId xmlns:a16="http://schemas.microsoft.com/office/drawing/2014/main" id="{9FC72CA1-555F-447A-85F9-EC97C80B8CAC}"/>
              </a:ext>
            </a:extLst>
          </p:cNvPr>
          <p:cNvSpPr/>
          <p:nvPr/>
        </p:nvSpPr>
        <p:spPr>
          <a:xfrm>
            <a:off x="6977944" y="494523"/>
            <a:ext cx="1361670" cy="17728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10" name="矩形 9">
            <a:extLst>
              <a:ext uri="{FF2B5EF4-FFF2-40B4-BE49-F238E27FC236}">
                <a16:creationId xmlns:a16="http://schemas.microsoft.com/office/drawing/2014/main" id="{33C2F64D-95EF-4913-B896-504ECF7130A7}"/>
              </a:ext>
            </a:extLst>
          </p:cNvPr>
          <p:cNvSpPr/>
          <p:nvPr/>
        </p:nvSpPr>
        <p:spPr>
          <a:xfrm>
            <a:off x="0" y="6358812"/>
            <a:ext cx="8593493" cy="58359"/>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14" name="矩形 13">
            <a:extLst>
              <a:ext uri="{FF2B5EF4-FFF2-40B4-BE49-F238E27FC236}">
                <a16:creationId xmlns:a16="http://schemas.microsoft.com/office/drawing/2014/main" id="{CC45F877-DCEE-4110-A7AD-1D6EE360FAD1}"/>
              </a:ext>
            </a:extLst>
          </p:cNvPr>
          <p:cNvSpPr/>
          <p:nvPr/>
        </p:nvSpPr>
        <p:spPr>
          <a:xfrm>
            <a:off x="8593493" y="6358812"/>
            <a:ext cx="3598506" cy="58359"/>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3" name="文本框 2">
            <a:extLst>
              <a:ext uri="{FF2B5EF4-FFF2-40B4-BE49-F238E27FC236}">
                <a16:creationId xmlns:a16="http://schemas.microsoft.com/office/drawing/2014/main" id="{35234CC2-2783-4A07-B3D3-43BFAD12A4A7}"/>
              </a:ext>
            </a:extLst>
          </p:cNvPr>
          <p:cNvSpPr txBox="1"/>
          <p:nvPr/>
        </p:nvSpPr>
        <p:spPr>
          <a:xfrm>
            <a:off x="4697976" y="259997"/>
            <a:ext cx="2165538" cy="584775"/>
          </a:xfrm>
          <a:prstGeom prst="rect">
            <a:avLst/>
          </a:prstGeom>
          <a:noFill/>
        </p:spPr>
        <p:txBody>
          <a:bodyPr wrap="square" rtlCol="0">
            <a:spAutoFit/>
          </a:bodyPr>
          <a:lstStyle>
            <a:defPPr>
              <a:defRPr lang="zh-CN"/>
            </a:defPPr>
            <a:lvl1pPr algn="ctr">
              <a:defRPr sz="3200">
                <a:solidFill>
                  <a:srgbClr val="FFC000"/>
                </a:solidFill>
                <a:latin typeface="楷体" panose="02010609060101010101" pitchFamily="49" charset="-122"/>
                <a:ea typeface="楷体" panose="02010609060101010101" pitchFamily="49" charset="-122"/>
              </a:defRPr>
            </a:lvl1pPr>
          </a:lstStyle>
          <a:p>
            <a:r>
              <a:rPr lang="en-US" altLang="zh-CN" dirty="0">
                <a:solidFill>
                  <a:srgbClr val="92D050"/>
                </a:solidFill>
              </a:rPr>
              <a:t>SURGE</a:t>
            </a:r>
            <a:endParaRPr lang="zh-CN" altLang="en-US" dirty="0">
              <a:solidFill>
                <a:srgbClr val="92D050"/>
              </a:solidFill>
            </a:endParaRPr>
          </a:p>
        </p:txBody>
      </p:sp>
      <p:sp>
        <p:nvSpPr>
          <p:cNvPr id="21" name="矩形 20">
            <a:extLst>
              <a:ext uri="{FF2B5EF4-FFF2-40B4-BE49-F238E27FC236}">
                <a16:creationId xmlns:a16="http://schemas.microsoft.com/office/drawing/2014/main" id="{105460BD-C924-48DA-A185-4080A320E530}"/>
              </a:ext>
            </a:extLst>
          </p:cNvPr>
          <p:cNvSpPr/>
          <p:nvPr/>
        </p:nvSpPr>
        <p:spPr>
          <a:xfrm>
            <a:off x="8257884" y="494523"/>
            <a:ext cx="1361670" cy="17728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26" name="矩形 25">
            <a:extLst>
              <a:ext uri="{FF2B5EF4-FFF2-40B4-BE49-F238E27FC236}">
                <a16:creationId xmlns:a16="http://schemas.microsoft.com/office/drawing/2014/main" id="{64E4B662-4654-4B7F-9469-BA40EC867C8B}"/>
              </a:ext>
            </a:extLst>
          </p:cNvPr>
          <p:cNvSpPr/>
          <p:nvPr/>
        </p:nvSpPr>
        <p:spPr>
          <a:xfrm>
            <a:off x="9537824" y="494523"/>
            <a:ext cx="1361670" cy="177282"/>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27" name="矩形 26">
            <a:extLst>
              <a:ext uri="{FF2B5EF4-FFF2-40B4-BE49-F238E27FC236}">
                <a16:creationId xmlns:a16="http://schemas.microsoft.com/office/drawing/2014/main" id="{F5F08E7F-50DC-405F-A401-BFB329AA452D}"/>
              </a:ext>
            </a:extLst>
          </p:cNvPr>
          <p:cNvSpPr/>
          <p:nvPr/>
        </p:nvSpPr>
        <p:spPr>
          <a:xfrm>
            <a:off x="10817764" y="494523"/>
            <a:ext cx="1361670"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lumMod val="40000"/>
                  <a:lumOff val="60000"/>
                </a:schemeClr>
              </a:solidFill>
            </a:endParaRPr>
          </a:p>
        </p:txBody>
      </p:sp>
      <p:pic>
        <p:nvPicPr>
          <p:cNvPr id="5" name="图片 4">
            <a:extLst>
              <a:ext uri="{FF2B5EF4-FFF2-40B4-BE49-F238E27FC236}">
                <a16:creationId xmlns:a16="http://schemas.microsoft.com/office/drawing/2014/main" id="{F482E9CC-9EC1-425C-AEAB-95F2B77CD44E}"/>
              </a:ext>
            </a:extLst>
          </p:cNvPr>
          <p:cNvPicPr>
            <a:picLocks noChangeAspect="1"/>
          </p:cNvPicPr>
          <p:nvPr/>
        </p:nvPicPr>
        <p:blipFill>
          <a:blip r:embed="rId4"/>
          <a:stretch>
            <a:fillRect/>
          </a:stretch>
        </p:blipFill>
        <p:spPr>
          <a:xfrm>
            <a:off x="355943" y="1186760"/>
            <a:ext cx="4887889" cy="3170383"/>
          </a:xfrm>
          <a:prstGeom prst="rect">
            <a:avLst/>
          </a:prstGeom>
        </p:spPr>
      </p:pic>
      <p:pic>
        <p:nvPicPr>
          <p:cNvPr id="13" name="图片 12">
            <a:extLst>
              <a:ext uri="{FF2B5EF4-FFF2-40B4-BE49-F238E27FC236}">
                <a16:creationId xmlns:a16="http://schemas.microsoft.com/office/drawing/2014/main" id="{9BF4FD57-9321-42BD-A942-1F2BF8441AC0}"/>
              </a:ext>
            </a:extLst>
          </p:cNvPr>
          <p:cNvPicPr>
            <a:picLocks noChangeAspect="1"/>
          </p:cNvPicPr>
          <p:nvPr/>
        </p:nvPicPr>
        <p:blipFill>
          <a:blip r:embed="rId5"/>
          <a:stretch>
            <a:fillRect/>
          </a:stretch>
        </p:blipFill>
        <p:spPr>
          <a:xfrm>
            <a:off x="355943" y="5042685"/>
            <a:ext cx="4239217" cy="1143160"/>
          </a:xfrm>
          <a:prstGeom prst="rect">
            <a:avLst/>
          </a:prstGeom>
        </p:spPr>
      </p:pic>
      <p:sp>
        <p:nvSpPr>
          <p:cNvPr id="22" name="文本框 21">
            <a:extLst>
              <a:ext uri="{FF2B5EF4-FFF2-40B4-BE49-F238E27FC236}">
                <a16:creationId xmlns:a16="http://schemas.microsoft.com/office/drawing/2014/main" id="{11E542F4-6D3E-4558-B12F-CDE14D66514E}"/>
              </a:ext>
            </a:extLst>
          </p:cNvPr>
          <p:cNvSpPr txBox="1"/>
          <p:nvPr/>
        </p:nvSpPr>
        <p:spPr>
          <a:xfrm>
            <a:off x="380134" y="4598148"/>
            <a:ext cx="5486399" cy="954107"/>
          </a:xfrm>
          <a:prstGeom prst="rect">
            <a:avLst/>
          </a:prstGeom>
          <a:noFill/>
        </p:spPr>
        <p:txBody>
          <a:bodyPr wrap="square" rtlCol="0">
            <a:spAutoFit/>
          </a:bodyPr>
          <a:lstStyle/>
          <a:p>
            <a:r>
              <a:rPr lang="zh-CN" altLang="en-US" sz="2800" b="1" dirty="0">
                <a:solidFill>
                  <a:srgbClr val="00B0F0"/>
                </a:solidFill>
              </a:rPr>
              <a:t>计算簇的</a:t>
            </a:r>
            <a:r>
              <a:rPr lang="en-US" altLang="zh-CN" sz="2800" b="1" dirty="0">
                <a:solidFill>
                  <a:srgbClr val="00B0F0"/>
                </a:solidFill>
              </a:rPr>
              <a:t>embedding</a:t>
            </a:r>
            <a:r>
              <a:rPr lang="zh-CN" altLang="en-US" sz="2800" b="1" dirty="0">
                <a:solidFill>
                  <a:srgbClr val="00B0F0"/>
                </a:solidFill>
              </a:rPr>
              <a:t>：</a:t>
            </a:r>
            <a:endParaRPr lang="en-US" altLang="zh-CN" sz="2800" dirty="0"/>
          </a:p>
          <a:p>
            <a:endParaRPr lang="en-US" altLang="zh-CN" sz="2800" dirty="0"/>
          </a:p>
        </p:txBody>
      </p:sp>
      <p:pic>
        <p:nvPicPr>
          <p:cNvPr id="19" name="图片 18">
            <a:extLst>
              <a:ext uri="{FF2B5EF4-FFF2-40B4-BE49-F238E27FC236}">
                <a16:creationId xmlns:a16="http://schemas.microsoft.com/office/drawing/2014/main" id="{9A7DEAF7-4C22-40AC-BDED-498351B5E739}"/>
              </a:ext>
            </a:extLst>
          </p:cNvPr>
          <p:cNvPicPr>
            <a:picLocks noChangeAspect="1"/>
          </p:cNvPicPr>
          <p:nvPr/>
        </p:nvPicPr>
        <p:blipFill>
          <a:blip r:embed="rId6"/>
          <a:stretch>
            <a:fillRect/>
          </a:stretch>
        </p:blipFill>
        <p:spPr>
          <a:xfrm>
            <a:off x="5778854" y="1736104"/>
            <a:ext cx="6319729" cy="656027"/>
          </a:xfrm>
          <a:prstGeom prst="rect">
            <a:avLst/>
          </a:prstGeom>
        </p:spPr>
      </p:pic>
      <p:sp>
        <p:nvSpPr>
          <p:cNvPr id="24" name="文本框 23">
            <a:extLst>
              <a:ext uri="{FF2B5EF4-FFF2-40B4-BE49-F238E27FC236}">
                <a16:creationId xmlns:a16="http://schemas.microsoft.com/office/drawing/2014/main" id="{893F393B-5AB7-4296-A129-83A3C482DE8F}"/>
              </a:ext>
            </a:extLst>
          </p:cNvPr>
          <p:cNvSpPr txBox="1"/>
          <p:nvPr/>
        </p:nvSpPr>
        <p:spPr>
          <a:xfrm>
            <a:off x="5681771" y="1251025"/>
            <a:ext cx="5486399" cy="954107"/>
          </a:xfrm>
          <a:prstGeom prst="rect">
            <a:avLst/>
          </a:prstGeom>
          <a:noFill/>
        </p:spPr>
        <p:txBody>
          <a:bodyPr wrap="square" rtlCol="0">
            <a:spAutoFit/>
          </a:bodyPr>
          <a:lstStyle/>
          <a:p>
            <a:r>
              <a:rPr lang="zh-CN" altLang="en-US" sz="2800" b="1" dirty="0">
                <a:solidFill>
                  <a:srgbClr val="00B0F0"/>
                </a:solidFill>
              </a:rPr>
              <a:t>使用</a:t>
            </a:r>
            <a:r>
              <a:rPr lang="en-US" altLang="zh-CN" sz="2800" b="1" dirty="0">
                <a:solidFill>
                  <a:srgbClr val="00B0F0"/>
                </a:solidFill>
              </a:rPr>
              <a:t>GNN</a:t>
            </a:r>
            <a:r>
              <a:rPr lang="zh-CN" altLang="en-US" sz="2800" b="1" dirty="0">
                <a:solidFill>
                  <a:srgbClr val="00B0F0"/>
                </a:solidFill>
              </a:rPr>
              <a:t>生成分配矩阵</a:t>
            </a:r>
            <a:r>
              <a:rPr lang="en-US" altLang="zh-CN" sz="2800" b="1" dirty="0">
                <a:solidFill>
                  <a:srgbClr val="00B0F0"/>
                </a:solidFill>
              </a:rPr>
              <a:t>S</a:t>
            </a:r>
            <a:r>
              <a:rPr lang="zh-CN" altLang="en-US" sz="2800" b="1" dirty="0">
                <a:solidFill>
                  <a:srgbClr val="00B0F0"/>
                </a:solidFill>
              </a:rPr>
              <a:t>：</a:t>
            </a:r>
            <a:endParaRPr lang="en-US" altLang="zh-CN" sz="2800" dirty="0"/>
          </a:p>
          <a:p>
            <a:endParaRPr lang="en-US" altLang="zh-CN" sz="2800" dirty="0"/>
          </a:p>
        </p:txBody>
      </p:sp>
      <p:pic>
        <p:nvPicPr>
          <p:cNvPr id="23" name="图片 22">
            <a:extLst>
              <a:ext uri="{FF2B5EF4-FFF2-40B4-BE49-F238E27FC236}">
                <a16:creationId xmlns:a16="http://schemas.microsoft.com/office/drawing/2014/main" id="{BEB9C224-8980-4CF4-96EE-80E95EBD92F8}"/>
              </a:ext>
            </a:extLst>
          </p:cNvPr>
          <p:cNvPicPr>
            <a:picLocks noChangeAspect="1"/>
          </p:cNvPicPr>
          <p:nvPr/>
        </p:nvPicPr>
        <p:blipFill>
          <a:blip r:embed="rId7"/>
          <a:stretch>
            <a:fillRect/>
          </a:stretch>
        </p:blipFill>
        <p:spPr>
          <a:xfrm>
            <a:off x="5778853" y="3067827"/>
            <a:ext cx="2389267" cy="594512"/>
          </a:xfrm>
          <a:prstGeom prst="rect">
            <a:avLst/>
          </a:prstGeom>
        </p:spPr>
      </p:pic>
      <p:pic>
        <p:nvPicPr>
          <p:cNvPr id="28" name="图片 27">
            <a:extLst>
              <a:ext uri="{FF2B5EF4-FFF2-40B4-BE49-F238E27FC236}">
                <a16:creationId xmlns:a16="http://schemas.microsoft.com/office/drawing/2014/main" id="{034DDACA-3D29-4515-9527-892B38358368}"/>
              </a:ext>
            </a:extLst>
          </p:cNvPr>
          <p:cNvPicPr>
            <a:picLocks noChangeAspect="1"/>
          </p:cNvPicPr>
          <p:nvPr/>
        </p:nvPicPr>
        <p:blipFill>
          <a:blip r:embed="rId8"/>
          <a:stretch>
            <a:fillRect/>
          </a:stretch>
        </p:blipFill>
        <p:spPr>
          <a:xfrm>
            <a:off x="5778853" y="4134308"/>
            <a:ext cx="2219635" cy="914528"/>
          </a:xfrm>
          <a:prstGeom prst="rect">
            <a:avLst/>
          </a:prstGeom>
        </p:spPr>
      </p:pic>
      <p:pic>
        <p:nvPicPr>
          <p:cNvPr id="30" name="图片 29">
            <a:extLst>
              <a:ext uri="{FF2B5EF4-FFF2-40B4-BE49-F238E27FC236}">
                <a16:creationId xmlns:a16="http://schemas.microsoft.com/office/drawing/2014/main" id="{6AB373CA-F9D7-4A28-BF50-F89C8D76860C}"/>
              </a:ext>
            </a:extLst>
          </p:cNvPr>
          <p:cNvPicPr>
            <a:picLocks noChangeAspect="1"/>
          </p:cNvPicPr>
          <p:nvPr/>
        </p:nvPicPr>
        <p:blipFill>
          <a:blip r:embed="rId9"/>
          <a:stretch>
            <a:fillRect/>
          </a:stretch>
        </p:blipFill>
        <p:spPr>
          <a:xfrm>
            <a:off x="5778853" y="5588656"/>
            <a:ext cx="2019582" cy="533474"/>
          </a:xfrm>
          <a:prstGeom prst="rect">
            <a:avLst/>
          </a:prstGeom>
        </p:spPr>
      </p:pic>
      <p:sp>
        <p:nvSpPr>
          <p:cNvPr id="31" name="文本框 30">
            <a:extLst>
              <a:ext uri="{FF2B5EF4-FFF2-40B4-BE49-F238E27FC236}">
                <a16:creationId xmlns:a16="http://schemas.microsoft.com/office/drawing/2014/main" id="{6169C35B-F26C-4FFF-99B6-DFD8DA7003BC}"/>
              </a:ext>
            </a:extLst>
          </p:cNvPr>
          <p:cNvSpPr txBox="1"/>
          <p:nvPr/>
        </p:nvSpPr>
        <p:spPr>
          <a:xfrm>
            <a:off x="5681770" y="2526439"/>
            <a:ext cx="5486399" cy="954107"/>
          </a:xfrm>
          <a:prstGeom prst="rect">
            <a:avLst/>
          </a:prstGeom>
          <a:noFill/>
        </p:spPr>
        <p:txBody>
          <a:bodyPr wrap="square" rtlCol="0">
            <a:spAutoFit/>
          </a:bodyPr>
          <a:lstStyle/>
          <a:p>
            <a:r>
              <a:rPr lang="zh-CN" altLang="en-US" sz="2800" b="1" dirty="0">
                <a:solidFill>
                  <a:srgbClr val="00B0F0"/>
                </a:solidFill>
              </a:rPr>
              <a:t>相同映射正则化：</a:t>
            </a:r>
            <a:endParaRPr lang="en-US" altLang="zh-CN" sz="2800" dirty="0"/>
          </a:p>
          <a:p>
            <a:endParaRPr lang="en-US" altLang="zh-CN" sz="2800" dirty="0"/>
          </a:p>
        </p:txBody>
      </p:sp>
      <p:sp>
        <p:nvSpPr>
          <p:cNvPr id="32" name="文本框 31">
            <a:extLst>
              <a:ext uri="{FF2B5EF4-FFF2-40B4-BE49-F238E27FC236}">
                <a16:creationId xmlns:a16="http://schemas.microsoft.com/office/drawing/2014/main" id="{736C1544-80BB-4856-918D-307DDD9C7871}"/>
              </a:ext>
            </a:extLst>
          </p:cNvPr>
          <p:cNvSpPr txBox="1"/>
          <p:nvPr/>
        </p:nvSpPr>
        <p:spPr>
          <a:xfrm>
            <a:off x="5681771" y="3705993"/>
            <a:ext cx="5486399" cy="954107"/>
          </a:xfrm>
          <a:prstGeom prst="rect">
            <a:avLst/>
          </a:prstGeom>
          <a:noFill/>
        </p:spPr>
        <p:txBody>
          <a:bodyPr wrap="square" rtlCol="0">
            <a:spAutoFit/>
          </a:bodyPr>
          <a:lstStyle/>
          <a:p>
            <a:r>
              <a:rPr lang="zh-CN" altLang="en-US" sz="2800" b="1" dirty="0">
                <a:solidFill>
                  <a:srgbClr val="00B0F0"/>
                </a:solidFill>
              </a:rPr>
              <a:t>单一关系正则化：</a:t>
            </a:r>
            <a:endParaRPr lang="en-US" altLang="zh-CN" sz="2800" dirty="0"/>
          </a:p>
          <a:p>
            <a:endParaRPr lang="en-US" altLang="zh-CN" sz="2800" dirty="0"/>
          </a:p>
        </p:txBody>
      </p:sp>
      <p:sp>
        <p:nvSpPr>
          <p:cNvPr id="33" name="文本框 32">
            <a:extLst>
              <a:ext uri="{FF2B5EF4-FFF2-40B4-BE49-F238E27FC236}">
                <a16:creationId xmlns:a16="http://schemas.microsoft.com/office/drawing/2014/main" id="{E6C37A33-A4C0-41B0-A770-FDD2A5C38557}"/>
              </a:ext>
            </a:extLst>
          </p:cNvPr>
          <p:cNvSpPr txBox="1"/>
          <p:nvPr/>
        </p:nvSpPr>
        <p:spPr>
          <a:xfrm>
            <a:off x="5681770" y="5083398"/>
            <a:ext cx="2911724" cy="523220"/>
          </a:xfrm>
          <a:prstGeom prst="rect">
            <a:avLst/>
          </a:prstGeom>
          <a:noFill/>
        </p:spPr>
        <p:txBody>
          <a:bodyPr wrap="square" rtlCol="0">
            <a:spAutoFit/>
          </a:bodyPr>
          <a:lstStyle/>
          <a:p>
            <a:r>
              <a:rPr lang="zh-CN" altLang="en-US" sz="2800" b="1" dirty="0">
                <a:solidFill>
                  <a:srgbClr val="00B0F0"/>
                </a:solidFill>
              </a:rPr>
              <a:t>相对位置正则化：</a:t>
            </a:r>
            <a:endParaRPr lang="en-US" altLang="zh-CN" sz="2800" dirty="0"/>
          </a:p>
        </p:txBody>
      </p:sp>
      <p:pic>
        <p:nvPicPr>
          <p:cNvPr id="35" name="图片 34">
            <a:extLst>
              <a:ext uri="{FF2B5EF4-FFF2-40B4-BE49-F238E27FC236}">
                <a16:creationId xmlns:a16="http://schemas.microsoft.com/office/drawing/2014/main" id="{D97F6A57-1BBB-4828-8FB2-8C3D5A74788D}"/>
              </a:ext>
            </a:extLst>
          </p:cNvPr>
          <p:cNvPicPr>
            <a:picLocks noChangeAspect="1"/>
          </p:cNvPicPr>
          <p:nvPr/>
        </p:nvPicPr>
        <p:blipFill>
          <a:blip r:embed="rId10"/>
          <a:stretch>
            <a:fillRect/>
          </a:stretch>
        </p:blipFill>
        <p:spPr>
          <a:xfrm>
            <a:off x="8871164" y="4945986"/>
            <a:ext cx="3391373" cy="495369"/>
          </a:xfrm>
          <a:prstGeom prst="rect">
            <a:avLst/>
          </a:prstGeom>
        </p:spPr>
      </p:pic>
      <p:sp>
        <p:nvSpPr>
          <p:cNvPr id="36" name="文本框 35">
            <a:extLst>
              <a:ext uri="{FF2B5EF4-FFF2-40B4-BE49-F238E27FC236}">
                <a16:creationId xmlns:a16="http://schemas.microsoft.com/office/drawing/2014/main" id="{42D7879A-1548-4CEB-B7DD-EAE406E6E766}"/>
              </a:ext>
            </a:extLst>
          </p:cNvPr>
          <p:cNvSpPr txBox="1"/>
          <p:nvPr/>
        </p:nvSpPr>
        <p:spPr>
          <a:xfrm>
            <a:off x="9692643" y="4468932"/>
            <a:ext cx="2219635" cy="523220"/>
          </a:xfrm>
          <a:prstGeom prst="rect">
            <a:avLst/>
          </a:prstGeom>
          <a:noFill/>
        </p:spPr>
        <p:txBody>
          <a:bodyPr wrap="square" rtlCol="0">
            <a:spAutoFit/>
          </a:bodyPr>
          <a:lstStyle/>
          <a:p>
            <a:r>
              <a:rPr lang="zh-CN" altLang="en-US" sz="2800" b="1" dirty="0">
                <a:solidFill>
                  <a:srgbClr val="00B0F0"/>
                </a:solidFill>
              </a:rPr>
              <a:t>图级表示：</a:t>
            </a:r>
            <a:endParaRPr lang="en-US" altLang="zh-CN" sz="2800" dirty="0"/>
          </a:p>
        </p:txBody>
      </p:sp>
    </p:spTree>
    <p:extLst>
      <p:ext uri="{BB962C8B-B14F-4D97-AF65-F5344CB8AC3E}">
        <p14:creationId xmlns:p14="http://schemas.microsoft.com/office/powerpoint/2010/main" val="1221135704"/>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3634A092-7025-4750-ADC3-080C990645E5}"/>
              </a:ext>
            </a:extLst>
          </p:cNvPr>
          <p:cNvPicPr>
            <a:picLocks noChangeAspect="1"/>
          </p:cNvPicPr>
          <p:nvPr/>
        </p:nvPicPr>
        <p:blipFill rotWithShape="1">
          <a:blip r:embed="rId3">
            <a:extLst>
              <a:ext uri="{28A0092B-C50C-407E-A947-70E740481C1C}">
                <a14:useLocalDpi xmlns:a14="http://schemas.microsoft.com/office/drawing/2010/main" val="0"/>
              </a:ext>
            </a:extLst>
          </a:blip>
          <a:srcRect l="697" b="1012"/>
          <a:stretch/>
        </p:blipFill>
        <p:spPr>
          <a:xfrm>
            <a:off x="922262" y="220573"/>
            <a:ext cx="957419" cy="725182"/>
          </a:xfrm>
          <a:prstGeom prst="rect">
            <a:avLst/>
          </a:prstGeom>
        </p:spPr>
      </p:pic>
      <p:sp>
        <p:nvSpPr>
          <p:cNvPr id="7" name="矩形 6">
            <a:extLst>
              <a:ext uri="{FF2B5EF4-FFF2-40B4-BE49-F238E27FC236}">
                <a16:creationId xmlns:a16="http://schemas.microsoft.com/office/drawing/2014/main" id="{FE9BB88F-46D8-4930-8C31-A4ACEF817969}"/>
              </a:ext>
            </a:extLst>
          </p:cNvPr>
          <p:cNvSpPr/>
          <p:nvPr/>
        </p:nvSpPr>
        <p:spPr>
          <a:xfrm>
            <a:off x="2090056" y="494523"/>
            <a:ext cx="2493489"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8" name="矩形 7">
            <a:extLst>
              <a:ext uri="{FF2B5EF4-FFF2-40B4-BE49-F238E27FC236}">
                <a16:creationId xmlns:a16="http://schemas.microsoft.com/office/drawing/2014/main" id="{2D49BE69-49C2-4184-BAA7-60FD0D09E5E5}"/>
              </a:ext>
            </a:extLst>
          </p:cNvPr>
          <p:cNvSpPr/>
          <p:nvPr/>
        </p:nvSpPr>
        <p:spPr>
          <a:xfrm>
            <a:off x="0" y="494523"/>
            <a:ext cx="711887"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9" name="矩形 8">
            <a:extLst>
              <a:ext uri="{FF2B5EF4-FFF2-40B4-BE49-F238E27FC236}">
                <a16:creationId xmlns:a16="http://schemas.microsoft.com/office/drawing/2014/main" id="{9FC72CA1-555F-447A-85F9-EC97C80B8CAC}"/>
              </a:ext>
            </a:extLst>
          </p:cNvPr>
          <p:cNvSpPr/>
          <p:nvPr/>
        </p:nvSpPr>
        <p:spPr>
          <a:xfrm>
            <a:off x="6977944" y="494523"/>
            <a:ext cx="1361670" cy="17728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10" name="矩形 9">
            <a:extLst>
              <a:ext uri="{FF2B5EF4-FFF2-40B4-BE49-F238E27FC236}">
                <a16:creationId xmlns:a16="http://schemas.microsoft.com/office/drawing/2014/main" id="{33C2F64D-95EF-4913-B896-504ECF7130A7}"/>
              </a:ext>
            </a:extLst>
          </p:cNvPr>
          <p:cNvSpPr/>
          <p:nvPr/>
        </p:nvSpPr>
        <p:spPr>
          <a:xfrm>
            <a:off x="0" y="6358812"/>
            <a:ext cx="8593493" cy="58359"/>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14" name="矩形 13">
            <a:extLst>
              <a:ext uri="{FF2B5EF4-FFF2-40B4-BE49-F238E27FC236}">
                <a16:creationId xmlns:a16="http://schemas.microsoft.com/office/drawing/2014/main" id="{CC45F877-DCEE-4110-A7AD-1D6EE360FAD1}"/>
              </a:ext>
            </a:extLst>
          </p:cNvPr>
          <p:cNvSpPr/>
          <p:nvPr/>
        </p:nvSpPr>
        <p:spPr>
          <a:xfrm>
            <a:off x="8593493" y="6358812"/>
            <a:ext cx="3598506" cy="58359"/>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3" name="文本框 2">
            <a:extLst>
              <a:ext uri="{FF2B5EF4-FFF2-40B4-BE49-F238E27FC236}">
                <a16:creationId xmlns:a16="http://schemas.microsoft.com/office/drawing/2014/main" id="{35234CC2-2783-4A07-B3D3-43BFAD12A4A7}"/>
              </a:ext>
            </a:extLst>
          </p:cNvPr>
          <p:cNvSpPr txBox="1"/>
          <p:nvPr/>
        </p:nvSpPr>
        <p:spPr>
          <a:xfrm>
            <a:off x="4697976" y="259997"/>
            <a:ext cx="2165538" cy="584775"/>
          </a:xfrm>
          <a:prstGeom prst="rect">
            <a:avLst/>
          </a:prstGeom>
          <a:noFill/>
        </p:spPr>
        <p:txBody>
          <a:bodyPr wrap="square" rtlCol="0">
            <a:spAutoFit/>
          </a:bodyPr>
          <a:lstStyle>
            <a:defPPr>
              <a:defRPr lang="zh-CN"/>
            </a:defPPr>
            <a:lvl1pPr algn="ctr">
              <a:defRPr sz="3200">
                <a:solidFill>
                  <a:srgbClr val="FFC000"/>
                </a:solidFill>
                <a:latin typeface="楷体" panose="02010609060101010101" pitchFamily="49" charset="-122"/>
                <a:ea typeface="楷体" panose="02010609060101010101" pitchFamily="49" charset="-122"/>
              </a:defRPr>
            </a:lvl1pPr>
          </a:lstStyle>
          <a:p>
            <a:r>
              <a:rPr lang="en-US" altLang="zh-CN" dirty="0">
                <a:solidFill>
                  <a:srgbClr val="92D050"/>
                </a:solidFill>
              </a:rPr>
              <a:t>SURGE</a:t>
            </a:r>
            <a:endParaRPr lang="zh-CN" altLang="en-US" dirty="0">
              <a:solidFill>
                <a:srgbClr val="92D050"/>
              </a:solidFill>
            </a:endParaRPr>
          </a:p>
        </p:txBody>
      </p:sp>
      <p:sp>
        <p:nvSpPr>
          <p:cNvPr id="21" name="矩形 20">
            <a:extLst>
              <a:ext uri="{FF2B5EF4-FFF2-40B4-BE49-F238E27FC236}">
                <a16:creationId xmlns:a16="http://schemas.microsoft.com/office/drawing/2014/main" id="{105460BD-C924-48DA-A185-4080A320E530}"/>
              </a:ext>
            </a:extLst>
          </p:cNvPr>
          <p:cNvSpPr/>
          <p:nvPr/>
        </p:nvSpPr>
        <p:spPr>
          <a:xfrm>
            <a:off x="8257884" y="494523"/>
            <a:ext cx="1361670" cy="17728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26" name="矩形 25">
            <a:extLst>
              <a:ext uri="{FF2B5EF4-FFF2-40B4-BE49-F238E27FC236}">
                <a16:creationId xmlns:a16="http://schemas.microsoft.com/office/drawing/2014/main" id="{64E4B662-4654-4B7F-9469-BA40EC867C8B}"/>
              </a:ext>
            </a:extLst>
          </p:cNvPr>
          <p:cNvSpPr/>
          <p:nvPr/>
        </p:nvSpPr>
        <p:spPr>
          <a:xfrm>
            <a:off x="9537824" y="494523"/>
            <a:ext cx="1361670" cy="177282"/>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27" name="矩形 26">
            <a:extLst>
              <a:ext uri="{FF2B5EF4-FFF2-40B4-BE49-F238E27FC236}">
                <a16:creationId xmlns:a16="http://schemas.microsoft.com/office/drawing/2014/main" id="{F5F08E7F-50DC-405F-A401-BFB329AA452D}"/>
              </a:ext>
            </a:extLst>
          </p:cNvPr>
          <p:cNvSpPr/>
          <p:nvPr/>
        </p:nvSpPr>
        <p:spPr>
          <a:xfrm>
            <a:off x="10817764" y="494523"/>
            <a:ext cx="1361670"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lumMod val="40000"/>
                  <a:lumOff val="60000"/>
                </a:schemeClr>
              </a:solidFill>
            </a:endParaRPr>
          </a:p>
        </p:txBody>
      </p:sp>
      <p:pic>
        <p:nvPicPr>
          <p:cNvPr id="4" name="图片 3">
            <a:extLst>
              <a:ext uri="{FF2B5EF4-FFF2-40B4-BE49-F238E27FC236}">
                <a16:creationId xmlns:a16="http://schemas.microsoft.com/office/drawing/2014/main" id="{1747A0B7-7117-40F3-88D5-4351A8F15B64}"/>
              </a:ext>
            </a:extLst>
          </p:cNvPr>
          <p:cNvPicPr>
            <a:picLocks noChangeAspect="1"/>
          </p:cNvPicPr>
          <p:nvPr/>
        </p:nvPicPr>
        <p:blipFill>
          <a:blip r:embed="rId4"/>
          <a:stretch>
            <a:fillRect/>
          </a:stretch>
        </p:blipFill>
        <p:spPr>
          <a:xfrm>
            <a:off x="585194" y="1206652"/>
            <a:ext cx="5574702" cy="2646891"/>
          </a:xfrm>
          <a:prstGeom prst="rect">
            <a:avLst/>
          </a:prstGeom>
        </p:spPr>
      </p:pic>
      <p:sp>
        <p:nvSpPr>
          <p:cNvPr id="18" name="文本框 17">
            <a:extLst>
              <a:ext uri="{FF2B5EF4-FFF2-40B4-BE49-F238E27FC236}">
                <a16:creationId xmlns:a16="http://schemas.microsoft.com/office/drawing/2014/main" id="{30717DBC-ABAE-403C-AFE3-40C0DD0175E1}"/>
              </a:ext>
            </a:extLst>
          </p:cNvPr>
          <p:cNvSpPr txBox="1"/>
          <p:nvPr/>
        </p:nvSpPr>
        <p:spPr>
          <a:xfrm>
            <a:off x="585194" y="4215423"/>
            <a:ext cx="5486399" cy="954107"/>
          </a:xfrm>
          <a:prstGeom prst="rect">
            <a:avLst/>
          </a:prstGeom>
          <a:noFill/>
        </p:spPr>
        <p:txBody>
          <a:bodyPr wrap="square" rtlCol="0">
            <a:spAutoFit/>
          </a:bodyPr>
          <a:lstStyle/>
          <a:p>
            <a:r>
              <a:rPr lang="zh-CN" altLang="en-US" sz="2800" b="1" dirty="0">
                <a:solidFill>
                  <a:srgbClr val="00B0F0"/>
                </a:solidFill>
              </a:rPr>
              <a:t>使用顺序模型建模：</a:t>
            </a:r>
            <a:endParaRPr lang="en-US" altLang="zh-CN" sz="2800" dirty="0"/>
          </a:p>
          <a:p>
            <a:endParaRPr lang="en-US" altLang="zh-CN" sz="2800" dirty="0"/>
          </a:p>
        </p:txBody>
      </p:sp>
      <p:pic>
        <p:nvPicPr>
          <p:cNvPr id="12" name="图片 11">
            <a:extLst>
              <a:ext uri="{FF2B5EF4-FFF2-40B4-BE49-F238E27FC236}">
                <a16:creationId xmlns:a16="http://schemas.microsoft.com/office/drawing/2014/main" id="{782AEAD2-4F32-47FD-9F2B-07B4FC72478C}"/>
              </a:ext>
            </a:extLst>
          </p:cNvPr>
          <p:cNvPicPr>
            <a:picLocks noChangeAspect="1"/>
          </p:cNvPicPr>
          <p:nvPr/>
        </p:nvPicPr>
        <p:blipFill>
          <a:blip r:embed="rId5"/>
          <a:stretch>
            <a:fillRect/>
          </a:stretch>
        </p:blipFill>
        <p:spPr>
          <a:xfrm>
            <a:off x="711886" y="4935380"/>
            <a:ext cx="4493317" cy="715968"/>
          </a:xfrm>
          <a:prstGeom prst="rect">
            <a:avLst/>
          </a:prstGeom>
        </p:spPr>
      </p:pic>
      <p:sp>
        <p:nvSpPr>
          <p:cNvPr id="20" name="文本框 19">
            <a:extLst>
              <a:ext uri="{FF2B5EF4-FFF2-40B4-BE49-F238E27FC236}">
                <a16:creationId xmlns:a16="http://schemas.microsoft.com/office/drawing/2014/main" id="{EA68B8BF-DCF3-41ED-B26F-6DBD1414A4BD}"/>
              </a:ext>
            </a:extLst>
          </p:cNvPr>
          <p:cNvSpPr txBox="1"/>
          <p:nvPr/>
        </p:nvSpPr>
        <p:spPr>
          <a:xfrm>
            <a:off x="6693035" y="1377607"/>
            <a:ext cx="5486399" cy="954107"/>
          </a:xfrm>
          <a:prstGeom prst="rect">
            <a:avLst/>
          </a:prstGeom>
          <a:noFill/>
        </p:spPr>
        <p:txBody>
          <a:bodyPr wrap="square" rtlCol="0">
            <a:spAutoFit/>
          </a:bodyPr>
          <a:lstStyle/>
          <a:p>
            <a:r>
              <a:rPr lang="zh-CN" altLang="en-US" sz="2800" b="1" dirty="0">
                <a:solidFill>
                  <a:srgbClr val="00B0F0"/>
                </a:solidFill>
              </a:rPr>
              <a:t>预测函数：</a:t>
            </a:r>
            <a:endParaRPr lang="en-US" altLang="zh-CN" sz="2800" dirty="0"/>
          </a:p>
          <a:p>
            <a:endParaRPr lang="en-US" altLang="zh-CN" sz="2800" dirty="0"/>
          </a:p>
        </p:txBody>
      </p:sp>
      <p:pic>
        <p:nvPicPr>
          <p:cNvPr id="15" name="图片 14">
            <a:extLst>
              <a:ext uri="{FF2B5EF4-FFF2-40B4-BE49-F238E27FC236}">
                <a16:creationId xmlns:a16="http://schemas.microsoft.com/office/drawing/2014/main" id="{C4F341DE-99CD-441F-AE38-41FEFBB9C631}"/>
              </a:ext>
            </a:extLst>
          </p:cNvPr>
          <p:cNvPicPr>
            <a:picLocks noChangeAspect="1"/>
          </p:cNvPicPr>
          <p:nvPr/>
        </p:nvPicPr>
        <p:blipFill>
          <a:blip r:embed="rId6"/>
          <a:stretch>
            <a:fillRect/>
          </a:stretch>
        </p:blipFill>
        <p:spPr>
          <a:xfrm>
            <a:off x="6525819" y="1910442"/>
            <a:ext cx="5525277" cy="954107"/>
          </a:xfrm>
          <a:prstGeom prst="rect">
            <a:avLst/>
          </a:prstGeom>
        </p:spPr>
      </p:pic>
      <p:sp>
        <p:nvSpPr>
          <p:cNvPr id="23" name="文本框 22">
            <a:extLst>
              <a:ext uri="{FF2B5EF4-FFF2-40B4-BE49-F238E27FC236}">
                <a16:creationId xmlns:a16="http://schemas.microsoft.com/office/drawing/2014/main" id="{830730BC-1B62-48C6-9CFE-27F3A5131F45}"/>
              </a:ext>
            </a:extLst>
          </p:cNvPr>
          <p:cNvSpPr txBox="1"/>
          <p:nvPr/>
        </p:nvSpPr>
        <p:spPr>
          <a:xfrm>
            <a:off x="6693035" y="3429000"/>
            <a:ext cx="5486399" cy="954107"/>
          </a:xfrm>
          <a:prstGeom prst="rect">
            <a:avLst/>
          </a:prstGeom>
          <a:noFill/>
        </p:spPr>
        <p:txBody>
          <a:bodyPr wrap="square" rtlCol="0">
            <a:spAutoFit/>
          </a:bodyPr>
          <a:lstStyle/>
          <a:p>
            <a:r>
              <a:rPr lang="zh-CN" altLang="en-US" sz="2800" b="1" dirty="0">
                <a:solidFill>
                  <a:srgbClr val="00B0F0"/>
                </a:solidFill>
              </a:rPr>
              <a:t>损失函数：</a:t>
            </a:r>
            <a:endParaRPr lang="en-US" altLang="zh-CN" sz="2800" dirty="0"/>
          </a:p>
          <a:p>
            <a:endParaRPr lang="en-US" altLang="zh-CN" sz="2800" dirty="0"/>
          </a:p>
        </p:txBody>
      </p:sp>
      <p:pic>
        <p:nvPicPr>
          <p:cNvPr id="22" name="图片 21">
            <a:extLst>
              <a:ext uri="{FF2B5EF4-FFF2-40B4-BE49-F238E27FC236}">
                <a16:creationId xmlns:a16="http://schemas.microsoft.com/office/drawing/2014/main" id="{881CDEE0-BA01-4300-BA7C-88F28D6EDCE2}"/>
              </a:ext>
            </a:extLst>
          </p:cNvPr>
          <p:cNvPicPr>
            <a:picLocks noChangeAspect="1"/>
          </p:cNvPicPr>
          <p:nvPr/>
        </p:nvPicPr>
        <p:blipFill>
          <a:blip r:embed="rId7"/>
          <a:stretch>
            <a:fillRect/>
          </a:stretch>
        </p:blipFill>
        <p:spPr>
          <a:xfrm>
            <a:off x="5818846" y="4089069"/>
            <a:ext cx="6239746" cy="838317"/>
          </a:xfrm>
          <a:prstGeom prst="rect">
            <a:avLst/>
          </a:prstGeom>
        </p:spPr>
      </p:pic>
    </p:spTree>
    <p:extLst>
      <p:ext uri="{BB962C8B-B14F-4D97-AF65-F5344CB8AC3E}">
        <p14:creationId xmlns:p14="http://schemas.microsoft.com/office/powerpoint/2010/main" val="2619262256"/>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3634A092-7025-4750-ADC3-080C990645E5}"/>
              </a:ext>
            </a:extLst>
          </p:cNvPr>
          <p:cNvPicPr>
            <a:picLocks noChangeAspect="1"/>
          </p:cNvPicPr>
          <p:nvPr/>
        </p:nvPicPr>
        <p:blipFill rotWithShape="1">
          <a:blip r:embed="rId2">
            <a:extLst>
              <a:ext uri="{28A0092B-C50C-407E-A947-70E740481C1C}">
                <a14:useLocalDpi xmlns:a14="http://schemas.microsoft.com/office/drawing/2010/main" val="0"/>
              </a:ext>
            </a:extLst>
          </a:blip>
          <a:srcRect l="697" b="1012"/>
          <a:stretch/>
        </p:blipFill>
        <p:spPr>
          <a:xfrm>
            <a:off x="922262" y="220573"/>
            <a:ext cx="957419" cy="725182"/>
          </a:xfrm>
          <a:prstGeom prst="rect">
            <a:avLst/>
          </a:prstGeom>
        </p:spPr>
      </p:pic>
      <p:sp>
        <p:nvSpPr>
          <p:cNvPr id="7" name="矩形 6">
            <a:extLst>
              <a:ext uri="{FF2B5EF4-FFF2-40B4-BE49-F238E27FC236}">
                <a16:creationId xmlns:a16="http://schemas.microsoft.com/office/drawing/2014/main" id="{FE9BB88F-46D8-4930-8C31-A4ACEF817969}"/>
              </a:ext>
            </a:extLst>
          </p:cNvPr>
          <p:cNvSpPr/>
          <p:nvPr/>
        </p:nvSpPr>
        <p:spPr>
          <a:xfrm>
            <a:off x="2090057" y="494523"/>
            <a:ext cx="2276670"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8" name="矩形 7">
            <a:extLst>
              <a:ext uri="{FF2B5EF4-FFF2-40B4-BE49-F238E27FC236}">
                <a16:creationId xmlns:a16="http://schemas.microsoft.com/office/drawing/2014/main" id="{2D49BE69-49C2-4184-BAA7-60FD0D09E5E5}"/>
              </a:ext>
            </a:extLst>
          </p:cNvPr>
          <p:cNvSpPr/>
          <p:nvPr/>
        </p:nvSpPr>
        <p:spPr>
          <a:xfrm>
            <a:off x="0" y="494523"/>
            <a:ext cx="711887"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9" name="矩形 8">
            <a:extLst>
              <a:ext uri="{FF2B5EF4-FFF2-40B4-BE49-F238E27FC236}">
                <a16:creationId xmlns:a16="http://schemas.microsoft.com/office/drawing/2014/main" id="{9FC72CA1-555F-447A-85F9-EC97C80B8CAC}"/>
              </a:ext>
            </a:extLst>
          </p:cNvPr>
          <p:cNvSpPr/>
          <p:nvPr/>
        </p:nvSpPr>
        <p:spPr>
          <a:xfrm>
            <a:off x="4366726" y="494523"/>
            <a:ext cx="7825273" cy="177282"/>
          </a:xfrm>
          <a:prstGeom prst="rect">
            <a:avLst/>
          </a:prstGeom>
          <a:solidFill>
            <a:schemeClr val="accent5">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10" name="矩形 9">
            <a:extLst>
              <a:ext uri="{FF2B5EF4-FFF2-40B4-BE49-F238E27FC236}">
                <a16:creationId xmlns:a16="http://schemas.microsoft.com/office/drawing/2014/main" id="{33C2F64D-95EF-4913-B896-504ECF7130A7}"/>
              </a:ext>
            </a:extLst>
          </p:cNvPr>
          <p:cNvSpPr/>
          <p:nvPr/>
        </p:nvSpPr>
        <p:spPr>
          <a:xfrm>
            <a:off x="0" y="6358812"/>
            <a:ext cx="8593493" cy="58359"/>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14" name="矩形 13">
            <a:extLst>
              <a:ext uri="{FF2B5EF4-FFF2-40B4-BE49-F238E27FC236}">
                <a16:creationId xmlns:a16="http://schemas.microsoft.com/office/drawing/2014/main" id="{CC45F877-DCEE-4110-A7AD-1D6EE360FAD1}"/>
              </a:ext>
            </a:extLst>
          </p:cNvPr>
          <p:cNvSpPr/>
          <p:nvPr/>
        </p:nvSpPr>
        <p:spPr>
          <a:xfrm>
            <a:off x="8593493" y="6358812"/>
            <a:ext cx="3598506" cy="58359"/>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pic>
        <p:nvPicPr>
          <p:cNvPr id="11" name="图片 10">
            <a:extLst>
              <a:ext uri="{FF2B5EF4-FFF2-40B4-BE49-F238E27FC236}">
                <a16:creationId xmlns:a16="http://schemas.microsoft.com/office/drawing/2014/main" id="{5A5C6EFE-A93A-42C1-B6C0-B23270C031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7371" y="1488081"/>
            <a:ext cx="3877258" cy="3877258"/>
          </a:xfrm>
          <a:prstGeom prst="rect">
            <a:avLst/>
          </a:prstGeom>
        </p:spPr>
      </p:pic>
      <p:sp>
        <p:nvSpPr>
          <p:cNvPr id="12" name="文本框 11">
            <a:extLst>
              <a:ext uri="{FF2B5EF4-FFF2-40B4-BE49-F238E27FC236}">
                <a16:creationId xmlns:a16="http://schemas.microsoft.com/office/drawing/2014/main" id="{ED53EB2D-2458-441D-BF45-D2BCD47ED81E}"/>
              </a:ext>
            </a:extLst>
          </p:cNvPr>
          <p:cNvSpPr txBox="1"/>
          <p:nvPr/>
        </p:nvSpPr>
        <p:spPr>
          <a:xfrm>
            <a:off x="5209590" y="2827175"/>
            <a:ext cx="2170924" cy="1015663"/>
          </a:xfrm>
          <a:prstGeom prst="rect">
            <a:avLst/>
          </a:prstGeom>
          <a:noFill/>
        </p:spPr>
        <p:txBody>
          <a:bodyPr wrap="square" rtlCol="0">
            <a:spAutoFit/>
          </a:bodyPr>
          <a:lstStyle/>
          <a:p>
            <a:r>
              <a:rPr lang="zh-CN" altLang="en-US" sz="6000" dirty="0">
                <a:solidFill>
                  <a:srgbClr val="00B0F0"/>
                </a:solidFill>
                <a:latin typeface="宋体" panose="02010600030101010101" pitchFamily="2" charset="-122"/>
                <a:ea typeface="宋体" panose="02010600030101010101" pitchFamily="2" charset="-122"/>
              </a:rPr>
              <a:t>谢谢</a:t>
            </a:r>
          </a:p>
        </p:txBody>
      </p:sp>
    </p:spTree>
    <p:extLst>
      <p:ext uri="{BB962C8B-B14F-4D97-AF65-F5344CB8AC3E}">
        <p14:creationId xmlns:p14="http://schemas.microsoft.com/office/powerpoint/2010/main" val="3900227830"/>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3634A092-7025-4750-ADC3-080C990645E5}"/>
              </a:ext>
            </a:extLst>
          </p:cNvPr>
          <p:cNvPicPr>
            <a:picLocks noChangeAspect="1"/>
          </p:cNvPicPr>
          <p:nvPr/>
        </p:nvPicPr>
        <p:blipFill rotWithShape="1">
          <a:blip r:embed="rId3">
            <a:extLst>
              <a:ext uri="{28A0092B-C50C-407E-A947-70E740481C1C}">
                <a14:useLocalDpi xmlns:a14="http://schemas.microsoft.com/office/drawing/2010/main" val="0"/>
              </a:ext>
            </a:extLst>
          </a:blip>
          <a:srcRect l="697" b="1012"/>
          <a:stretch/>
        </p:blipFill>
        <p:spPr>
          <a:xfrm>
            <a:off x="922262" y="220573"/>
            <a:ext cx="957419" cy="725182"/>
          </a:xfrm>
          <a:prstGeom prst="rect">
            <a:avLst/>
          </a:prstGeom>
        </p:spPr>
      </p:pic>
      <p:sp>
        <p:nvSpPr>
          <p:cNvPr id="7" name="矩形 6">
            <a:extLst>
              <a:ext uri="{FF2B5EF4-FFF2-40B4-BE49-F238E27FC236}">
                <a16:creationId xmlns:a16="http://schemas.microsoft.com/office/drawing/2014/main" id="{FE9BB88F-46D8-4930-8C31-A4ACEF817969}"/>
              </a:ext>
            </a:extLst>
          </p:cNvPr>
          <p:cNvSpPr/>
          <p:nvPr/>
        </p:nvSpPr>
        <p:spPr>
          <a:xfrm>
            <a:off x="2090057" y="494523"/>
            <a:ext cx="2276670"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8" name="矩形 7">
            <a:extLst>
              <a:ext uri="{FF2B5EF4-FFF2-40B4-BE49-F238E27FC236}">
                <a16:creationId xmlns:a16="http://schemas.microsoft.com/office/drawing/2014/main" id="{2D49BE69-49C2-4184-BAA7-60FD0D09E5E5}"/>
              </a:ext>
            </a:extLst>
          </p:cNvPr>
          <p:cNvSpPr/>
          <p:nvPr/>
        </p:nvSpPr>
        <p:spPr>
          <a:xfrm>
            <a:off x="0" y="494523"/>
            <a:ext cx="711887"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9" name="矩形 8">
            <a:extLst>
              <a:ext uri="{FF2B5EF4-FFF2-40B4-BE49-F238E27FC236}">
                <a16:creationId xmlns:a16="http://schemas.microsoft.com/office/drawing/2014/main" id="{9FC72CA1-555F-447A-85F9-EC97C80B8CAC}"/>
              </a:ext>
            </a:extLst>
          </p:cNvPr>
          <p:cNvSpPr/>
          <p:nvPr/>
        </p:nvSpPr>
        <p:spPr>
          <a:xfrm>
            <a:off x="4366726" y="494523"/>
            <a:ext cx="7825273" cy="177282"/>
          </a:xfrm>
          <a:prstGeom prst="rect">
            <a:avLst/>
          </a:prstGeom>
          <a:solidFill>
            <a:schemeClr val="accent5">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10" name="矩形 9">
            <a:extLst>
              <a:ext uri="{FF2B5EF4-FFF2-40B4-BE49-F238E27FC236}">
                <a16:creationId xmlns:a16="http://schemas.microsoft.com/office/drawing/2014/main" id="{33C2F64D-95EF-4913-B896-504ECF7130A7}"/>
              </a:ext>
            </a:extLst>
          </p:cNvPr>
          <p:cNvSpPr/>
          <p:nvPr/>
        </p:nvSpPr>
        <p:spPr>
          <a:xfrm>
            <a:off x="0" y="6358812"/>
            <a:ext cx="8593493" cy="58359"/>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14" name="矩形 13">
            <a:extLst>
              <a:ext uri="{FF2B5EF4-FFF2-40B4-BE49-F238E27FC236}">
                <a16:creationId xmlns:a16="http://schemas.microsoft.com/office/drawing/2014/main" id="{CC45F877-DCEE-4110-A7AD-1D6EE360FAD1}"/>
              </a:ext>
            </a:extLst>
          </p:cNvPr>
          <p:cNvSpPr/>
          <p:nvPr/>
        </p:nvSpPr>
        <p:spPr>
          <a:xfrm>
            <a:off x="8593493" y="6358812"/>
            <a:ext cx="3598506" cy="58359"/>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19" name="文本框 18">
            <a:extLst>
              <a:ext uri="{FF2B5EF4-FFF2-40B4-BE49-F238E27FC236}">
                <a16:creationId xmlns:a16="http://schemas.microsoft.com/office/drawing/2014/main" id="{C551152C-EAB6-4767-939A-7509799C97C3}"/>
              </a:ext>
            </a:extLst>
          </p:cNvPr>
          <p:cNvSpPr txBox="1"/>
          <p:nvPr/>
        </p:nvSpPr>
        <p:spPr>
          <a:xfrm>
            <a:off x="7131281" y="4383856"/>
            <a:ext cx="2296159" cy="584775"/>
          </a:xfrm>
          <a:prstGeom prst="rect">
            <a:avLst/>
          </a:prstGeom>
          <a:noFill/>
        </p:spPr>
        <p:txBody>
          <a:bodyPr wrap="square" rtlCol="0">
            <a:spAutoFit/>
          </a:bodyPr>
          <a:lstStyle/>
          <a:p>
            <a:r>
              <a:rPr lang="en-US" altLang="zh-CN" sz="3200" dirty="0">
                <a:solidFill>
                  <a:srgbClr val="00B0F0"/>
                </a:solidFill>
                <a:latin typeface="微软雅黑" panose="020B0503020204020204" pitchFamily="34" charset="-122"/>
                <a:ea typeface="微软雅黑" panose="020B0503020204020204" pitchFamily="34" charset="-122"/>
              </a:rPr>
              <a:t>SURGE</a:t>
            </a:r>
            <a:endParaRPr lang="zh-CN" altLang="en-US" sz="3200" dirty="0">
              <a:solidFill>
                <a:srgbClr val="00B0F0"/>
              </a:solidFill>
              <a:latin typeface="微软雅黑" panose="020B0503020204020204" pitchFamily="34" charset="-122"/>
              <a:ea typeface="微软雅黑" panose="020B0503020204020204" pitchFamily="34" charset="-122"/>
            </a:endParaRPr>
          </a:p>
        </p:txBody>
      </p:sp>
      <p:pic>
        <p:nvPicPr>
          <p:cNvPr id="27" name="图片 26">
            <a:extLst>
              <a:ext uri="{FF2B5EF4-FFF2-40B4-BE49-F238E27FC236}">
                <a16:creationId xmlns:a16="http://schemas.microsoft.com/office/drawing/2014/main" id="{9B9BF00F-630F-4E97-93BC-0F44CCAD74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7758" y="2904679"/>
            <a:ext cx="1951871" cy="2387776"/>
          </a:xfrm>
          <a:prstGeom prst="rect">
            <a:avLst/>
          </a:prstGeom>
        </p:spPr>
      </p:pic>
      <p:sp>
        <p:nvSpPr>
          <p:cNvPr id="28" name="矩形: 剪去单角 27">
            <a:extLst>
              <a:ext uri="{FF2B5EF4-FFF2-40B4-BE49-F238E27FC236}">
                <a16:creationId xmlns:a16="http://schemas.microsoft.com/office/drawing/2014/main" id="{348F6C4C-3AEF-4028-8C49-34AF5EAFB563}"/>
              </a:ext>
            </a:extLst>
          </p:cNvPr>
          <p:cNvSpPr/>
          <p:nvPr/>
        </p:nvSpPr>
        <p:spPr>
          <a:xfrm>
            <a:off x="6720171" y="1135428"/>
            <a:ext cx="4170985" cy="4736286"/>
          </a:xfrm>
          <a:prstGeom prst="snip1Rect">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0" name="直接连接符 29">
            <a:extLst>
              <a:ext uri="{FF2B5EF4-FFF2-40B4-BE49-F238E27FC236}">
                <a16:creationId xmlns:a16="http://schemas.microsoft.com/office/drawing/2014/main" id="{C2C5EADF-3B96-4B0E-AFA0-1872078BFF07}"/>
              </a:ext>
            </a:extLst>
          </p:cNvPr>
          <p:cNvCxnSpPr/>
          <p:nvPr/>
        </p:nvCxnSpPr>
        <p:spPr>
          <a:xfrm>
            <a:off x="7113821" y="2904679"/>
            <a:ext cx="2296160" cy="0"/>
          </a:xfrm>
          <a:prstGeom prst="line">
            <a:avLst/>
          </a:prstGeom>
          <a:ln w="19050">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115AA752-A3BA-4C32-BACA-735099154699}"/>
              </a:ext>
            </a:extLst>
          </p:cNvPr>
          <p:cNvCxnSpPr/>
          <p:nvPr/>
        </p:nvCxnSpPr>
        <p:spPr>
          <a:xfrm>
            <a:off x="7131281" y="5013667"/>
            <a:ext cx="2296160" cy="0"/>
          </a:xfrm>
          <a:prstGeom prst="line">
            <a:avLst/>
          </a:prstGeom>
          <a:ln w="19050">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 name="直接连接符 2">
            <a:extLst>
              <a:ext uri="{FF2B5EF4-FFF2-40B4-BE49-F238E27FC236}">
                <a16:creationId xmlns:a16="http://schemas.microsoft.com/office/drawing/2014/main" id="{C55AF60E-AC19-47A1-AAFF-5B7A4C782AC6}"/>
              </a:ext>
            </a:extLst>
          </p:cNvPr>
          <p:cNvCxnSpPr/>
          <p:nvPr/>
        </p:nvCxnSpPr>
        <p:spPr>
          <a:xfrm>
            <a:off x="4817279" y="1055674"/>
            <a:ext cx="0" cy="4985084"/>
          </a:xfrm>
          <a:prstGeom prst="line">
            <a:avLst/>
          </a:prstGeom>
          <a:ln w="38100">
            <a:solidFill>
              <a:srgbClr val="00B0F0"/>
            </a:solidFill>
            <a:prstDash val="dash"/>
          </a:ln>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0E3D92B4-AAA5-411E-9DCC-DB6759A0DAF8}"/>
              </a:ext>
            </a:extLst>
          </p:cNvPr>
          <p:cNvSpPr txBox="1"/>
          <p:nvPr/>
        </p:nvSpPr>
        <p:spPr>
          <a:xfrm>
            <a:off x="1966628" y="1838322"/>
            <a:ext cx="1454130" cy="830997"/>
          </a:xfrm>
          <a:prstGeom prst="rect">
            <a:avLst/>
          </a:prstGeom>
          <a:noFill/>
        </p:spPr>
        <p:txBody>
          <a:bodyPr wrap="square" rtlCol="0">
            <a:spAutoFit/>
          </a:bodyPr>
          <a:lstStyle/>
          <a:p>
            <a:r>
              <a:rPr lang="zh-CN" altLang="en-US" sz="4800" dirty="0">
                <a:solidFill>
                  <a:srgbClr val="00B0F0"/>
                </a:solidFill>
                <a:latin typeface="Times New Roman" panose="02020603050405020304" pitchFamily="18" charset="0"/>
                <a:cs typeface="Times New Roman" panose="02020603050405020304" pitchFamily="18" charset="0"/>
              </a:rPr>
              <a:t>目录</a:t>
            </a:r>
          </a:p>
        </p:txBody>
      </p:sp>
      <p:sp>
        <p:nvSpPr>
          <p:cNvPr id="21" name="文本框 20">
            <a:extLst>
              <a:ext uri="{FF2B5EF4-FFF2-40B4-BE49-F238E27FC236}">
                <a16:creationId xmlns:a16="http://schemas.microsoft.com/office/drawing/2014/main" id="{A2779DAE-0944-41CA-8040-479BC39015D1}"/>
              </a:ext>
            </a:extLst>
          </p:cNvPr>
          <p:cNvSpPr txBox="1"/>
          <p:nvPr/>
        </p:nvSpPr>
        <p:spPr>
          <a:xfrm>
            <a:off x="7131281" y="2249521"/>
            <a:ext cx="2296159" cy="584775"/>
          </a:xfrm>
          <a:prstGeom prst="rect">
            <a:avLst/>
          </a:prstGeom>
          <a:noFill/>
        </p:spPr>
        <p:txBody>
          <a:bodyPr wrap="square" rtlCol="0">
            <a:spAutoFit/>
          </a:bodyPr>
          <a:lstStyle/>
          <a:p>
            <a:r>
              <a:rPr lang="en-US" altLang="zh-CN" sz="3200" dirty="0">
                <a:solidFill>
                  <a:srgbClr val="00B0F0"/>
                </a:solidFill>
                <a:latin typeface="微软雅黑" panose="020B0503020204020204" pitchFamily="34" charset="-122"/>
                <a:ea typeface="微软雅黑" panose="020B0503020204020204" pitchFamily="34" charset="-122"/>
              </a:rPr>
              <a:t>SR-GNN</a:t>
            </a:r>
            <a:endParaRPr lang="zh-CN" altLang="en-US" sz="3200" dirty="0">
              <a:solidFill>
                <a:srgbClr val="00B0F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70577658"/>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3634A092-7025-4750-ADC3-080C990645E5}"/>
              </a:ext>
            </a:extLst>
          </p:cNvPr>
          <p:cNvPicPr>
            <a:picLocks noChangeAspect="1"/>
          </p:cNvPicPr>
          <p:nvPr/>
        </p:nvPicPr>
        <p:blipFill rotWithShape="1">
          <a:blip r:embed="rId3">
            <a:extLst>
              <a:ext uri="{28A0092B-C50C-407E-A947-70E740481C1C}">
                <a14:useLocalDpi xmlns:a14="http://schemas.microsoft.com/office/drawing/2010/main" val="0"/>
              </a:ext>
            </a:extLst>
          </a:blip>
          <a:srcRect l="697" b="1012"/>
          <a:stretch/>
        </p:blipFill>
        <p:spPr>
          <a:xfrm>
            <a:off x="922262" y="220573"/>
            <a:ext cx="957419" cy="725182"/>
          </a:xfrm>
          <a:prstGeom prst="rect">
            <a:avLst/>
          </a:prstGeom>
        </p:spPr>
      </p:pic>
      <p:sp>
        <p:nvSpPr>
          <p:cNvPr id="7" name="矩形 6">
            <a:extLst>
              <a:ext uri="{FF2B5EF4-FFF2-40B4-BE49-F238E27FC236}">
                <a16:creationId xmlns:a16="http://schemas.microsoft.com/office/drawing/2014/main" id="{FE9BB88F-46D8-4930-8C31-A4ACEF817969}"/>
              </a:ext>
            </a:extLst>
          </p:cNvPr>
          <p:cNvSpPr/>
          <p:nvPr/>
        </p:nvSpPr>
        <p:spPr>
          <a:xfrm>
            <a:off x="2090056" y="494523"/>
            <a:ext cx="2493489"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8" name="矩形 7">
            <a:extLst>
              <a:ext uri="{FF2B5EF4-FFF2-40B4-BE49-F238E27FC236}">
                <a16:creationId xmlns:a16="http://schemas.microsoft.com/office/drawing/2014/main" id="{2D49BE69-49C2-4184-BAA7-60FD0D09E5E5}"/>
              </a:ext>
            </a:extLst>
          </p:cNvPr>
          <p:cNvSpPr/>
          <p:nvPr/>
        </p:nvSpPr>
        <p:spPr>
          <a:xfrm>
            <a:off x="0" y="494523"/>
            <a:ext cx="711887"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9" name="矩形 8">
            <a:extLst>
              <a:ext uri="{FF2B5EF4-FFF2-40B4-BE49-F238E27FC236}">
                <a16:creationId xmlns:a16="http://schemas.microsoft.com/office/drawing/2014/main" id="{9FC72CA1-555F-447A-85F9-EC97C80B8CAC}"/>
              </a:ext>
            </a:extLst>
          </p:cNvPr>
          <p:cNvSpPr/>
          <p:nvPr/>
        </p:nvSpPr>
        <p:spPr>
          <a:xfrm>
            <a:off x="6977944" y="494523"/>
            <a:ext cx="1361670" cy="17728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10" name="矩形 9">
            <a:extLst>
              <a:ext uri="{FF2B5EF4-FFF2-40B4-BE49-F238E27FC236}">
                <a16:creationId xmlns:a16="http://schemas.microsoft.com/office/drawing/2014/main" id="{33C2F64D-95EF-4913-B896-504ECF7130A7}"/>
              </a:ext>
            </a:extLst>
          </p:cNvPr>
          <p:cNvSpPr/>
          <p:nvPr/>
        </p:nvSpPr>
        <p:spPr>
          <a:xfrm>
            <a:off x="0" y="6358812"/>
            <a:ext cx="8593493" cy="58359"/>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14" name="矩形 13">
            <a:extLst>
              <a:ext uri="{FF2B5EF4-FFF2-40B4-BE49-F238E27FC236}">
                <a16:creationId xmlns:a16="http://schemas.microsoft.com/office/drawing/2014/main" id="{CC45F877-DCEE-4110-A7AD-1D6EE360FAD1}"/>
              </a:ext>
            </a:extLst>
          </p:cNvPr>
          <p:cNvSpPr/>
          <p:nvPr/>
        </p:nvSpPr>
        <p:spPr>
          <a:xfrm>
            <a:off x="8593493" y="6358812"/>
            <a:ext cx="3598506" cy="58359"/>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3" name="文本框 2">
            <a:extLst>
              <a:ext uri="{FF2B5EF4-FFF2-40B4-BE49-F238E27FC236}">
                <a16:creationId xmlns:a16="http://schemas.microsoft.com/office/drawing/2014/main" id="{35234CC2-2783-4A07-B3D3-43BFAD12A4A7}"/>
              </a:ext>
            </a:extLst>
          </p:cNvPr>
          <p:cNvSpPr txBox="1"/>
          <p:nvPr/>
        </p:nvSpPr>
        <p:spPr>
          <a:xfrm>
            <a:off x="4697976" y="259997"/>
            <a:ext cx="2165538" cy="584775"/>
          </a:xfrm>
          <a:prstGeom prst="rect">
            <a:avLst/>
          </a:prstGeom>
          <a:noFill/>
        </p:spPr>
        <p:txBody>
          <a:bodyPr wrap="square" rtlCol="0">
            <a:spAutoFit/>
          </a:bodyPr>
          <a:lstStyle>
            <a:defPPr>
              <a:defRPr lang="zh-CN"/>
            </a:defPPr>
            <a:lvl1pPr algn="ctr">
              <a:defRPr sz="3200">
                <a:solidFill>
                  <a:srgbClr val="FFC000"/>
                </a:solidFill>
                <a:latin typeface="楷体" panose="02010609060101010101" pitchFamily="49" charset="-122"/>
                <a:ea typeface="楷体" panose="02010609060101010101" pitchFamily="49" charset="-122"/>
              </a:defRPr>
            </a:lvl1pPr>
          </a:lstStyle>
          <a:p>
            <a:r>
              <a:rPr lang="en-US" altLang="zh-CN" dirty="0">
                <a:solidFill>
                  <a:srgbClr val="92D050"/>
                </a:solidFill>
              </a:rPr>
              <a:t>SR-GNN</a:t>
            </a:r>
            <a:endParaRPr lang="zh-CN" altLang="en-US" dirty="0">
              <a:solidFill>
                <a:srgbClr val="92D050"/>
              </a:solidFill>
            </a:endParaRPr>
          </a:p>
        </p:txBody>
      </p:sp>
      <p:sp>
        <p:nvSpPr>
          <p:cNvPr id="21" name="矩形 20">
            <a:extLst>
              <a:ext uri="{FF2B5EF4-FFF2-40B4-BE49-F238E27FC236}">
                <a16:creationId xmlns:a16="http://schemas.microsoft.com/office/drawing/2014/main" id="{105460BD-C924-48DA-A185-4080A320E530}"/>
              </a:ext>
            </a:extLst>
          </p:cNvPr>
          <p:cNvSpPr/>
          <p:nvPr/>
        </p:nvSpPr>
        <p:spPr>
          <a:xfrm>
            <a:off x="8257884" y="494523"/>
            <a:ext cx="1361670" cy="17728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26" name="矩形 25">
            <a:extLst>
              <a:ext uri="{FF2B5EF4-FFF2-40B4-BE49-F238E27FC236}">
                <a16:creationId xmlns:a16="http://schemas.microsoft.com/office/drawing/2014/main" id="{64E4B662-4654-4B7F-9469-BA40EC867C8B}"/>
              </a:ext>
            </a:extLst>
          </p:cNvPr>
          <p:cNvSpPr/>
          <p:nvPr/>
        </p:nvSpPr>
        <p:spPr>
          <a:xfrm>
            <a:off x="9537824" y="494523"/>
            <a:ext cx="1361670" cy="177282"/>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27" name="矩形 26">
            <a:extLst>
              <a:ext uri="{FF2B5EF4-FFF2-40B4-BE49-F238E27FC236}">
                <a16:creationId xmlns:a16="http://schemas.microsoft.com/office/drawing/2014/main" id="{F5F08E7F-50DC-405F-A401-BFB329AA452D}"/>
              </a:ext>
            </a:extLst>
          </p:cNvPr>
          <p:cNvSpPr/>
          <p:nvPr/>
        </p:nvSpPr>
        <p:spPr>
          <a:xfrm>
            <a:off x="10817764" y="494523"/>
            <a:ext cx="1361670"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lumMod val="40000"/>
                  <a:lumOff val="60000"/>
                </a:schemeClr>
              </a:solidFill>
            </a:endParaRPr>
          </a:p>
        </p:txBody>
      </p:sp>
      <p:sp>
        <p:nvSpPr>
          <p:cNvPr id="28" name="文本框 27">
            <a:extLst>
              <a:ext uri="{FF2B5EF4-FFF2-40B4-BE49-F238E27FC236}">
                <a16:creationId xmlns:a16="http://schemas.microsoft.com/office/drawing/2014/main" id="{0376AFEE-CD13-46F1-B0DB-F8031C0B09D3}"/>
              </a:ext>
            </a:extLst>
          </p:cNvPr>
          <p:cNvSpPr txBox="1"/>
          <p:nvPr/>
        </p:nvSpPr>
        <p:spPr>
          <a:xfrm>
            <a:off x="711887" y="1095504"/>
            <a:ext cx="11224299" cy="1815882"/>
          </a:xfrm>
          <a:prstGeom prst="rect">
            <a:avLst/>
          </a:prstGeom>
          <a:noFill/>
        </p:spPr>
        <p:txBody>
          <a:bodyPr wrap="square" rtlCol="0">
            <a:spAutoFit/>
          </a:bodyPr>
          <a:lstStyle/>
          <a:p>
            <a:r>
              <a:rPr lang="en-US" altLang="zh-CN" sz="2800" b="1" dirty="0">
                <a:solidFill>
                  <a:srgbClr val="00B0F0"/>
                </a:solidFill>
              </a:rPr>
              <a:t>Background</a:t>
            </a:r>
            <a:r>
              <a:rPr lang="en-US" altLang="zh-CN" sz="2800" dirty="0"/>
              <a:t> </a:t>
            </a:r>
            <a:r>
              <a:rPr lang="zh-CN" altLang="en-US" sz="2800" dirty="0"/>
              <a:t> 基于匿名会话来预测用户行为。将会话建模为一个序列，并在项目表示之外估计用户向量以提出建议。</a:t>
            </a:r>
            <a:endParaRPr lang="en-US" altLang="zh-CN" sz="2800" dirty="0"/>
          </a:p>
          <a:p>
            <a:endParaRPr lang="en-US" altLang="zh-CN" sz="2800" dirty="0"/>
          </a:p>
          <a:p>
            <a:endParaRPr lang="en-US" altLang="zh-CN" sz="2800" dirty="0"/>
          </a:p>
        </p:txBody>
      </p:sp>
      <p:sp>
        <p:nvSpPr>
          <p:cNvPr id="29" name="文本框 28">
            <a:extLst>
              <a:ext uri="{FF2B5EF4-FFF2-40B4-BE49-F238E27FC236}">
                <a16:creationId xmlns:a16="http://schemas.microsoft.com/office/drawing/2014/main" id="{8C515DE8-F0BC-4311-A666-806937CD560A}"/>
              </a:ext>
            </a:extLst>
          </p:cNvPr>
          <p:cNvSpPr txBox="1"/>
          <p:nvPr/>
        </p:nvSpPr>
        <p:spPr>
          <a:xfrm>
            <a:off x="711885" y="2580608"/>
            <a:ext cx="11224299" cy="954107"/>
          </a:xfrm>
          <a:prstGeom prst="rect">
            <a:avLst/>
          </a:prstGeom>
          <a:noFill/>
        </p:spPr>
        <p:txBody>
          <a:bodyPr wrap="square" rtlCol="0">
            <a:spAutoFit/>
          </a:bodyPr>
          <a:lstStyle/>
          <a:p>
            <a:r>
              <a:rPr lang="en-US" altLang="zh-CN" sz="2800" b="1" dirty="0">
                <a:solidFill>
                  <a:srgbClr val="00B0F0"/>
                </a:solidFill>
              </a:rPr>
              <a:t>Challenge  </a:t>
            </a:r>
            <a:r>
              <a:rPr lang="en-US" altLang="zh-CN" sz="2800" dirty="0"/>
              <a:t>the state-of-art</a:t>
            </a:r>
            <a:r>
              <a:rPr lang="zh-CN" altLang="en-US" sz="2800" dirty="0"/>
              <a:t>的方法不能获得准确的用户表示并忽视了物品的复杂过渡。</a:t>
            </a:r>
          </a:p>
        </p:txBody>
      </p:sp>
      <p:sp>
        <p:nvSpPr>
          <p:cNvPr id="30" name="文本框 29">
            <a:extLst>
              <a:ext uri="{FF2B5EF4-FFF2-40B4-BE49-F238E27FC236}">
                <a16:creationId xmlns:a16="http://schemas.microsoft.com/office/drawing/2014/main" id="{8CACC5B4-8B9B-4F5C-AE02-FB73ABABA0B4}"/>
              </a:ext>
            </a:extLst>
          </p:cNvPr>
          <p:cNvSpPr txBox="1"/>
          <p:nvPr/>
        </p:nvSpPr>
        <p:spPr>
          <a:xfrm>
            <a:off x="711885" y="4158045"/>
            <a:ext cx="11224299" cy="1384995"/>
          </a:xfrm>
          <a:prstGeom prst="rect">
            <a:avLst/>
          </a:prstGeom>
          <a:noFill/>
        </p:spPr>
        <p:txBody>
          <a:bodyPr wrap="square" rtlCol="0">
            <a:spAutoFit/>
          </a:bodyPr>
          <a:lstStyle/>
          <a:p>
            <a:r>
              <a:rPr lang="en-US" altLang="zh-CN" sz="2800" b="1" dirty="0">
                <a:solidFill>
                  <a:srgbClr val="00B0F0"/>
                </a:solidFill>
              </a:rPr>
              <a:t>Method  </a:t>
            </a:r>
            <a:r>
              <a:rPr lang="zh-CN" altLang="en-US" sz="2800" dirty="0"/>
              <a:t>基于会话图，引入图神经网络来捕捉物品的复杂过渡，不依赖于用户表示，而是使用会话嵌入（根据每个会话中涉及的项目的潜向量获得）</a:t>
            </a:r>
          </a:p>
        </p:txBody>
      </p:sp>
    </p:spTree>
    <p:extLst>
      <p:ext uri="{BB962C8B-B14F-4D97-AF65-F5344CB8AC3E}">
        <p14:creationId xmlns:p14="http://schemas.microsoft.com/office/powerpoint/2010/main" val="2167839133"/>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3634A092-7025-4750-ADC3-080C990645E5}"/>
              </a:ext>
            </a:extLst>
          </p:cNvPr>
          <p:cNvPicPr>
            <a:picLocks noChangeAspect="1"/>
          </p:cNvPicPr>
          <p:nvPr/>
        </p:nvPicPr>
        <p:blipFill rotWithShape="1">
          <a:blip r:embed="rId3">
            <a:extLst>
              <a:ext uri="{28A0092B-C50C-407E-A947-70E740481C1C}">
                <a14:useLocalDpi xmlns:a14="http://schemas.microsoft.com/office/drawing/2010/main" val="0"/>
              </a:ext>
            </a:extLst>
          </a:blip>
          <a:srcRect l="697" b="1012"/>
          <a:stretch/>
        </p:blipFill>
        <p:spPr>
          <a:xfrm>
            <a:off x="922262" y="220573"/>
            <a:ext cx="957419" cy="725182"/>
          </a:xfrm>
          <a:prstGeom prst="rect">
            <a:avLst/>
          </a:prstGeom>
        </p:spPr>
      </p:pic>
      <p:sp>
        <p:nvSpPr>
          <p:cNvPr id="7" name="矩形 6">
            <a:extLst>
              <a:ext uri="{FF2B5EF4-FFF2-40B4-BE49-F238E27FC236}">
                <a16:creationId xmlns:a16="http://schemas.microsoft.com/office/drawing/2014/main" id="{FE9BB88F-46D8-4930-8C31-A4ACEF817969}"/>
              </a:ext>
            </a:extLst>
          </p:cNvPr>
          <p:cNvSpPr/>
          <p:nvPr/>
        </p:nvSpPr>
        <p:spPr>
          <a:xfrm>
            <a:off x="2090056" y="494523"/>
            <a:ext cx="2493489"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8" name="矩形 7">
            <a:extLst>
              <a:ext uri="{FF2B5EF4-FFF2-40B4-BE49-F238E27FC236}">
                <a16:creationId xmlns:a16="http://schemas.microsoft.com/office/drawing/2014/main" id="{2D49BE69-49C2-4184-BAA7-60FD0D09E5E5}"/>
              </a:ext>
            </a:extLst>
          </p:cNvPr>
          <p:cNvSpPr/>
          <p:nvPr/>
        </p:nvSpPr>
        <p:spPr>
          <a:xfrm>
            <a:off x="0" y="494523"/>
            <a:ext cx="711887"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9" name="矩形 8">
            <a:extLst>
              <a:ext uri="{FF2B5EF4-FFF2-40B4-BE49-F238E27FC236}">
                <a16:creationId xmlns:a16="http://schemas.microsoft.com/office/drawing/2014/main" id="{9FC72CA1-555F-447A-85F9-EC97C80B8CAC}"/>
              </a:ext>
            </a:extLst>
          </p:cNvPr>
          <p:cNvSpPr/>
          <p:nvPr/>
        </p:nvSpPr>
        <p:spPr>
          <a:xfrm>
            <a:off x="6977944" y="494523"/>
            <a:ext cx="1361670" cy="17728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10" name="矩形 9">
            <a:extLst>
              <a:ext uri="{FF2B5EF4-FFF2-40B4-BE49-F238E27FC236}">
                <a16:creationId xmlns:a16="http://schemas.microsoft.com/office/drawing/2014/main" id="{33C2F64D-95EF-4913-B896-504ECF7130A7}"/>
              </a:ext>
            </a:extLst>
          </p:cNvPr>
          <p:cNvSpPr/>
          <p:nvPr/>
        </p:nvSpPr>
        <p:spPr>
          <a:xfrm>
            <a:off x="0" y="6358812"/>
            <a:ext cx="8593493" cy="58359"/>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14" name="矩形 13">
            <a:extLst>
              <a:ext uri="{FF2B5EF4-FFF2-40B4-BE49-F238E27FC236}">
                <a16:creationId xmlns:a16="http://schemas.microsoft.com/office/drawing/2014/main" id="{CC45F877-DCEE-4110-A7AD-1D6EE360FAD1}"/>
              </a:ext>
            </a:extLst>
          </p:cNvPr>
          <p:cNvSpPr/>
          <p:nvPr/>
        </p:nvSpPr>
        <p:spPr>
          <a:xfrm>
            <a:off x="8593493" y="6358812"/>
            <a:ext cx="3598506" cy="58359"/>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3" name="文本框 2">
            <a:extLst>
              <a:ext uri="{FF2B5EF4-FFF2-40B4-BE49-F238E27FC236}">
                <a16:creationId xmlns:a16="http://schemas.microsoft.com/office/drawing/2014/main" id="{35234CC2-2783-4A07-B3D3-43BFAD12A4A7}"/>
              </a:ext>
            </a:extLst>
          </p:cNvPr>
          <p:cNvSpPr txBox="1"/>
          <p:nvPr/>
        </p:nvSpPr>
        <p:spPr>
          <a:xfrm>
            <a:off x="4697976" y="259997"/>
            <a:ext cx="2165538" cy="584775"/>
          </a:xfrm>
          <a:prstGeom prst="rect">
            <a:avLst/>
          </a:prstGeom>
          <a:noFill/>
        </p:spPr>
        <p:txBody>
          <a:bodyPr wrap="square" rtlCol="0">
            <a:spAutoFit/>
          </a:bodyPr>
          <a:lstStyle>
            <a:defPPr>
              <a:defRPr lang="zh-CN"/>
            </a:defPPr>
            <a:lvl1pPr algn="ctr">
              <a:defRPr sz="3200">
                <a:solidFill>
                  <a:srgbClr val="FFC000"/>
                </a:solidFill>
                <a:latin typeface="楷体" panose="02010609060101010101" pitchFamily="49" charset="-122"/>
                <a:ea typeface="楷体" panose="02010609060101010101" pitchFamily="49" charset="-122"/>
              </a:defRPr>
            </a:lvl1pPr>
          </a:lstStyle>
          <a:p>
            <a:r>
              <a:rPr lang="en-US" altLang="zh-CN" dirty="0">
                <a:solidFill>
                  <a:srgbClr val="92D050"/>
                </a:solidFill>
              </a:rPr>
              <a:t>SR-GNN</a:t>
            </a:r>
            <a:endParaRPr lang="zh-CN" altLang="en-US" dirty="0">
              <a:solidFill>
                <a:srgbClr val="92D050"/>
              </a:solidFill>
            </a:endParaRPr>
          </a:p>
        </p:txBody>
      </p:sp>
      <p:sp>
        <p:nvSpPr>
          <p:cNvPr id="21" name="矩形 20">
            <a:extLst>
              <a:ext uri="{FF2B5EF4-FFF2-40B4-BE49-F238E27FC236}">
                <a16:creationId xmlns:a16="http://schemas.microsoft.com/office/drawing/2014/main" id="{105460BD-C924-48DA-A185-4080A320E530}"/>
              </a:ext>
            </a:extLst>
          </p:cNvPr>
          <p:cNvSpPr/>
          <p:nvPr/>
        </p:nvSpPr>
        <p:spPr>
          <a:xfrm>
            <a:off x="8257884" y="494523"/>
            <a:ext cx="1361670" cy="17728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26" name="矩形 25">
            <a:extLst>
              <a:ext uri="{FF2B5EF4-FFF2-40B4-BE49-F238E27FC236}">
                <a16:creationId xmlns:a16="http://schemas.microsoft.com/office/drawing/2014/main" id="{64E4B662-4654-4B7F-9469-BA40EC867C8B}"/>
              </a:ext>
            </a:extLst>
          </p:cNvPr>
          <p:cNvSpPr/>
          <p:nvPr/>
        </p:nvSpPr>
        <p:spPr>
          <a:xfrm>
            <a:off x="9537824" y="494523"/>
            <a:ext cx="1361670" cy="177282"/>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27" name="矩形 26">
            <a:extLst>
              <a:ext uri="{FF2B5EF4-FFF2-40B4-BE49-F238E27FC236}">
                <a16:creationId xmlns:a16="http://schemas.microsoft.com/office/drawing/2014/main" id="{F5F08E7F-50DC-405F-A401-BFB329AA452D}"/>
              </a:ext>
            </a:extLst>
          </p:cNvPr>
          <p:cNvSpPr/>
          <p:nvPr/>
        </p:nvSpPr>
        <p:spPr>
          <a:xfrm>
            <a:off x="10817764" y="494523"/>
            <a:ext cx="1361670"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lumMod val="40000"/>
                  <a:lumOff val="60000"/>
                </a:schemeClr>
              </a:solidFill>
            </a:endParaRPr>
          </a:p>
        </p:txBody>
      </p:sp>
      <p:graphicFrame>
        <p:nvGraphicFramePr>
          <p:cNvPr id="2" name="表格 4">
            <a:extLst>
              <a:ext uri="{FF2B5EF4-FFF2-40B4-BE49-F238E27FC236}">
                <a16:creationId xmlns:a16="http://schemas.microsoft.com/office/drawing/2014/main" id="{D387FF6B-9E5B-4143-9F20-680328122BED}"/>
              </a:ext>
            </a:extLst>
          </p:cNvPr>
          <p:cNvGraphicFramePr>
            <a:graphicFrameLocks noGrp="1"/>
          </p:cNvGraphicFramePr>
          <p:nvPr>
            <p:extLst>
              <p:ext uri="{D42A27DB-BD31-4B8C-83A1-F6EECF244321}">
                <p14:modId xmlns:p14="http://schemas.microsoft.com/office/powerpoint/2010/main" val="3020177387"/>
              </p:ext>
            </p:extLst>
          </p:nvPr>
        </p:nvGraphicFramePr>
        <p:xfrm>
          <a:off x="172810" y="1695609"/>
          <a:ext cx="11846380" cy="3453839"/>
        </p:xfrm>
        <a:graphic>
          <a:graphicData uri="http://schemas.openxmlformats.org/drawingml/2006/table">
            <a:tbl>
              <a:tblPr firstRow="1" bandRow="1">
                <a:tableStyleId>{7DF18680-E054-41AD-8BC1-D1AEF772440D}</a:tableStyleId>
              </a:tblPr>
              <a:tblGrid>
                <a:gridCol w="3869872">
                  <a:extLst>
                    <a:ext uri="{9D8B030D-6E8A-4147-A177-3AD203B41FA5}">
                      <a16:colId xmlns:a16="http://schemas.microsoft.com/office/drawing/2014/main" val="2661468526"/>
                    </a:ext>
                  </a:extLst>
                </a:gridCol>
                <a:gridCol w="7976508">
                  <a:extLst>
                    <a:ext uri="{9D8B030D-6E8A-4147-A177-3AD203B41FA5}">
                      <a16:colId xmlns:a16="http://schemas.microsoft.com/office/drawing/2014/main" val="1214511602"/>
                    </a:ext>
                  </a:extLst>
                </a:gridCol>
              </a:tblGrid>
              <a:tr h="746508">
                <a:tc>
                  <a:txBody>
                    <a:bodyPr/>
                    <a:lstStyle/>
                    <a:p>
                      <a:pPr algn="ctr"/>
                      <a:endParaRPr lang="en-US" altLang="zh-CN" dirty="0"/>
                    </a:p>
                    <a:p>
                      <a:pPr algn="ctr"/>
                      <a:r>
                        <a:rPr lang="zh-CN" altLang="en-US" sz="3200" dirty="0"/>
                        <a:t>方法</a:t>
                      </a:r>
                    </a:p>
                  </a:txBody>
                  <a:tcPr/>
                </a:tc>
                <a:tc>
                  <a:txBody>
                    <a:bodyPr/>
                    <a:lstStyle/>
                    <a:p>
                      <a:pPr algn="ctr"/>
                      <a:endParaRPr lang="en-US" altLang="zh-CN" dirty="0"/>
                    </a:p>
                    <a:p>
                      <a:pPr algn="ctr"/>
                      <a:r>
                        <a:rPr lang="zh-CN" altLang="en-US" sz="3200" dirty="0"/>
                        <a:t>缺陷</a:t>
                      </a:r>
                    </a:p>
                  </a:txBody>
                  <a:tcPr/>
                </a:tc>
                <a:extLst>
                  <a:ext uri="{0D108BD9-81ED-4DB2-BD59-A6C34878D82A}">
                    <a16:rowId xmlns:a16="http://schemas.microsoft.com/office/drawing/2014/main" val="1512577085"/>
                  </a:ext>
                </a:extLst>
              </a:tr>
              <a:tr h="1228799">
                <a:tc>
                  <a:txBody>
                    <a:bodyPr/>
                    <a:lstStyle/>
                    <a:p>
                      <a:r>
                        <a:rPr lang="zh-CN" altLang="en-US" sz="3200" dirty="0"/>
                        <a:t>马尔科夫链</a:t>
                      </a:r>
                    </a:p>
                  </a:txBody>
                  <a:tcPr/>
                </a:tc>
                <a:tc>
                  <a:txBody>
                    <a:bodyPr/>
                    <a:lstStyle/>
                    <a:p>
                      <a:r>
                        <a:rPr lang="zh-CN" altLang="en-US" sz="2800" dirty="0"/>
                        <a:t>基于前一个行为预测下一个行</a:t>
                      </a:r>
                      <a:r>
                        <a:rPr lang="zh-CN" altLang="en-US" sz="2800" kern="1200" dirty="0">
                          <a:solidFill>
                            <a:schemeClr val="dk1"/>
                          </a:solidFill>
                          <a:latin typeface="+mn-lt"/>
                          <a:ea typeface="+mn-ea"/>
                          <a:cs typeface="+mn-cs"/>
                        </a:rPr>
                        <a:t>为。在强独立假设下，过去分量的独立组合限制了预测的准确性。</a:t>
                      </a:r>
                    </a:p>
                  </a:txBody>
                  <a:tcPr/>
                </a:tc>
                <a:extLst>
                  <a:ext uri="{0D108BD9-81ED-4DB2-BD59-A6C34878D82A}">
                    <a16:rowId xmlns:a16="http://schemas.microsoft.com/office/drawing/2014/main" val="2243450530"/>
                  </a:ext>
                </a:extLst>
              </a:tr>
              <a:tr h="1181352">
                <a:tc>
                  <a:txBody>
                    <a:bodyPr/>
                    <a:lstStyle/>
                    <a:p>
                      <a:r>
                        <a:rPr lang="en-US" altLang="zh-CN" sz="3200" dirty="0"/>
                        <a:t>RNN</a:t>
                      </a:r>
                      <a:r>
                        <a:rPr lang="zh-CN" altLang="en-US" sz="3200" dirty="0"/>
                        <a:t>及其变体</a:t>
                      </a:r>
                    </a:p>
                  </a:txBody>
                  <a:tcPr/>
                </a:tc>
                <a:tc>
                  <a:txBody>
                    <a:bodyPr/>
                    <a:lstStyle/>
                    <a:p>
                      <a:r>
                        <a:rPr lang="zh-CN" altLang="en-US" sz="2800" kern="1200" dirty="0">
                          <a:solidFill>
                            <a:schemeClr val="dk1"/>
                          </a:solidFill>
                          <a:effectLst/>
                          <a:latin typeface="+mn-lt"/>
                          <a:ea typeface="+mn-ea"/>
                          <a:cs typeface="+mn-cs"/>
                        </a:rPr>
                        <a:t>如果在一个会话中没有足够的用户行为，很难估计用户表示，并且只对连续项目之间的单向转换进行建模，忽略了上下文之间的转换。</a:t>
                      </a:r>
                      <a:endParaRPr lang="zh-CN" altLang="en-US" sz="2800" dirty="0"/>
                    </a:p>
                  </a:txBody>
                  <a:tcPr/>
                </a:tc>
                <a:extLst>
                  <a:ext uri="{0D108BD9-81ED-4DB2-BD59-A6C34878D82A}">
                    <a16:rowId xmlns:a16="http://schemas.microsoft.com/office/drawing/2014/main" val="3524825913"/>
                  </a:ext>
                </a:extLst>
              </a:tr>
            </a:tbl>
          </a:graphicData>
        </a:graphic>
      </p:graphicFrame>
    </p:spTree>
    <p:extLst>
      <p:ext uri="{BB962C8B-B14F-4D97-AF65-F5344CB8AC3E}">
        <p14:creationId xmlns:p14="http://schemas.microsoft.com/office/powerpoint/2010/main" val="2205621792"/>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3634A092-7025-4750-ADC3-080C990645E5}"/>
              </a:ext>
            </a:extLst>
          </p:cNvPr>
          <p:cNvPicPr>
            <a:picLocks noChangeAspect="1"/>
          </p:cNvPicPr>
          <p:nvPr/>
        </p:nvPicPr>
        <p:blipFill rotWithShape="1">
          <a:blip r:embed="rId3">
            <a:extLst>
              <a:ext uri="{28A0092B-C50C-407E-A947-70E740481C1C}">
                <a14:useLocalDpi xmlns:a14="http://schemas.microsoft.com/office/drawing/2010/main" val="0"/>
              </a:ext>
            </a:extLst>
          </a:blip>
          <a:srcRect l="697" b="1012"/>
          <a:stretch/>
        </p:blipFill>
        <p:spPr>
          <a:xfrm>
            <a:off x="922262" y="220573"/>
            <a:ext cx="957419" cy="725182"/>
          </a:xfrm>
          <a:prstGeom prst="rect">
            <a:avLst/>
          </a:prstGeom>
        </p:spPr>
      </p:pic>
      <p:sp>
        <p:nvSpPr>
          <p:cNvPr id="7" name="矩形 6">
            <a:extLst>
              <a:ext uri="{FF2B5EF4-FFF2-40B4-BE49-F238E27FC236}">
                <a16:creationId xmlns:a16="http://schemas.microsoft.com/office/drawing/2014/main" id="{FE9BB88F-46D8-4930-8C31-A4ACEF817969}"/>
              </a:ext>
            </a:extLst>
          </p:cNvPr>
          <p:cNvSpPr/>
          <p:nvPr/>
        </p:nvSpPr>
        <p:spPr>
          <a:xfrm>
            <a:off x="2090056" y="494523"/>
            <a:ext cx="2493489"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8" name="矩形 7">
            <a:extLst>
              <a:ext uri="{FF2B5EF4-FFF2-40B4-BE49-F238E27FC236}">
                <a16:creationId xmlns:a16="http://schemas.microsoft.com/office/drawing/2014/main" id="{2D49BE69-49C2-4184-BAA7-60FD0D09E5E5}"/>
              </a:ext>
            </a:extLst>
          </p:cNvPr>
          <p:cNvSpPr/>
          <p:nvPr/>
        </p:nvSpPr>
        <p:spPr>
          <a:xfrm>
            <a:off x="0" y="494523"/>
            <a:ext cx="711887"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9" name="矩形 8">
            <a:extLst>
              <a:ext uri="{FF2B5EF4-FFF2-40B4-BE49-F238E27FC236}">
                <a16:creationId xmlns:a16="http://schemas.microsoft.com/office/drawing/2014/main" id="{9FC72CA1-555F-447A-85F9-EC97C80B8CAC}"/>
              </a:ext>
            </a:extLst>
          </p:cNvPr>
          <p:cNvSpPr/>
          <p:nvPr/>
        </p:nvSpPr>
        <p:spPr>
          <a:xfrm>
            <a:off x="6977944" y="494523"/>
            <a:ext cx="1361670" cy="17728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10" name="矩形 9">
            <a:extLst>
              <a:ext uri="{FF2B5EF4-FFF2-40B4-BE49-F238E27FC236}">
                <a16:creationId xmlns:a16="http://schemas.microsoft.com/office/drawing/2014/main" id="{33C2F64D-95EF-4913-B896-504ECF7130A7}"/>
              </a:ext>
            </a:extLst>
          </p:cNvPr>
          <p:cNvSpPr/>
          <p:nvPr/>
        </p:nvSpPr>
        <p:spPr>
          <a:xfrm>
            <a:off x="0" y="6358812"/>
            <a:ext cx="8593493" cy="58359"/>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14" name="矩形 13">
            <a:extLst>
              <a:ext uri="{FF2B5EF4-FFF2-40B4-BE49-F238E27FC236}">
                <a16:creationId xmlns:a16="http://schemas.microsoft.com/office/drawing/2014/main" id="{CC45F877-DCEE-4110-A7AD-1D6EE360FAD1}"/>
              </a:ext>
            </a:extLst>
          </p:cNvPr>
          <p:cNvSpPr/>
          <p:nvPr/>
        </p:nvSpPr>
        <p:spPr>
          <a:xfrm>
            <a:off x="8593493" y="6358812"/>
            <a:ext cx="3598506" cy="58359"/>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3" name="文本框 2">
            <a:extLst>
              <a:ext uri="{FF2B5EF4-FFF2-40B4-BE49-F238E27FC236}">
                <a16:creationId xmlns:a16="http://schemas.microsoft.com/office/drawing/2014/main" id="{35234CC2-2783-4A07-B3D3-43BFAD12A4A7}"/>
              </a:ext>
            </a:extLst>
          </p:cNvPr>
          <p:cNvSpPr txBox="1"/>
          <p:nvPr/>
        </p:nvSpPr>
        <p:spPr>
          <a:xfrm>
            <a:off x="4714305" y="259997"/>
            <a:ext cx="2165538" cy="584775"/>
          </a:xfrm>
          <a:prstGeom prst="rect">
            <a:avLst/>
          </a:prstGeom>
          <a:noFill/>
        </p:spPr>
        <p:txBody>
          <a:bodyPr wrap="square" rtlCol="0">
            <a:spAutoFit/>
          </a:bodyPr>
          <a:lstStyle>
            <a:defPPr>
              <a:defRPr lang="zh-CN"/>
            </a:defPPr>
            <a:lvl1pPr algn="ctr">
              <a:defRPr sz="3200">
                <a:solidFill>
                  <a:srgbClr val="FFC000"/>
                </a:solidFill>
                <a:latin typeface="楷体" panose="02010609060101010101" pitchFamily="49" charset="-122"/>
                <a:ea typeface="楷体" panose="02010609060101010101" pitchFamily="49" charset="-122"/>
              </a:defRPr>
            </a:lvl1pPr>
          </a:lstStyle>
          <a:p>
            <a:r>
              <a:rPr lang="en-US" altLang="zh-CN" dirty="0">
                <a:solidFill>
                  <a:srgbClr val="92D050"/>
                </a:solidFill>
              </a:rPr>
              <a:t>SR-GNN</a:t>
            </a:r>
            <a:endParaRPr lang="zh-CN" altLang="en-US" dirty="0">
              <a:solidFill>
                <a:srgbClr val="92D050"/>
              </a:solidFill>
            </a:endParaRPr>
          </a:p>
        </p:txBody>
      </p:sp>
      <p:sp>
        <p:nvSpPr>
          <p:cNvPr id="21" name="矩形 20">
            <a:extLst>
              <a:ext uri="{FF2B5EF4-FFF2-40B4-BE49-F238E27FC236}">
                <a16:creationId xmlns:a16="http://schemas.microsoft.com/office/drawing/2014/main" id="{105460BD-C924-48DA-A185-4080A320E530}"/>
              </a:ext>
            </a:extLst>
          </p:cNvPr>
          <p:cNvSpPr/>
          <p:nvPr/>
        </p:nvSpPr>
        <p:spPr>
          <a:xfrm>
            <a:off x="8257884" y="494523"/>
            <a:ext cx="1361670" cy="17728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26" name="矩形 25">
            <a:extLst>
              <a:ext uri="{FF2B5EF4-FFF2-40B4-BE49-F238E27FC236}">
                <a16:creationId xmlns:a16="http://schemas.microsoft.com/office/drawing/2014/main" id="{64E4B662-4654-4B7F-9469-BA40EC867C8B}"/>
              </a:ext>
            </a:extLst>
          </p:cNvPr>
          <p:cNvSpPr/>
          <p:nvPr/>
        </p:nvSpPr>
        <p:spPr>
          <a:xfrm>
            <a:off x="9537824" y="494523"/>
            <a:ext cx="1361670" cy="177282"/>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27" name="矩形 26">
            <a:extLst>
              <a:ext uri="{FF2B5EF4-FFF2-40B4-BE49-F238E27FC236}">
                <a16:creationId xmlns:a16="http://schemas.microsoft.com/office/drawing/2014/main" id="{F5F08E7F-50DC-405F-A401-BFB329AA452D}"/>
              </a:ext>
            </a:extLst>
          </p:cNvPr>
          <p:cNvSpPr/>
          <p:nvPr/>
        </p:nvSpPr>
        <p:spPr>
          <a:xfrm>
            <a:off x="10817764" y="494523"/>
            <a:ext cx="1361670"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lumMod val="40000"/>
                  <a:lumOff val="60000"/>
                </a:schemeClr>
              </a:solidFill>
            </a:endParaRPr>
          </a:p>
        </p:txBody>
      </p:sp>
      <p:sp>
        <p:nvSpPr>
          <p:cNvPr id="15" name="文本框 14">
            <a:extLst>
              <a:ext uri="{FF2B5EF4-FFF2-40B4-BE49-F238E27FC236}">
                <a16:creationId xmlns:a16="http://schemas.microsoft.com/office/drawing/2014/main" id="{B48ECDC0-6E48-443B-9522-D6E72E8BE1D2}"/>
              </a:ext>
            </a:extLst>
          </p:cNvPr>
          <p:cNvSpPr txBox="1"/>
          <p:nvPr/>
        </p:nvSpPr>
        <p:spPr>
          <a:xfrm>
            <a:off x="683312" y="1272229"/>
            <a:ext cx="11224299" cy="1384995"/>
          </a:xfrm>
          <a:prstGeom prst="rect">
            <a:avLst/>
          </a:prstGeom>
          <a:noFill/>
        </p:spPr>
        <p:txBody>
          <a:bodyPr wrap="square" rtlCol="0">
            <a:spAutoFit/>
          </a:bodyPr>
          <a:lstStyle/>
          <a:p>
            <a:endParaRPr lang="en-US" altLang="zh-CN" sz="2800" dirty="0"/>
          </a:p>
          <a:p>
            <a:pPr marL="514350" indent="-514350">
              <a:buAutoNum type="arabicPeriod"/>
            </a:pPr>
            <a:endParaRPr lang="en-US" altLang="zh-CN" sz="2800" dirty="0"/>
          </a:p>
          <a:p>
            <a:pPr marL="514350" indent="-514350">
              <a:buAutoNum type="arabicPeriod"/>
            </a:pPr>
            <a:endParaRPr lang="en-US" altLang="zh-CN" sz="2800" dirty="0"/>
          </a:p>
        </p:txBody>
      </p:sp>
      <p:pic>
        <p:nvPicPr>
          <p:cNvPr id="4" name="图片 3">
            <a:extLst>
              <a:ext uri="{FF2B5EF4-FFF2-40B4-BE49-F238E27FC236}">
                <a16:creationId xmlns:a16="http://schemas.microsoft.com/office/drawing/2014/main" id="{9C5FD45C-7DF3-4E32-B87C-C88D10EF08F9}"/>
              </a:ext>
            </a:extLst>
          </p:cNvPr>
          <p:cNvPicPr>
            <a:picLocks noChangeAspect="1"/>
          </p:cNvPicPr>
          <p:nvPr/>
        </p:nvPicPr>
        <p:blipFill>
          <a:blip r:embed="rId4"/>
          <a:stretch>
            <a:fillRect/>
          </a:stretch>
        </p:blipFill>
        <p:spPr>
          <a:xfrm>
            <a:off x="-26772" y="1602757"/>
            <a:ext cx="12206206" cy="3309781"/>
          </a:xfrm>
          <a:prstGeom prst="rect">
            <a:avLst/>
          </a:prstGeom>
        </p:spPr>
      </p:pic>
      <p:pic>
        <p:nvPicPr>
          <p:cNvPr id="12" name="图片 11">
            <a:extLst>
              <a:ext uri="{FF2B5EF4-FFF2-40B4-BE49-F238E27FC236}">
                <a16:creationId xmlns:a16="http://schemas.microsoft.com/office/drawing/2014/main" id="{194261B1-D99D-49E7-BBFF-B0ACE7660DB9}"/>
              </a:ext>
            </a:extLst>
          </p:cNvPr>
          <p:cNvPicPr>
            <a:picLocks noChangeAspect="1"/>
          </p:cNvPicPr>
          <p:nvPr/>
        </p:nvPicPr>
        <p:blipFill>
          <a:blip r:embed="rId5"/>
          <a:stretch>
            <a:fillRect/>
          </a:stretch>
        </p:blipFill>
        <p:spPr>
          <a:xfrm>
            <a:off x="2872491" y="5243066"/>
            <a:ext cx="5849166" cy="905001"/>
          </a:xfrm>
          <a:prstGeom prst="rect">
            <a:avLst/>
          </a:prstGeom>
        </p:spPr>
      </p:pic>
    </p:spTree>
    <p:extLst>
      <p:ext uri="{BB962C8B-B14F-4D97-AF65-F5344CB8AC3E}">
        <p14:creationId xmlns:p14="http://schemas.microsoft.com/office/powerpoint/2010/main" val="3409998480"/>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3634A092-7025-4750-ADC3-080C990645E5}"/>
              </a:ext>
            </a:extLst>
          </p:cNvPr>
          <p:cNvPicPr>
            <a:picLocks noChangeAspect="1"/>
          </p:cNvPicPr>
          <p:nvPr/>
        </p:nvPicPr>
        <p:blipFill rotWithShape="1">
          <a:blip r:embed="rId3">
            <a:extLst>
              <a:ext uri="{28A0092B-C50C-407E-A947-70E740481C1C}">
                <a14:useLocalDpi xmlns:a14="http://schemas.microsoft.com/office/drawing/2010/main" val="0"/>
              </a:ext>
            </a:extLst>
          </a:blip>
          <a:srcRect l="697" b="1012"/>
          <a:stretch/>
        </p:blipFill>
        <p:spPr>
          <a:xfrm>
            <a:off x="922262" y="220573"/>
            <a:ext cx="957419" cy="725182"/>
          </a:xfrm>
          <a:prstGeom prst="rect">
            <a:avLst/>
          </a:prstGeom>
        </p:spPr>
      </p:pic>
      <p:sp>
        <p:nvSpPr>
          <p:cNvPr id="7" name="矩形 6">
            <a:extLst>
              <a:ext uri="{FF2B5EF4-FFF2-40B4-BE49-F238E27FC236}">
                <a16:creationId xmlns:a16="http://schemas.microsoft.com/office/drawing/2014/main" id="{FE9BB88F-46D8-4930-8C31-A4ACEF817969}"/>
              </a:ext>
            </a:extLst>
          </p:cNvPr>
          <p:cNvSpPr/>
          <p:nvPr/>
        </p:nvSpPr>
        <p:spPr>
          <a:xfrm>
            <a:off x="2090056" y="494523"/>
            <a:ext cx="2493489"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8" name="矩形 7">
            <a:extLst>
              <a:ext uri="{FF2B5EF4-FFF2-40B4-BE49-F238E27FC236}">
                <a16:creationId xmlns:a16="http://schemas.microsoft.com/office/drawing/2014/main" id="{2D49BE69-49C2-4184-BAA7-60FD0D09E5E5}"/>
              </a:ext>
            </a:extLst>
          </p:cNvPr>
          <p:cNvSpPr/>
          <p:nvPr/>
        </p:nvSpPr>
        <p:spPr>
          <a:xfrm>
            <a:off x="0" y="494523"/>
            <a:ext cx="711887"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9" name="矩形 8">
            <a:extLst>
              <a:ext uri="{FF2B5EF4-FFF2-40B4-BE49-F238E27FC236}">
                <a16:creationId xmlns:a16="http://schemas.microsoft.com/office/drawing/2014/main" id="{9FC72CA1-555F-447A-85F9-EC97C80B8CAC}"/>
              </a:ext>
            </a:extLst>
          </p:cNvPr>
          <p:cNvSpPr/>
          <p:nvPr/>
        </p:nvSpPr>
        <p:spPr>
          <a:xfrm>
            <a:off x="6977944" y="494523"/>
            <a:ext cx="1361670" cy="17728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10" name="矩形 9">
            <a:extLst>
              <a:ext uri="{FF2B5EF4-FFF2-40B4-BE49-F238E27FC236}">
                <a16:creationId xmlns:a16="http://schemas.microsoft.com/office/drawing/2014/main" id="{33C2F64D-95EF-4913-B896-504ECF7130A7}"/>
              </a:ext>
            </a:extLst>
          </p:cNvPr>
          <p:cNvSpPr/>
          <p:nvPr/>
        </p:nvSpPr>
        <p:spPr>
          <a:xfrm>
            <a:off x="0" y="6358812"/>
            <a:ext cx="8593493" cy="58359"/>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14" name="矩形 13">
            <a:extLst>
              <a:ext uri="{FF2B5EF4-FFF2-40B4-BE49-F238E27FC236}">
                <a16:creationId xmlns:a16="http://schemas.microsoft.com/office/drawing/2014/main" id="{CC45F877-DCEE-4110-A7AD-1D6EE360FAD1}"/>
              </a:ext>
            </a:extLst>
          </p:cNvPr>
          <p:cNvSpPr/>
          <p:nvPr/>
        </p:nvSpPr>
        <p:spPr>
          <a:xfrm>
            <a:off x="8593493" y="6358812"/>
            <a:ext cx="3598506" cy="58359"/>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3" name="文本框 2">
            <a:extLst>
              <a:ext uri="{FF2B5EF4-FFF2-40B4-BE49-F238E27FC236}">
                <a16:creationId xmlns:a16="http://schemas.microsoft.com/office/drawing/2014/main" id="{35234CC2-2783-4A07-B3D3-43BFAD12A4A7}"/>
              </a:ext>
            </a:extLst>
          </p:cNvPr>
          <p:cNvSpPr txBox="1"/>
          <p:nvPr/>
        </p:nvSpPr>
        <p:spPr>
          <a:xfrm>
            <a:off x="4697976" y="259997"/>
            <a:ext cx="2165538" cy="584775"/>
          </a:xfrm>
          <a:prstGeom prst="rect">
            <a:avLst/>
          </a:prstGeom>
          <a:noFill/>
        </p:spPr>
        <p:txBody>
          <a:bodyPr wrap="square" rtlCol="0">
            <a:spAutoFit/>
          </a:bodyPr>
          <a:lstStyle>
            <a:defPPr>
              <a:defRPr lang="zh-CN"/>
            </a:defPPr>
            <a:lvl1pPr algn="ctr">
              <a:defRPr sz="3200">
                <a:solidFill>
                  <a:srgbClr val="FFC000"/>
                </a:solidFill>
                <a:latin typeface="楷体" panose="02010609060101010101" pitchFamily="49" charset="-122"/>
                <a:ea typeface="楷体" panose="02010609060101010101" pitchFamily="49" charset="-122"/>
              </a:defRPr>
            </a:lvl1pPr>
          </a:lstStyle>
          <a:p>
            <a:r>
              <a:rPr lang="en-US" altLang="zh-CN" dirty="0">
                <a:solidFill>
                  <a:srgbClr val="92D050"/>
                </a:solidFill>
              </a:rPr>
              <a:t>SR-GNN</a:t>
            </a:r>
            <a:endParaRPr lang="zh-CN" altLang="en-US" dirty="0">
              <a:solidFill>
                <a:srgbClr val="92D050"/>
              </a:solidFill>
            </a:endParaRPr>
          </a:p>
        </p:txBody>
      </p:sp>
      <p:sp>
        <p:nvSpPr>
          <p:cNvPr id="21" name="矩形 20">
            <a:extLst>
              <a:ext uri="{FF2B5EF4-FFF2-40B4-BE49-F238E27FC236}">
                <a16:creationId xmlns:a16="http://schemas.microsoft.com/office/drawing/2014/main" id="{105460BD-C924-48DA-A185-4080A320E530}"/>
              </a:ext>
            </a:extLst>
          </p:cNvPr>
          <p:cNvSpPr/>
          <p:nvPr/>
        </p:nvSpPr>
        <p:spPr>
          <a:xfrm>
            <a:off x="8257884" y="494523"/>
            <a:ext cx="1361670" cy="17728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26" name="矩形 25">
            <a:extLst>
              <a:ext uri="{FF2B5EF4-FFF2-40B4-BE49-F238E27FC236}">
                <a16:creationId xmlns:a16="http://schemas.microsoft.com/office/drawing/2014/main" id="{64E4B662-4654-4B7F-9469-BA40EC867C8B}"/>
              </a:ext>
            </a:extLst>
          </p:cNvPr>
          <p:cNvSpPr/>
          <p:nvPr/>
        </p:nvSpPr>
        <p:spPr>
          <a:xfrm>
            <a:off x="9537824" y="494523"/>
            <a:ext cx="1361670" cy="177282"/>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27" name="矩形 26">
            <a:extLst>
              <a:ext uri="{FF2B5EF4-FFF2-40B4-BE49-F238E27FC236}">
                <a16:creationId xmlns:a16="http://schemas.microsoft.com/office/drawing/2014/main" id="{F5F08E7F-50DC-405F-A401-BFB329AA452D}"/>
              </a:ext>
            </a:extLst>
          </p:cNvPr>
          <p:cNvSpPr/>
          <p:nvPr/>
        </p:nvSpPr>
        <p:spPr>
          <a:xfrm>
            <a:off x="10817764" y="494523"/>
            <a:ext cx="1361670"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lumMod val="40000"/>
                  <a:lumOff val="60000"/>
                </a:schemeClr>
              </a:solidFill>
            </a:endParaRPr>
          </a:p>
        </p:txBody>
      </p:sp>
      <p:sp>
        <p:nvSpPr>
          <p:cNvPr id="28" name="文本框 27">
            <a:extLst>
              <a:ext uri="{FF2B5EF4-FFF2-40B4-BE49-F238E27FC236}">
                <a16:creationId xmlns:a16="http://schemas.microsoft.com/office/drawing/2014/main" id="{0376AFEE-CD13-46F1-B0DB-F8031C0B09D3}"/>
              </a:ext>
            </a:extLst>
          </p:cNvPr>
          <p:cNvSpPr txBox="1"/>
          <p:nvPr/>
        </p:nvSpPr>
        <p:spPr>
          <a:xfrm>
            <a:off x="711887" y="1095504"/>
            <a:ext cx="11224299" cy="1384995"/>
          </a:xfrm>
          <a:prstGeom prst="rect">
            <a:avLst/>
          </a:prstGeom>
          <a:noFill/>
        </p:spPr>
        <p:txBody>
          <a:bodyPr wrap="square" rtlCol="0">
            <a:spAutoFit/>
          </a:bodyPr>
          <a:lstStyle/>
          <a:p>
            <a:r>
              <a:rPr lang="en-US" altLang="zh-CN" sz="2800" dirty="0"/>
              <a:t> </a:t>
            </a:r>
            <a:r>
              <a:rPr lang="zh-CN" altLang="en-US" sz="2800" dirty="0"/>
              <a:t> </a:t>
            </a:r>
            <a:endParaRPr lang="en-US" altLang="zh-CN" sz="2800" dirty="0"/>
          </a:p>
          <a:p>
            <a:endParaRPr lang="en-US" altLang="zh-CN" sz="2800" dirty="0"/>
          </a:p>
          <a:p>
            <a:endParaRPr lang="en-US" altLang="zh-CN" sz="2800" dirty="0"/>
          </a:p>
        </p:txBody>
      </p:sp>
      <p:pic>
        <p:nvPicPr>
          <p:cNvPr id="11" name="图片 10">
            <a:extLst>
              <a:ext uri="{FF2B5EF4-FFF2-40B4-BE49-F238E27FC236}">
                <a16:creationId xmlns:a16="http://schemas.microsoft.com/office/drawing/2014/main" id="{09F20919-E14E-480A-A557-036881B837EF}"/>
              </a:ext>
            </a:extLst>
          </p:cNvPr>
          <p:cNvPicPr>
            <a:picLocks noChangeAspect="1"/>
          </p:cNvPicPr>
          <p:nvPr/>
        </p:nvPicPr>
        <p:blipFill>
          <a:blip r:embed="rId4"/>
          <a:stretch>
            <a:fillRect/>
          </a:stretch>
        </p:blipFill>
        <p:spPr>
          <a:xfrm>
            <a:off x="1564258" y="1378633"/>
            <a:ext cx="9063483" cy="4100734"/>
          </a:xfrm>
          <a:prstGeom prst="rect">
            <a:avLst/>
          </a:prstGeom>
        </p:spPr>
      </p:pic>
    </p:spTree>
    <p:extLst>
      <p:ext uri="{BB962C8B-B14F-4D97-AF65-F5344CB8AC3E}">
        <p14:creationId xmlns:p14="http://schemas.microsoft.com/office/powerpoint/2010/main" val="435414094"/>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3634A092-7025-4750-ADC3-080C990645E5}"/>
              </a:ext>
            </a:extLst>
          </p:cNvPr>
          <p:cNvPicPr>
            <a:picLocks noChangeAspect="1"/>
          </p:cNvPicPr>
          <p:nvPr/>
        </p:nvPicPr>
        <p:blipFill rotWithShape="1">
          <a:blip r:embed="rId3">
            <a:extLst>
              <a:ext uri="{28A0092B-C50C-407E-A947-70E740481C1C}">
                <a14:useLocalDpi xmlns:a14="http://schemas.microsoft.com/office/drawing/2010/main" val="0"/>
              </a:ext>
            </a:extLst>
          </a:blip>
          <a:srcRect l="697" b="1012"/>
          <a:stretch/>
        </p:blipFill>
        <p:spPr>
          <a:xfrm>
            <a:off x="922262" y="220573"/>
            <a:ext cx="957419" cy="725182"/>
          </a:xfrm>
          <a:prstGeom prst="rect">
            <a:avLst/>
          </a:prstGeom>
        </p:spPr>
      </p:pic>
      <p:sp>
        <p:nvSpPr>
          <p:cNvPr id="7" name="矩形 6">
            <a:extLst>
              <a:ext uri="{FF2B5EF4-FFF2-40B4-BE49-F238E27FC236}">
                <a16:creationId xmlns:a16="http://schemas.microsoft.com/office/drawing/2014/main" id="{FE9BB88F-46D8-4930-8C31-A4ACEF817969}"/>
              </a:ext>
            </a:extLst>
          </p:cNvPr>
          <p:cNvSpPr/>
          <p:nvPr/>
        </p:nvSpPr>
        <p:spPr>
          <a:xfrm>
            <a:off x="2090056" y="494523"/>
            <a:ext cx="2493489"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8" name="矩形 7">
            <a:extLst>
              <a:ext uri="{FF2B5EF4-FFF2-40B4-BE49-F238E27FC236}">
                <a16:creationId xmlns:a16="http://schemas.microsoft.com/office/drawing/2014/main" id="{2D49BE69-49C2-4184-BAA7-60FD0D09E5E5}"/>
              </a:ext>
            </a:extLst>
          </p:cNvPr>
          <p:cNvSpPr/>
          <p:nvPr/>
        </p:nvSpPr>
        <p:spPr>
          <a:xfrm>
            <a:off x="0" y="494523"/>
            <a:ext cx="711887"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9" name="矩形 8">
            <a:extLst>
              <a:ext uri="{FF2B5EF4-FFF2-40B4-BE49-F238E27FC236}">
                <a16:creationId xmlns:a16="http://schemas.microsoft.com/office/drawing/2014/main" id="{9FC72CA1-555F-447A-85F9-EC97C80B8CAC}"/>
              </a:ext>
            </a:extLst>
          </p:cNvPr>
          <p:cNvSpPr/>
          <p:nvPr/>
        </p:nvSpPr>
        <p:spPr>
          <a:xfrm>
            <a:off x="6977944" y="494523"/>
            <a:ext cx="1361670" cy="17728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10" name="矩形 9">
            <a:extLst>
              <a:ext uri="{FF2B5EF4-FFF2-40B4-BE49-F238E27FC236}">
                <a16:creationId xmlns:a16="http://schemas.microsoft.com/office/drawing/2014/main" id="{33C2F64D-95EF-4913-B896-504ECF7130A7}"/>
              </a:ext>
            </a:extLst>
          </p:cNvPr>
          <p:cNvSpPr/>
          <p:nvPr/>
        </p:nvSpPr>
        <p:spPr>
          <a:xfrm>
            <a:off x="0" y="6358812"/>
            <a:ext cx="8593493" cy="58359"/>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14" name="矩形 13">
            <a:extLst>
              <a:ext uri="{FF2B5EF4-FFF2-40B4-BE49-F238E27FC236}">
                <a16:creationId xmlns:a16="http://schemas.microsoft.com/office/drawing/2014/main" id="{CC45F877-DCEE-4110-A7AD-1D6EE360FAD1}"/>
              </a:ext>
            </a:extLst>
          </p:cNvPr>
          <p:cNvSpPr/>
          <p:nvPr/>
        </p:nvSpPr>
        <p:spPr>
          <a:xfrm>
            <a:off x="8593493" y="6358812"/>
            <a:ext cx="3598506" cy="58359"/>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3" name="文本框 2">
            <a:extLst>
              <a:ext uri="{FF2B5EF4-FFF2-40B4-BE49-F238E27FC236}">
                <a16:creationId xmlns:a16="http://schemas.microsoft.com/office/drawing/2014/main" id="{35234CC2-2783-4A07-B3D3-43BFAD12A4A7}"/>
              </a:ext>
            </a:extLst>
          </p:cNvPr>
          <p:cNvSpPr txBox="1"/>
          <p:nvPr/>
        </p:nvSpPr>
        <p:spPr>
          <a:xfrm>
            <a:off x="4697976" y="259997"/>
            <a:ext cx="2165538" cy="584775"/>
          </a:xfrm>
          <a:prstGeom prst="rect">
            <a:avLst/>
          </a:prstGeom>
          <a:noFill/>
        </p:spPr>
        <p:txBody>
          <a:bodyPr wrap="square" rtlCol="0">
            <a:spAutoFit/>
          </a:bodyPr>
          <a:lstStyle>
            <a:defPPr>
              <a:defRPr lang="zh-CN"/>
            </a:defPPr>
            <a:lvl1pPr algn="ctr">
              <a:defRPr sz="3200">
                <a:solidFill>
                  <a:srgbClr val="FFC000"/>
                </a:solidFill>
                <a:latin typeface="楷体" panose="02010609060101010101" pitchFamily="49" charset="-122"/>
                <a:ea typeface="楷体" panose="02010609060101010101" pitchFamily="49" charset="-122"/>
              </a:defRPr>
            </a:lvl1pPr>
          </a:lstStyle>
          <a:p>
            <a:r>
              <a:rPr lang="en-US" altLang="zh-CN" dirty="0">
                <a:solidFill>
                  <a:srgbClr val="92D050"/>
                </a:solidFill>
              </a:rPr>
              <a:t>SR-GNN</a:t>
            </a:r>
            <a:endParaRPr lang="zh-CN" altLang="en-US" dirty="0">
              <a:solidFill>
                <a:srgbClr val="92D050"/>
              </a:solidFill>
            </a:endParaRPr>
          </a:p>
        </p:txBody>
      </p:sp>
      <p:sp>
        <p:nvSpPr>
          <p:cNvPr id="21" name="矩形 20">
            <a:extLst>
              <a:ext uri="{FF2B5EF4-FFF2-40B4-BE49-F238E27FC236}">
                <a16:creationId xmlns:a16="http://schemas.microsoft.com/office/drawing/2014/main" id="{105460BD-C924-48DA-A185-4080A320E530}"/>
              </a:ext>
            </a:extLst>
          </p:cNvPr>
          <p:cNvSpPr/>
          <p:nvPr/>
        </p:nvSpPr>
        <p:spPr>
          <a:xfrm>
            <a:off x="8257884" y="494523"/>
            <a:ext cx="1361670" cy="17728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26" name="矩形 25">
            <a:extLst>
              <a:ext uri="{FF2B5EF4-FFF2-40B4-BE49-F238E27FC236}">
                <a16:creationId xmlns:a16="http://schemas.microsoft.com/office/drawing/2014/main" id="{64E4B662-4654-4B7F-9469-BA40EC867C8B}"/>
              </a:ext>
            </a:extLst>
          </p:cNvPr>
          <p:cNvSpPr/>
          <p:nvPr/>
        </p:nvSpPr>
        <p:spPr>
          <a:xfrm>
            <a:off x="9537824" y="494523"/>
            <a:ext cx="1361670" cy="177282"/>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27" name="矩形 26">
            <a:extLst>
              <a:ext uri="{FF2B5EF4-FFF2-40B4-BE49-F238E27FC236}">
                <a16:creationId xmlns:a16="http://schemas.microsoft.com/office/drawing/2014/main" id="{F5F08E7F-50DC-405F-A401-BFB329AA452D}"/>
              </a:ext>
            </a:extLst>
          </p:cNvPr>
          <p:cNvSpPr/>
          <p:nvPr/>
        </p:nvSpPr>
        <p:spPr>
          <a:xfrm>
            <a:off x="10817764" y="494523"/>
            <a:ext cx="1361670"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lumMod val="40000"/>
                  <a:lumOff val="60000"/>
                </a:schemeClr>
              </a:solidFill>
            </a:endParaRPr>
          </a:p>
        </p:txBody>
      </p:sp>
      <p:pic>
        <p:nvPicPr>
          <p:cNvPr id="5" name="图片 4">
            <a:extLst>
              <a:ext uri="{FF2B5EF4-FFF2-40B4-BE49-F238E27FC236}">
                <a16:creationId xmlns:a16="http://schemas.microsoft.com/office/drawing/2014/main" id="{A115F265-AA0C-4CD2-B5B4-07ED0846F75C}"/>
              </a:ext>
            </a:extLst>
          </p:cNvPr>
          <p:cNvPicPr>
            <a:picLocks noChangeAspect="1"/>
          </p:cNvPicPr>
          <p:nvPr/>
        </p:nvPicPr>
        <p:blipFill>
          <a:blip r:embed="rId4"/>
          <a:stretch>
            <a:fillRect/>
          </a:stretch>
        </p:blipFill>
        <p:spPr>
          <a:xfrm>
            <a:off x="2609594" y="1561171"/>
            <a:ext cx="7486715" cy="3532913"/>
          </a:xfrm>
          <a:prstGeom prst="rect">
            <a:avLst/>
          </a:prstGeom>
        </p:spPr>
      </p:pic>
    </p:spTree>
    <p:extLst>
      <p:ext uri="{BB962C8B-B14F-4D97-AF65-F5344CB8AC3E}">
        <p14:creationId xmlns:p14="http://schemas.microsoft.com/office/powerpoint/2010/main" val="1915969498"/>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3634A092-7025-4750-ADC3-080C990645E5}"/>
              </a:ext>
            </a:extLst>
          </p:cNvPr>
          <p:cNvPicPr>
            <a:picLocks noChangeAspect="1"/>
          </p:cNvPicPr>
          <p:nvPr/>
        </p:nvPicPr>
        <p:blipFill rotWithShape="1">
          <a:blip r:embed="rId3">
            <a:extLst>
              <a:ext uri="{28A0092B-C50C-407E-A947-70E740481C1C}">
                <a14:useLocalDpi xmlns:a14="http://schemas.microsoft.com/office/drawing/2010/main" val="0"/>
              </a:ext>
            </a:extLst>
          </a:blip>
          <a:srcRect l="697" b="1012"/>
          <a:stretch/>
        </p:blipFill>
        <p:spPr>
          <a:xfrm>
            <a:off x="922262" y="220573"/>
            <a:ext cx="957419" cy="725182"/>
          </a:xfrm>
          <a:prstGeom prst="rect">
            <a:avLst/>
          </a:prstGeom>
        </p:spPr>
      </p:pic>
      <p:sp>
        <p:nvSpPr>
          <p:cNvPr id="7" name="矩形 6">
            <a:extLst>
              <a:ext uri="{FF2B5EF4-FFF2-40B4-BE49-F238E27FC236}">
                <a16:creationId xmlns:a16="http://schemas.microsoft.com/office/drawing/2014/main" id="{FE9BB88F-46D8-4930-8C31-A4ACEF817969}"/>
              </a:ext>
            </a:extLst>
          </p:cNvPr>
          <p:cNvSpPr/>
          <p:nvPr/>
        </p:nvSpPr>
        <p:spPr>
          <a:xfrm>
            <a:off x="2090056" y="494523"/>
            <a:ext cx="2493489"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8" name="矩形 7">
            <a:extLst>
              <a:ext uri="{FF2B5EF4-FFF2-40B4-BE49-F238E27FC236}">
                <a16:creationId xmlns:a16="http://schemas.microsoft.com/office/drawing/2014/main" id="{2D49BE69-49C2-4184-BAA7-60FD0D09E5E5}"/>
              </a:ext>
            </a:extLst>
          </p:cNvPr>
          <p:cNvSpPr/>
          <p:nvPr/>
        </p:nvSpPr>
        <p:spPr>
          <a:xfrm>
            <a:off x="0" y="494523"/>
            <a:ext cx="711887"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9" name="矩形 8">
            <a:extLst>
              <a:ext uri="{FF2B5EF4-FFF2-40B4-BE49-F238E27FC236}">
                <a16:creationId xmlns:a16="http://schemas.microsoft.com/office/drawing/2014/main" id="{9FC72CA1-555F-447A-85F9-EC97C80B8CAC}"/>
              </a:ext>
            </a:extLst>
          </p:cNvPr>
          <p:cNvSpPr/>
          <p:nvPr/>
        </p:nvSpPr>
        <p:spPr>
          <a:xfrm>
            <a:off x="6977944" y="494523"/>
            <a:ext cx="1361670" cy="17728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10" name="矩形 9">
            <a:extLst>
              <a:ext uri="{FF2B5EF4-FFF2-40B4-BE49-F238E27FC236}">
                <a16:creationId xmlns:a16="http://schemas.microsoft.com/office/drawing/2014/main" id="{33C2F64D-95EF-4913-B896-504ECF7130A7}"/>
              </a:ext>
            </a:extLst>
          </p:cNvPr>
          <p:cNvSpPr/>
          <p:nvPr/>
        </p:nvSpPr>
        <p:spPr>
          <a:xfrm>
            <a:off x="0" y="6358812"/>
            <a:ext cx="8593493" cy="58359"/>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14" name="矩形 13">
            <a:extLst>
              <a:ext uri="{FF2B5EF4-FFF2-40B4-BE49-F238E27FC236}">
                <a16:creationId xmlns:a16="http://schemas.microsoft.com/office/drawing/2014/main" id="{CC45F877-DCEE-4110-A7AD-1D6EE360FAD1}"/>
              </a:ext>
            </a:extLst>
          </p:cNvPr>
          <p:cNvSpPr/>
          <p:nvPr/>
        </p:nvSpPr>
        <p:spPr>
          <a:xfrm>
            <a:off x="8593493" y="6358812"/>
            <a:ext cx="3598506" cy="58359"/>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3" name="文本框 2">
            <a:extLst>
              <a:ext uri="{FF2B5EF4-FFF2-40B4-BE49-F238E27FC236}">
                <a16:creationId xmlns:a16="http://schemas.microsoft.com/office/drawing/2014/main" id="{35234CC2-2783-4A07-B3D3-43BFAD12A4A7}"/>
              </a:ext>
            </a:extLst>
          </p:cNvPr>
          <p:cNvSpPr txBox="1"/>
          <p:nvPr/>
        </p:nvSpPr>
        <p:spPr>
          <a:xfrm>
            <a:off x="4697976" y="259997"/>
            <a:ext cx="2165538" cy="584775"/>
          </a:xfrm>
          <a:prstGeom prst="rect">
            <a:avLst/>
          </a:prstGeom>
          <a:noFill/>
        </p:spPr>
        <p:txBody>
          <a:bodyPr wrap="square" rtlCol="0">
            <a:spAutoFit/>
          </a:bodyPr>
          <a:lstStyle>
            <a:defPPr>
              <a:defRPr lang="zh-CN"/>
            </a:defPPr>
            <a:lvl1pPr algn="ctr">
              <a:defRPr sz="3200">
                <a:solidFill>
                  <a:srgbClr val="FFC000"/>
                </a:solidFill>
                <a:latin typeface="楷体" panose="02010609060101010101" pitchFamily="49" charset="-122"/>
                <a:ea typeface="楷体" panose="02010609060101010101" pitchFamily="49" charset="-122"/>
              </a:defRPr>
            </a:lvl1pPr>
          </a:lstStyle>
          <a:p>
            <a:r>
              <a:rPr lang="en-US" altLang="zh-CN" dirty="0">
                <a:solidFill>
                  <a:srgbClr val="92D050"/>
                </a:solidFill>
              </a:rPr>
              <a:t>SURGE</a:t>
            </a:r>
            <a:endParaRPr lang="zh-CN" altLang="en-US" dirty="0">
              <a:solidFill>
                <a:srgbClr val="92D050"/>
              </a:solidFill>
            </a:endParaRPr>
          </a:p>
        </p:txBody>
      </p:sp>
      <p:sp>
        <p:nvSpPr>
          <p:cNvPr id="21" name="矩形 20">
            <a:extLst>
              <a:ext uri="{FF2B5EF4-FFF2-40B4-BE49-F238E27FC236}">
                <a16:creationId xmlns:a16="http://schemas.microsoft.com/office/drawing/2014/main" id="{105460BD-C924-48DA-A185-4080A320E530}"/>
              </a:ext>
            </a:extLst>
          </p:cNvPr>
          <p:cNvSpPr/>
          <p:nvPr/>
        </p:nvSpPr>
        <p:spPr>
          <a:xfrm>
            <a:off x="8257884" y="494523"/>
            <a:ext cx="1361670" cy="17728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26" name="矩形 25">
            <a:extLst>
              <a:ext uri="{FF2B5EF4-FFF2-40B4-BE49-F238E27FC236}">
                <a16:creationId xmlns:a16="http://schemas.microsoft.com/office/drawing/2014/main" id="{64E4B662-4654-4B7F-9469-BA40EC867C8B}"/>
              </a:ext>
            </a:extLst>
          </p:cNvPr>
          <p:cNvSpPr/>
          <p:nvPr/>
        </p:nvSpPr>
        <p:spPr>
          <a:xfrm>
            <a:off x="9537824" y="494523"/>
            <a:ext cx="1361670" cy="177282"/>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27" name="矩形 26">
            <a:extLst>
              <a:ext uri="{FF2B5EF4-FFF2-40B4-BE49-F238E27FC236}">
                <a16:creationId xmlns:a16="http://schemas.microsoft.com/office/drawing/2014/main" id="{F5F08E7F-50DC-405F-A401-BFB329AA452D}"/>
              </a:ext>
            </a:extLst>
          </p:cNvPr>
          <p:cNvSpPr/>
          <p:nvPr/>
        </p:nvSpPr>
        <p:spPr>
          <a:xfrm>
            <a:off x="10817764" y="494523"/>
            <a:ext cx="1361670"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lumMod val="40000"/>
                  <a:lumOff val="60000"/>
                </a:schemeClr>
              </a:solidFill>
            </a:endParaRPr>
          </a:p>
        </p:txBody>
      </p:sp>
      <p:sp>
        <p:nvSpPr>
          <p:cNvPr id="15" name="文本框 14">
            <a:extLst>
              <a:ext uri="{FF2B5EF4-FFF2-40B4-BE49-F238E27FC236}">
                <a16:creationId xmlns:a16="http://schemas.microsoft.com/office/drawing/2014/main" id="{63F605EE-2D1B-4150-B497-E21D2C96BEF0}"/>
              </a:ext>
            </a:extLst>
          </p:cNvPr>
          <p:cNvSpPr txBox="1"/>
          <p:nvPr/>
        </p:nvSpPr>
        <p:spPr>
          <a:xfrm>
            <a:off x="711886" y="3422225"/>
            <a:ext cx="11224299" cy="1384995"/>
          </a:xfrm>
          <a:prstGeom prst="rect">
            <a:avLst/>
          </a:prstGeom>
          <a:noFill/>
        </p:spPr>
        <p:txBody>
          <a:bodyPr wrap="square" rtlCol="0">
            <a:spAutoFit/>
          </a:bodyPr>
          <a:lstStyle/>
          <a:p>
            <a:r>
              <a:rPr lang="en-US" altLang="zh-CN" sz="2800" b="1" dirty="0">
                <a:solidFill>
                  <a:srgbClr val="00B0F0"/>
                </a:solidFill>
              </a:rPr>
              <a:t>Challenge</a:t>
            </a:r>
          </a:p>
          <a:p>
            <a:pPr marL="514350" indent="-514350">
              <a:buAutoNum type="arabicPeriod"/>
            </a:pPr>
            <a:r>
              <a:rPr lang="zh-CN" altLang="en-US" sz="2800" dirty="0"/>
              <a:t>长序列中的用户行为可能包含隐式反馈和噪声偏好信号；</a:t>
            </a:r>
            <a:endParaRPr lang="en-US" altLang="zh-CN" sz="2800" dirty="0"/>
          </a:p>
          <a:p>
            <a:pPr marL="514350" indent="-514350">
              <a:buAutoNum type="arabicPeriod"/>
            </a:pPr>
            <a:r>
              <a:rPr lang="zh-CN" altLang="en-US" sz="2800" dirty="0"/>
              <a:t>用户的喜好可能会随着时间转变</a:t>
            </a:r>
            <a:endParaRPr lang="en-US" altLang="zh-CN" sz="2800" dirty="0"/>
          </a:p>
        </p:txBody>
      </p:sp>
      <p:sp>
        <p:nvSpPr>
          <p:cNvPr id="16" name="文本框 15">
            <a:extLst>
              <a:ext uri="{FF2B5EF4-FFF2-40B4-BE49-F238E27FC236}">
                <a16:creationId xmlns:a16="http://schemas.microsoft.com/office/drawing/2014/main" id="{B83F5114-2136-4DD7-BC3B-D427F4E33CAC}"/>
              </a:ext>
            </a:extLst>
          </p:cNvPr>
          <p:cNvSpPr txBox="1"/>
          <p:nvPr/>
        </p:nvSpPr>
        <p:spPr>
          <a:xfrm>
            <a:off x="711886" y="1872393"/>
            <a:ext cx="11224299" cy="1815882"/>
          </a:xfrm>
          <a:prstGeom prst="rect">
            <a:avLst/>
          </a:prstGeom>
          <a:noFill/>
        </p:spPr>
        <p:txBody>
          <a:bodyPr wrap="square" rtlCol="0">
            <a:spAutoFit/>
          </a:bodyPr>
          <a:lstStyle/>
          <a:p>
            <a:r>
              <a:rPr lang="en-US" altLang="zh-CN" sz="2800" b="1" dirty="0">
                <a:solidFill>
                  <a:srgbClr val="00B0F0"/>
                </a:solidFill>
              </a:rPr>
              <a:t>Background</a:t>
            </a:r>
            <a:r>
              <a:rPr lang="en-US" altLang="zh-CN" sz="2800" dirty="0"/>
              <a:t> </a:t>
            </a:r>
            <a:r>
              <a:rPr lang="zh-CN" altLang="en-US" sz="2800" dirty="0"/>
              <a:t> 使用包含用户历史交互记录的长序列预测用户的下一次交互</a:t>
            </a:r>
            <a:endParaRPr lang="en-US" altLang="zh-CN" sz="2800" dirty="0"/>
          </a:p>
          <a:p>
            <a:endParaRPr lang="en-US" altLang="zh-CN" sz="2800" dirty="0"/>
          </a:p>
          <a:p>
            <a:endParaRPr lang="en-US" altLang="zh-CN" sz="2800" dirty="0"/>
          </a:p>
        </p:txBody>
      </p:sp>
    </p:spTree>
    <p:extLst>
      <p:ext uri="{BB962C8B-B14F-4D97-AF65-F5344CB8AC3E}">
        <p14:creationId xmlns:p14="http://schemas.microsoft.com/office/powerpoint/2010/main" val="2259790667"/>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3634A092-7025-4750-ADC3-080C990645E5}"/>
              </a:ext>
            </a:extLst>
          </p:cNvPr>
          <p:cNvPicPr>
            <a:picLocks noChangeAspect="1"/>
          </p:cNvPicPr>
          <p:nvPr/>
        </p:nvPicPr>
        <p:blipFill rotWithShape="1">
          <a:blip r:embed="rId3">
            <a:extLst>
              <a:ext uri="{28A0092B-C50C-407E-A947-70E740481C1C}">
                <a14:useLocalDpi xmlns:a14="http://schemas.microsoft.com/office/drawing/2010/main" val="0"/>
              </a:ext>
            </a:extLst>
          </a:blip>
          <a:srcRect l="697" b="1012"/>
          <a:stretch/>
        </p:blipFill>
        <p:spPr>
          <a:xfrm>
            <a:off x="922262" y="220573"/>
            <a:ext cx="957419" cy="725182"/>
          </a:xfrm>
          <a:prstGeom prst="rect">
            <a:avLst/>
          </a:prstGeom>
        </p:spPr>
      </p:pic>
      <p:sp>
        <p:nvSpPr>
          <p:cNvPr id="7" name="矩形 6">
            <a:extLst>
              <a:ext uri="{FF2B5EF4-FFF2-40B4-BE49-F238E27FC236}">
                <a16:creationId xmlns:a16="http://schemas.microsoft.com/office/drawing/2014/main" id="{FE9BB88F-46D8-4930-8C31-A4ACEF817969}"/>
              </a:ext>
            </a:extLst>
          </p:cNvPr>
          <p:cNvSpPr/>
          <p:nvPr/>
        </p:nvSpPr>
        <p:spPr>
          <a:xfrm>
            <a:off x="2090056" y="494523"/>
            <a:ext cx="2493489"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8" name="矩形 7">
            <a:extLst>
              <a:ext uri="{FF2B5EF4-FFF2-40B4-BE49-F238E27FC236}">
                <a16:creationId xmlns:a16="http://schemas.microsoft.com/office/drawing/2014/main" id="{2D49BE69-49C2-4184-BAA7-60FD0D09E5E5}"/>
              </a:ext>
            </a:extLst>
          </p:cNvPr>
          <p:cNvSpPr/>
          <p:nvPr/>
        </p:nvSpPr>
        <p:spPr>
          <a:xfrm>
            <a:off x="0" y="494523"/>
            <a:ext cx="711887"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9" name="矩形 8">
            <a:extLst>
              <a:ext uri="{FF2B5EF4-FFF2-40B4-BE49-F238E27FC236}">
                <a16:creationId xmlns:a16="http://schemas.microsoft.com/office/drawing/2014/main" id="{9FC72CA1-555F-447A-85F9-EC97C80B8CAC}"/>
              </a:ext>
            </a:extLst>
          </p:cNvPr>
          <p:cNvSpPr/>
          <p:nvPr/>
        </p:nvSpPr>
        <p:spPr>
          <a:xfrm>
            <a:off x="6977944" y="494523"/>
            <a:ext cx="1361670" cy="17728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10" name="矩形 9">
            <a:extLst>
              <a:ext uri="{FF2B5EF4-FFF2-40B4-BE49-F238E27FC236}">
                <a16:creationId xmlns:a16="http://schemas.microsoft.com/office/drawing/2014/main" id="{33C2F64D-95EF-4913-B896-504ECF7130A7}"/>
              </a:ext>
            </a:extLst>
          </p:cNvPr>
          <p:cNvSpPr/>
          <p:nvPr/>
        </p:nvSpPr>
        <p:spPr>
          <a:xfrm>
            <a:off x="0" y="6358812"/>
            <a:ext cx="8593493" cy="58359"/>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14" name="矩形 13">
            <a:extLst>
              <a:ext uri="{FF2B5EF4-FFF2-40B4-BE49-F238E27FC236}">
                <a16:creationId xmlns:a16="http://schemas.microsoft.com/office/drawing/2014/main" id="{CC45F877-DCEE-4110-A7AD-1D6EE360FAD1}"/>
              </a:ext>
            </a:extLst>
          </p:cNvPr>
          <p:cNvSpPr/>
          <p:nvPr/>
        </p:nvSpPr>
        <p:spPr>
          <a:xfrm>
            <a:off x="8593493" y="6358812"/>
            <a:ext cx="3598506" cy="58359"/>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3" name="文本框 2">
            <a:extLst>
              <a:ext uri="{FF2B5EF4-FFF2-40B4-BE49-F238E27FC236}">
                <a16:creationId xmlns:a16="http://schemas.microsoft.com/office/drawing/2014/main" id="{35234CC2-2783-4A07-B3D3-43BFAD12A4A7}"/>
              </a:ext>
            </a:extLst>
          </p:cNvPr>
          <p:cNvSpPr txBox="1"/>
          <p:nvPr/>
        </p:nvSpPr>
        <p:spPr>
          <a:xfrm>
            <a:off x="4697976" y="259997"/>
            <a:ext cx="2165538" cy="584775"/>
          </a:xfrm>
          <a:prstGeom prst="rect">
            <a:avLst/>
          </a:prstGeom>
          <a:noFill/>
        </p:spPr>
        <p:txBody>
          <a:bodyPr wrap="square" rtlCol="0">
            <a:spAutoFit/>
          </a:bodyPr>
          <a:lstStyle>
            <a:defPPr>
              <a:defRPr lang="zh-CN"/>
            </a:defPPr>
            <a:lvl1pPr algn="ctr">
              <a:defRPr sz="3200">
                <a:solidFill>
                  <a:srgbClr val="FFC000"/>
                </a:solidFill>
                <a:latin typeface="楷体" panose="02010609060101010101" pitchFamily="49" charset="-122"/>
                <a:ea typeface="楷体" panose="02010609060101010101" pitchFamily="49" charset="-122"/>
              </a:defRPr>
            </a:lvl1pPr>
          </a:lstStyle>
          <a:p>
            <a:r>
              <a:rPr lang="en-US" altLang="zh-CN" dirty="0">
                <a:solidFill>
                  <a:srgbClr val="92D050"/>
                </a:solidFill>
              </a:rPr>
              <a:t>SURGE</a:t>
            </a:r>
            <a:endParaRPr lang="zh-CN" altLang="en-US" dirty="0">
              <a:solidFill>
                <a:srgbClr val="92D050"/>
              </a:solidFill>
            </a:endParaRPr>
          </a:p>
        </p:txBody>
      </p:sp>
      <p:sp>
        <p:nvSpPr>
          <p:cNvPr id="21" name="矩形 20">
            <a:extLst>
              <a:ext uri="{FF2B5EF4-FFF2-40B4-BE49-F238E27FC236}">
                <a16:creationId xmlns:a16="http://schemas.microsoft.com/office/drawing/2014/main" id="{105460BD-C924-48DA-A185-4080A320E530}"/>
              </a:ext>
            </a:extLst>
          </p:cNvPr>
          <p:cNvSpPr/>
          <p:nvPr/>
        </p:nvSpPr>
        <p:spPr>
          <a:xfrm>
            <a:off x="8257884" y="494523"/>
            <a:ext cx="1361670" cy="17728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26" name="矩形 25">
            <a:extLst>
              <a:ext uri="{FF2B5EF4-FFF2-40B4-BE49-F238E27FC236}">
                <a16:creationId xmlns:a16="http://schemas.microsoft.com/office/drawing/2014/main" id="{64E4B662-4654-4B7F-9469-BA40EC867C8B}"/>
              </a:ext>
            </a:extLst>
          </p:cNvPr>
          <p:cNvSpPr/>
          <p:nvPr/>
        </p:nvSpPr>
        <p:spPr>
          <a:xfrm>
            <a:off x="9537824" y="494523"/>
            <a:ext cx="1361670" cy="177282"/>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27" name="矩形 26">
            <a:extLst>
              <a:ext uri="{FF2B5EF4-FFF2-40B4-BE49-F238E27FC236}">
                <a16:creationId xmlns:a16="http://schemas.microsoft.com/office/drawing/2014/main" id="{F5F08E7F-50DC-405F-A401-BFB329AA452D}"/>
              </a:ext>
            </a:extLst>
          </p:cNvPr>
          <p:cNvSpPr/>
          <p:nvPr/>
        </p:nvSpPr>
        <p:spPr>
          <a:xfrm>
            <a:off x="10817764" y="494523"/>
            <a:ext cx="1361670" cy="17728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lumMod val="40000"/>
                  <a:lumOff val="60000"/>
                </a:schemeClr>
              </a:solidFill>
            </a:endParaRPr>
          </a:p>
        </p:txBody>
      </p:sp>
      <p:pic>
        <p:nvPicPr>
          <p:cNvPr id="4" name="图片 3">
            <a:extLst>
              <a:ext uri="{FF2B5EF4-FFF2-40B4-BE49-F238E27FC236}">
                <a16:creationId xmlns:a16="http://schemas.microsoft.com/office/drawing/2014/main" id="{ECDC43F6-49E9-441F-82F9-D5AF90181ECE}"/>
              </a:ext>
            </a:extLst>
          </p:cNvPr>
          <p:cNvPicPr>
            <a:picLocks noChangeAspect="1"/>
          </p:cNvPicPr>
          <p:nvPr/>
        </p:nvPicPr>
        <p:blipFill>
          <a:blip r:embed="rId4"/>
          <a:stretch>
            <a:fillRect/>
          </a:stretch>
        </p:blipFill>
        <p:spPr>
          <a:xfrm>
            <a:off x="711887" y="1140483"/>
            <a:ext cx="10899494" cy="5023601"/>
          </a:xfrm>
          <a:prstGeom prst="rect">
            <a:avLst/>
          </a:prstGeom>
        </p:spPr>
      </p:pic>
    </p:spTree>
    <p:extLst>
      <p:ext uri="{BB962C8B-B14F-4D97-AF65-F5344CB8AC3E}">
        <p14:creationId xmlns:p14="http://schemas.microsoft.com/office/powerpoint/2010/main" val="1450462598"/>
      </p:ext>
    </p:extLst>
  </p:cSld>
  <p:clrMapOvr>
    <a:masterClrMapping/>
  </p:clrMapOvr>
  <mc:AlternateContent xmlns:mc="http://schemas.openxmlformats.org/markup-compatibility/2006" xmlns:p14="http://schemas.microsoft.com/office/powerpoint/2010/main">
    <mc:Choice Requires="p14">
      <p:transition spd="slow">
        <p14:prism isContent="1"/>
      </p:transition>
    </mc:Choice>
    <mc:Fallback xmlns="">
      <p:transition spd="slow">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8299</TotalTime>
  <Words>2053</Words>
  <Application>Microsoft Office PowerPoint</Application>
  <PresentationFormat>宽屏</PresentationFormat>
  <Paragraphs>87</Paragraphs>
  <Slides>14</Slides>
  <Notes>13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14</vt:i4>
      </vt:variant>
    </vt:vector>
  </HeadingPairs>
  <TitlesOfParts>
    <vt:vector size="23" baseType="lpstr">
      <vt:lpstr>-apple-system</vt:lpstr>
      <vt:lpstr>等线</vt:lpstr>
      <vt:lpstr>等线 Light</vt:lpstr>
      <vt:lpstr>楷体</vt:lpstr>
      <vt:lpstr>宋体</vt:lpstr>
      <vt:lpstr>微软雅黑</vt:lpstr>
      <vt:lpstr>Arial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梁 晋荣</dc:creator>
  <cp:lastModifiedBy>郭志强</cp:lastModifiedBy>
  <cp:revision>483</cp:revision>
  <dcterms:created xsi:type="dcterms:W3CDTF">2018-09-05T01:18:33Z</dcterms:created>
  <dcterms:modified xsi:type="dcterms:W3CDTF">2022-03-09T01:59:07Z</dcterms:modified>
</cp:coreProperties>
</file>