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7" r:id="rId3"/>
    <p:sldId id="290" r:id="rId4"/>
    <p:sldId id="299" r:id="rId5"/>
    <p:sldId id="300" r:id="rId6"/>
    <p:sldId id="292" r:id="rId7"/>
    <p:sldId id="301" r:id="rId8"/>
    <p:sldId id="293" r:id="rId9"/>
    <p:sldId id="302" r:id="rId10"/>
    <p:sldId id="27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1"/>
    <a:srgbClr val="284B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32" autoAdjust="0"/>
  </p:normalViewPr>
  <p:slideViewPr>
    <p:cSldViewPr snapToGrid="0">
      <p:cViewPr varScale="1">
        <p:scale>
          <a:sx n="57" d="100"/>
          <a:sy n="57" d="100"/>
        </p:scale>
        <p:origin x="99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B7966E6-A8DB-4B18-8AB9-0A7B7C6122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7593564-AA5C-4476-8A79-F4CC0132EF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780DDC-C412-4622-9F01-FED9A7186D41}" type="datetimeFigureOut">
              <a:rPr lang="zh-CN" altLang="en-US" smtClean="0"/>
              <a:t>2022/3/16</a:t>
            </a:fld>
            <a:endParaRPr lang="zh-CN" altLang="en-US"/>
          </a:p>
        </p:txBody>
      </p:sp>
      <p:sp>
        <p:nvSpPr>
          <p:cNvPr id="4" name="页脚占位符 3">
            <a:extLst>
              <a:ext uri="{FF2B5EF4-FFF2-40B4-BE49-F238E27FC236}">
                <a16:creationId xmlns:a16="http://schemas.microsoft.com/office/drawing/2014/main" id="{A05E95BD-5C24-448B-8154-0BFAFC28AA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C9E46F8-82A9-441D-B2A6-F6BAF62EC8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715F2-192B-445F-981E-817722C99090}" type="slidenum">
              <a:rPr lang="zh-CN" altLang="en-US" smtClean="0"/>
              <a:t>‹#›</a:t>
            </a:fld>
            <a:endParaRPr lang="zh-CN" altLang="en-US"/>
          </a:p>
        </p:txBody>
      </p:sp>
    </p:spTree>
    <p:extLst>
      <p:ext uri="{BB962C8B-B14F-4D97-AF65-F5344CB8AC3E}">
        <p14:creationId xmlns:p14="http://schemas.microsoft.com/office/powerpoint/2010/main" val="40513387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CC9144-CB1F-4413-8792-09E1637CF7C1}" type="datetimeFigureOut">
              <a:rPr lang="zh-CN" altLang="en-US" smtClean="0"/>
              <a:t>2022/3/16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204313-268C-4098-841A-72B5E8BD190B}" type="slidenum">
              <a:rPr lang="zh-CN" altLang="en-US" smtClean="0"/>
              <a:t>‹#›</a:t>
            </a:fld>
            <a:endParaRPr lang="zh-CN" altLang="en-US"/>
          </a:p>
        </p:txBody>
      </p:sp>
    </p:spTree>
    <p:extLst>
      <p:ext uri="{BB962C8B-B14F-4D97-AF65-F5344CB8AC3E}">
        <p14:creationId xmlns:p14="http://schemas.microsoft.com/office/powerpoint/2010/main" val="27672987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这篇文章是英伟达的研究人员发表在</a:t>
            </a:r>
            <a:r>
              <a:rPr lang="en-US" altLang="zh-CN" dirty="0"/>
              <a:t>2021</a:t>
            </a:r>
            <a:r>
              <a:rPr lang="zh-CN" altLang="en-US" dirty="0"/>
              <a:t>年的</a:t>
            </a:r>
            <a:r>
              <a:rPr lang="en-US" altLang="zh-CN" dirty="0" err="1"/>
              <a:t>Recommeder</a:t>
            </a:r>
            <a:r>
              <a:rPr lang="en-US" altLang="zh-CN" dirty="0"/>
              <a:t> System</a:t>
            </a:r>
            <a:r>
              <a:rPr lang="zh-CN" altLang="en-US" dirty="0"/>
              <a:t>上的，主要工作是开发了一个适用于</a:t>
            </a:r>
            <a:r>
              <a:rPr lang="en-US" altLang="zh-CN" dirty="0"/>
              <a:t>sequential</a:t>
            </a:r>
            <a:r>
              <a:rPr lang="zh-CN" altLang="en-US" dirty="0"/>
              <a:t>和</a:t>
            </a:r>
            <a:r>
              <a:rPr lang="en-US" altLang="zh-CN" dirty="0"/>
              <a:t>session-based</a:t>
            </a:r>
            <a:r>
              <a:rPr lang="zh-CN" altLang="en-US" dirty="0"/>
              <a:t>的推荐系统的开源框架</a:t>
            </a:r>
            <a:r>
              <a:rPr lang="en-US" altLang="zh-CN" dirty="0"/>
              <a:t>Transformenrs4Rec</a:t>
            </a:r>
            <a:r>
              <a:rPr lang="zh-CN" altLang="en-US" dirty="0"/>
              <a:t>，这</a:t>
            </a:r>
            <a:r>
              <a:rPr lang="zh-CN" altLang="en-US" dirty="0">
                <a:effectLst/>
                <a:latin typeface="Arial" panose="020B0604020202020204" pitchFamily="34" charset="0"/>
              </a:rPr>
              <a:t>是一个基于</a:t>
            </a:r>
            <a:r>
              <a:rPr lang="en-US" altLang="zh-CN" dirty="0" err="1">
                <a:effectLst/>
                <a:latin typeface="Arial" panose="020B0604020202020204" pitchFamily="34" charset="0"/>
              </a:rPr>
              <a:t>HuggingFace</a:t>
            </a:r>
            <a:r>
              <a:rPr lang="zh-CN" altLang="en-US" dirty="0">
                <a:effectLst/>
                <a:latin typeface="Arial" panose="020B0604020202020204" pitchFamily="34" charset="0"/>
              </a:rPr>
              <a:t>的</a:t>
            </a:r>
            <a:r>
              <a:rPr lang="en-US" altLang="zh-CN" dirty="0">
                <a:effectLst/>
                <a:latin typeface="Arial" panose="020B0604020202020204" pitchFamily="34" charset="0"/>
              </a:rPr>
              <a:t>transformer</a:t>
            </a:r>
            <a:r>
              <a:rPr lang="zh-CN" altLang="en-US" dirty="0">
                <a:effectLst/>
                <a:latin typeface="Arial" panose="020B0604020202020204" pitchFamily="34" charset="0"/>
              </a:rPr>
              <a:t>库的开源库，</a:t>
            </a:r>
            <a:r>
              <a:rPr lang="en-US" altLang="zh-CN" dirty="0" err="1">
                <a:effectLst/>
                <a:latin typeface="Arial" panose="020B0604020202020204" pitchFamily="34" charset="0"/>
              </a:rPr>
              <a:t>HuggingFace</a:t>
            </a:r>
            <a:r>
              <a:rPr lang="zh-CN" altLang="en-US" dirty="0">
                <a:effectLst/>
                <a:latin typeface="Arial" panose="020B0604020202020204" pitchFamily="34" charset="0"/>
              </a:rPr>
              <a:t>是一个以“</a:t>
            </a:r>
            <a:r>
              <a:rPr lang="en-US" altLang="zh-CN" dirty="0">
                <a:effectLst/>
                <a:latin typeface="Arial" panose="020B0604020202020204" pitchFamily="34" charset="0"/>
              </a:rPr>
              <a:t>established with the goal of opening up advancements in NLP to the wider machine learning community</a:t>
            </a:r>
            <a:r>
              <a:rPr lang="zh-CN" altLang="en-US" dirty="0">
                <a:effectLst/>
                <a:latin typeface="Arial" panose="020B0604020202020204" pitchFamily="34" charset="0"/>
              </a:rPr>
              <a:t>”的社区，他们能在最新的</a:t>
            </a:r>
            <a:r>
              <a:rPr lang="en-US" altLang="zh-CN" dirty="0" err="1">
                <a:effectLst/>
                <a:latin typeface="Arial" panose="020B0604020202020204" pitchFamily="34" charset="0"/>
              </a:rPr>
              <a:t>tranfoemer</a:t>
            </a:r>
            <a:r>
              <a:rPr lang="zh-CN" altLang="en-US" dirty="0">
                <a:effectLst/>
                <a:latin typeface="Arial" panose="020B0604020202020204" pitchFamily="34" charset="0"/>
              </a:rPr>
              <a:t>模型发表后的数天或数周之内提供一个标准的</a:t>
            </a:r>
            <a:r>
              <a:rPr lang="en-US" altLang="zh-CN" dirty="0">
                <a:effectLst/>
                <a:latin typeface="Arial" panose="020B0604020202020204" pitchFamily="34" charset="0"/>
              </a:rPr>
              <a:t>implementation</a:t>
            </a:r>
            <a:r>
              <a:rPr lang="zh-CN" altLang="en-US" dirty="0">
                <a:effectLst/>
                <a:latin typeface="Arial" panose="020B0604020202020204" pitchFamily="34" charset="0"/>
              </a:rPr>
              <a:t>。作者</a:t>
            </a:r>
            <a:r>
              <a:rPr lang="zh-CN" altLang="en-US" dirty="0"/>
              <a:t>用</a:t>
            </a:r>
            <a:r>
              <a:rPr lang="en-US" altLang="zh-CN" dirty="0"/>
              <a:t>Transformer4Rec</a:t>
            </a:r>
            <a:r>
              <a:rPr lang="zh-CN" altLang="en-US" dirty="0"/>
              <a:t>赢得了</a:t>
            </a:r>
            <a:r>
              <a:rPr lang="en-US" altLang="zh-CN" dirty="0"/>
              <a:t>WSDM </a:t>
            </a:r>
            <a:r>
              <a:rPr lang="en-US" altLang="zh-CN" dirty="0" err="1"/>
              <a:t>webtour</a:t>
            </a:r>
            <a:r>
              <a:rPr lang="en-US" altLang="zh-CN" dirty="0"/>
              <a:t> workshop challenge 2021</a:t>
            </a:r>
            <a:r>
              <a:rPr lang="zh-CN" altLang="en-US" dirty="0"/>
              <a:t>和</a:t>
            </a:r>
            <a:r>
              <a:rPr lang="en-US" altLang="zh-CN" dirty="0"/>
              <a:t>SIGIR e-commerce data challenge 2021</a:t>
            </a:r>
            <a:r>
              <a:rPr lang="zh-CN" altLang="en-US" dirty="0"/>
              <a:t>的第一名</a:t>
            </a:r>
          </a:p>
        </p:txBody>
      </p:sp>
      <p:sp>
        <p:nvSpPr>
          <p:cNvPr id="4" name="灯片编号占位符 3"/>
          <p:cNvSpPr>
            <a:spLocks noGrp="1"/>
          </p:cNvSpPr>
          <p:nvPr>
            <p:ph type="sldNum" sz="quarter" idx="5"/>
          </p:nvPr>
        </p:nvSpPr>
        <p:spPr/>
        <p:txBody>
          <a:bodyPr/>
          <a:lstStyle/>
          <a:p>
            <a:fld id="{C7204313-268C-4098-841A-72B5E8BD190B}" type="slidenum">
              <a:rPr lang="zh-CN" altLang="en-US" smtClean="0"/>
              <a:t>1</a:t>
            </a:fld>
            <a:endParaRPr lang="zh-CN" altLang="en-US"/>
          </a:p>
        </p:txBody>
      </p:sp>
    </p:spTree>
    <p:extLst>
      <p:ext uri="{BB962C8B-B14F-4D97-AF65-F5344CB8AC3E}">
        <p14:creationId xmlns:p14="http://schemas.microsoft.com/office/powerpoint/2010/main" val="283664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比如说 </a:t>
            </a:r>
            <a:r>
              <a:rPr lang="en-US" altLang="zh-CN" dirty="0">
                <a:effectLst/>
                <a:latin typeface="Arial" panose="020B0604020202020204" pitchFamily="34" charset="0"/>
              </a:rPr>
              <a:t>Prod2Vec</a:t>
            </a:r>
            <a:r>
              <a:rPr lang="zh-CN" altLang="en-US" dirty="0">
                <a:effectLst/>
                <a:latin typeface="Arial" panose="020B0604020202020204" pitchFamily="34" charset="0"/>
              </a:rPr>
              <a:t>使用</a:t>
            </a:r>
            <a:r>
              <a:rPr lang="en-US" altLang="zh-CN" dirty="0">
                <a:effectLst/>
                <a:latin typeface="Arial" panose="020B0604020202020204" pitchFamily="34" charset="0"/>
              </a:rPr>
              <a:t>Word2Vec</a:t>
            </a:r>
            <a:r>
              <a:rPr lang="zh-CN" altLang="en-US" dirty="0">
                <a:effectLst/>
                <a:latin typeface="Arial" panose="020B0604020202020204" pitchFamily="34" charset="0"/>
              </a:rPr>
              <a:t>跳跃图模型学习产品表示，</a:t>
            </a:r>
            <a:r>
              <a:rPr lang="en-US" altLang="zh-CN" dirty="0">
                <a:effectLst/>
                <a:latin typeface="Arial" panose="020B0604020202020204" pitchFamily="34" charset="0"/>
              </a:rPr>
              <a:t>NLP</a:t>
            </a:r>
            <a:r>
              <a:rPr lang="zh-CN" altLang="en-US" dirty="0">
                <a:effectLst/>
                <a:latin typeface="Arial" panose="020B0604020202020204" pitchFamily="34" charset="0"/>
              </a:rPr>
              <a:t>中先使用</a:t>
            </a:r>
            <a:r>
              <a:rPr lang="en-US" altLang="zh-CN" dirty="0">
                <a:effectLst/>
                <a:latin typeface="Arial" panose="020B0604020202020204" pitchFamily="34" charset="0"/>
              </a:rPr>
              <a:t>RNN-based model,</a:t>
            </a:r>
            <a:r>
              <a:rPr lang="zh-CN" altLang="en-US" dirty="0">
                <a:effectLst/>
                <a:latin typeface="Arial" panose="020B0604020202020204" pitchFamily="34" charset="0"/>
              </a:rPr>
              <a:t> 随后</a:t>
            </a:r>
            <a:r>
              <a:rPr lang="en-US" altLang="zh-CN" dirty="0">
                <a:effectLst/>
                <a:latin typeface="Arial" panose="020B0604020202020204" pitchFamily="34" charset="0"/>
              </a:rPr>
              <a:t>SR</a:t>
            </a:r>
            <a:r>
              <a:rPr lang="zh-CN" altLang="en-US" dirty="0">
                <a:effectLst/>
                <a:latin typeface="Arial" panose="020B0604020202020204" pitchFamily="34" charset="0"/>
              </a:rPr>
              <a:t>领域又提出</a:t>
            </a:r>
            <a:r>
              <a:rPr lang="en-US" altLang="zh-CN" dirty="0">
                <a:effectLst/>
                <a:latin typeface="Arial" panose="020B0604020202020204" pitchFamily="34" charset="0"/>
              </a:rPr>
              <a:t>GRU4Rec</a:t>
            </a:r>
            <a:r>
              <a:rPr lang="zh-CN" altLang="en-US" dirty="0">
                <a:effectLst/>
                <a:latin typeface="Arial" panose="020B0604020202020204" pitchFamily="34" charset="0"/>
              </a:rPr>
              <a:t>，</a:t>
            </a:r>
            <a:r>
              <a:rPr lang="en-US" altLang="zh-CN" dirty="0">
                <a:effectLst/>
                <a:latin typeface="Arial" panose="020B0604020202020204" pitchFamily="34" charset="0"/>
              </a:rPr>
              <a:t>NLP</a:t>
            </a:r>
            <a:r>
              <a:rPr lang="zh-CN" altLang="en-US" dirty="0">
                <a:effectLst/>
                <a:latin typeface="Arial" panose="020B0604020202020204" pitchFamily="34" charset="0"/>
              </a:rPr>
              <a:t>中先使用</a:t>
            </a:r>
            <a:r>
              <a:rPr lang="en-US" altLang="zh-CN" dirty="0">
                <a:effectLst/>
                <a:latin typeface="Arial" panose="020B0604020202020204" pitchFamily="34" charset="0"/>
              </a:rPr>
              <a:t>attention</a:t>
            </a:r>
            <a:r>
              <a:rPr lang="zh-CN" altLang="en-US" dirty="0">
                <a:effectLst/>
                <a:latin typeface="Arial" panose="020B0604020202020204" pitchFamily="34" charset="0"/>
              </a:rPr>
              <a:t>机制，然后</a:t>
            </a:r>
            <a:r>
              <a:rPr lang="en-US" altLang="zh-CN" dirty="0">
                <a:effectLst/>
                <a:latin typeface="Arial" panose="020B0604020202020204" pitchFamily="34" charset="0"/>
              </a:rPr>
              <a:t>SR</a:t>
            </a:r>
            <a:r>
              <a:rPr lang="zh-CN" altLang="en-US" dirty="0">
                <a:effectLst/>
                <a:latin typeface="Arial" panose="020B0604020202020204" pitchFamily="34" charset="0"/>
              </a:rPr>
              <a:t>中又提出了</a:t>
            </a:r>
            <a:r>
              <a:rPr lang="en-US" altLang="zh-CN" dirty="0">
                <a:effectLst/>
                <a:latin typeface="Arial" panose="020B0604020202020204" pitchFamily="34" charset="0"/>
              </a:rPr>
              <a:t>NARM</a:t>
            </a:r>
            <a:r>
              <a:rPr lang="zh-CN" altLang="en-US" dirty="0">
                <a:effectLst/>
                <a:latin typeface="Arial" panose="020B0604020202020204" pitchFamily="34" charset="0"/>
              </a:rPr>
              <a:t>等。</a:t>
            </a:r>
            <a:endParaRPr lang="en-US" altLang="zh-CN" dirty="0">
              <a:effectLst/>
              <a:latin typeface="Arial" panose="020B0604020202020204" pitchFamily="34" charset="0"/>
            </a:endParaRPr>
          </a:p>
          <a:p>
            <a:r>
              <a:rPr lang="zh-CN" altLang="en-US" dirty="0">
                <a:effectLst/>
                <a:latin typeface="Arial" panose="020B0604020202020204" pitchFamily="34" charset="0"/>
              </a:rPr>
              <a:t>为了解决这个问题，作者决定开发</a:t>
            </a:r>
            <a:r>
              <a:rPr lang="en-US" altLang="zh-CN" dirty="0">
                <a:effectLst/>
                <a:latin typeface="Arial" panose="020B0604020202020204" pitchFamily="34" charset="0"/>
              </a:rPr>
              <a:t>Transformers4Rec</a:t>
            </a:r>
            <a:r>
              <a:rPr lang="zh-CN" altLang="en-US" dirty="0">
                <a:effectLst/>
                <a:latin typeface="Arial" panose="020B0604020202020204" pitchFamily="34" charset="0"/>
              </a:rPr>
              <a:t>，目标是向推荐系统社区开放基于</a:t>
            </a:r>
            <a:r>
              <a:rPr lang="en-US" altLang="zh-CN" dirty="0">
                <a:effectLst/>
                <a:latin typeface="Arial" panose="020B0604020202020204" pitchFamily="34" charset="0"/>
              </a:rPr>
              <a:t>NLP</a:t>
            </a:r>
            <a:r>
              <a:rPr lang="zh-CN" altLang="en-US" dirty="0">
                <a:effectLst/>
                <a:latin typeface="Arial" panose="020B0604020202020204" pitchFamily="34" charset="0"/>
              </a:rPr>
              <a:t>的</a:t>
            </a:r>
            <a:r>
              <a:rPr lang="en-US" altLang="zh-CN" dirty="0">
                <a:effectLst/>
                <a:latin typeface="Arial" panose="020B0604020202020204" pitchFamily="34" charset="0"/>
              </a:rPr>
              <a:t>transformer</a:t>
            </a:r>
            <a:r>
              <a:rPr lang="zh-CN" altLang="en-US" dirty="0">
                <a:effectLst/>
                <a:latin typeface="Arial" panose="020B0604020202020204" pitchFamily="34" charset="0"/>
              </a:rPr>
              <a:t>的优势，并使这些优势能够立即用于</a:t>
            </a:r>
            <a:r>
              <a:rPr lang="en-US" altLang="zh-CN" dirty="0">
                <a:effectLst/>
                <a:latin typeface="Arial" panose="020B0604020202020204" pitchFamily="34" charset="0"/>
              </a:rPr>
              <a:t>SR</a:t>
            </a:r>
            <a:r>
              <a:rPr lang="zh-CN" altLang="en-US" dirty="0">
                <a:effectLst/>
                <a:latin typeface="Arial" panose="020B0604020202020204" pitchFamily="34" charset="0"/>
              </a:rPr>
              <a:t>和</a:t>
            </a:r>
            <a:r>
              <a:rPr lang="en-US" altLang="zh-CN" dirty="0">
                <a:effectLst/>
                <a:latin typeface="Arial" panose="020B0604020202020204" pitchFamily="34" charset="0"/>
              </a:rPr>
              <a:t>SBR</a:t>
            </a:r>
            <a:r>
              <a:rPr lang="zh-CN" altLang="en-US" dirty="0">
                <a:effectLst/>
                <a:latin typeface="Arial" panose="020B0604020202020204" pitchFamily="34" charset="0"/>
              </a:rPr>
              <a:t>。和他的依赖库</a:t>
            </a:r>
            <a:r>
              <a:rPr lang="en-US" altLang="zh-CN" dirty="0" err="1">
                <a:effectLst/>
                <a:latin typeface="Arial" panose="020B0604020202020204" pitchFamily="34" charset="0"/>
              </a:rPr>
              <a:t>HuggingFace</a:t>
            </a:r>
            <a:r>
              <a:rPr lang="zh-CN" altLang="en-US" dirty="0">
                <a:effectLst/>
                <a:latin typeface="Arial" panose="020B0604020202020204" pitchFamily="34" charset="0"/>
              </a:rPr>
              <a:t>一样，</a:t>
            </a:r>
            <a:r>
              <a:rPr lang="en-US" altLang="zh-CN" dirty="0">
                <a:effectLst/>
                <a:latin typeface="Arial" panose="020B0604020202020204" pitchFamily="34" charset="0"/>
              </a:rPr>
              <a:t>Transformers4Rec</a:t>
            </a:r>
            <a:r>
              <a:rPr lang="zh-CN" altLang="en-US" dirty="0">
                <a:effectLst/>
                <a:latin typeface="Arial" panose="020B0604020202020204" pitchFamily="34" charset="0"/>
              </a:rPr>
              <a:t>被设计为可扩展的，简单，快速而健壮的。</a:t>
            </a:r>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2</a:t>
            </a:fld>
            <a:endParaRPr lang="zh-CN" altLang="en-US"/>
          </a:p>
        </p:txBody>
      </p:sp>
    </p:spTree>
    <p:extLst>
      <p:ext uri="{BB962C8B-B14F-4D97-AF65-F5344CB8AC3E}">
        <p14:creationId xmlns:p14="http://schemas.microsoft.com/office/powerpoint/2010/main" val="3027320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GPT-2</a:t>
            </a:r>
            <a:r>
              <a:rPr lang="zh-CN" altLang="en-US" dirty="0"/>
              <a:t>使用</a:t>
            </a:r>
            <a:r>
              <a:rPr lang="en-US" altLang="zh-CN" dirty="0"/>
              <a:t>casual language model</a:t>
            </a:r>
            <a:r>
              <a:rPr lang="zh-CN" altLang="en-US" dirty="0"/>
              <a:t>来预训练</a:t>
            </a:r>
            <a:r>
              <a:rPr lang="en-US" altLang="zh-CN" dirty="0"/>
              <a:t>decoder</a:t>
            </a:r>
            <a:r>
              <a:rPr lang="zh-CN" altLang="en-US" dirty="0"/>
              <a:t>模块，即根据先前的</a:t>
            </a:r>
            <a:r>
              <a:rPr lang="en-US" altLang="zh-CN" dirty="0"/>
              <a:t>tokens</a:t>
            </a:r>
            <a:r>
              <a:rPr lang="zh-CN" altLang="en-US" dirty="0"/>
              <a:t>来预测下一个</a:t>
            </a:r>
            <a:r>
              <a:rPr lang="en-US" altLang="zh-CN" dirty="0"/>
              <a:t>token.</a:t>
            </a:r>
            <a:r>
              <a:rPr lang="zh-CN" altLang="en-US" dirty="0"/>
              <a:t>另外，</a:t>
            </a:r>
            <a:r>
              <a:rPr lang="en-US" altLang="zh-CN" dirty="0"/>
              <a:t>GPT-2</a:t>
            </a:r>
            <a:r>
              <a:rPr lang="zh-CN" altLang="en-US" dirty="0"/>
              <a:t>还使用</a:t>
            </a:r>
            <a:r>
              <a:rPr lang="en-US" altLang="zh-CN" dirty="0"/>
              <a:t>masked self-attention </a:t>
            </a:r>
            <a:r>
              <a:rPr lang="en-US" altLang="zh-CN" dirty="0" err="1"/>
              <a:t>mechnism</a:t>
            </a:r>
            <a:r>
              <a:rPr lang="zh-CN" altLang="en-US" dirty="0"/>
              <a:t>来限制模型只能访问左边的</a:t>
            </a:r>
            <a:r>
              <a:rPr lang="en-US" altLang="zh-CN" dirty="0"/>
              <a:t>tokens</a:t>
            </a:r>
            <a:r>
              <a:rPr lang="zh-CN" altLang="en-US" dirty="0"/>
              <a:t>，防止信息泄露；</a:t>
            </a:r>
            <a:endParaRPr lang="en-US" altLang="zh-CN" dirty="0"/>
          </a:p>
          <a:p>
            <a:r>
              <a:rPr lang="en-US" altLang="zh-CN" dirty="0"/>
              <a:t>BERT</a:t>
            </a:r>
            <a:r>
              <a:rPr lang="zh-CN" altLang="en-US" dirty="0"/>
              <a:t>使用</a:t>
            </a:r>
            <a:r>
              <a:rPr lang="en-US" altLang="zh-CN" dirty="0"/>
              <a:t>masked language model</a:t>
            </a:r>
            <a:r>
              <a:rPr lang="zh-CN" altLang="en-US" dirty="0"/>
              <a:t>来预训练</a:t>
            </a:r>
            <a:r>
              <a:rPr lang="en-US" altLang="zh-CN" dirty="0"/>
              <a:t>encoder</a:t>
            </a:r>
            <a:r>
              <a:rPr lang="zh-CN" altLang="en-US" dirty="0"/>
              <a:t>模块，即</a:t>
            </a:r>
            <a:r>
              <a:rPr lang="zh-CN" altLang="en-US" dirty="0">
                <a:effectLst/>
                <a:latin typeface="Arial" panose="020B0604020202020204" pitchFamily="34" charset="0"/>
              </a:rPr>
              <a:t>随机屏蔽输入序列中</a:t>
            </a:r>
            <a:r>
              <a:rPr lang="en-US" altLang="zh-CN" dirty="0">
                <a:effectLst/>
                <a:latin typeface="Arial" panose="020B0604020202020204" pitchFamily="34" charset="0"/>
              </a:rPr>
              <a:t>15%</a:t>
            </a:r>
            <a:r>
              <a:rPr lang="zh-CN" altLang="en-US" dirty="0">
                <a:effectLst/>
                <a:latin typeface="Arial" panose="020B0604020202020204" pitchFamily="34" charset="0"/>
              </a:rPr>
              <a:t>的</a:t>
            </a:r>
            <a:r>
              <a:rPr lang="en-US" altLang="zh-CN" dirty="0">
                <a:effectLst/>
                <a:latin typeface="Arial" panose="020B0604020202020204" pitchFamily="34" charset="0"/>
              </a:rPr>
              <a:t>tokens</a:t>
            </a:r>
            <a:r>
              <a:rPr lang="zh-CN" altLang="en-US" dirty="0">
                <a:effectLst/>
                <a:latin typeface="Arial" panose="020B0604020202020204" pitchFamily="34" charset="0"/>
              </a:rPr>
              <a:t>，并要求</a:t>
            </a:r>
            <a:r>
              <a:rPr lang="en-US" altLang="zh-CN" dirty="0">
                <a:effectLst/>
                <a:latin typeface="Arial" panose="020B0604020202020204" pitchFamily="34" charset="0"/>
              </a:rPr>
              <a:t>encoder</a:t>
            </a:r>
            <a:r>
              <a:rPr lang="zh-CN" altLang="en-US" dirty="0">
                <a:effectLst/>
                <a:latin typeface="Arial" panose="020B0604020202020204" pitchFamily="34" charset="0"/>
              </a:rPr>
              <a:t>使用来自其周围的非屏蔽信息来预测被屏蔽的</a:t>
            </a:r>
            <a:r>
              <a:rPr lang="en-US" altLang="zh-CN" dirty="0">
                <a:effectLst/>
                <a:latin typeface="Arial" panose="020B0604020202020204" pitchFamily="34" charset="0"/>
              </a:rPr>
              <a:t>token</a:t>
            </a:r>
            <a:r>
              <a:rPr lang="zh-CN" altLang="en-US" dirty="0">
                <a:effectLst/>
                <a:latin typeface="Arial" panose="020B0604020202020204" pitchFamily="34" charset="0"/>
              </a:rPr>
              <a:t>，</a:t>
            </a:r>
            <a:r>
              <a:rPr lang="en-US" altLang="zh-CN" dirty="0">
                <a:effectLst/>
                <a:latin typeface="Arial" panose="020B0604020202020204" pitchFamily="34" charset="0"/>
              </a:rPr>
              <a:t>BERT</a:t>
            </a:r>
            <a:r>
              <a:rPr lang="zh-CN" altLang="en-US" dirty="0">
                <a:effectLst/>
                <a:latin typeface="Arial" panose="020B0604020202020204" pitchFamily="34" charset="0"/>
              </a:rPr>
              <a:t>还使用</a:t>
            </a:r>
            <a:r>
              <a:rPr lang="en-US" altLang="zh-CN" dirty="0">
                <a:effectLst/>
                <a:latin typeface="Arial" panose="020B0604020202020204" pitchFamily="34" charset="0"/>
              </a:rPr>
              <a:t>fully contextual self-attention mechanism</a:t>
            </a:r>
            <a:r>
              <a:rPr lang="zh-CN" altLang="en-US" dirty="0">
                <a:effectLst/>
                <a:latin typeface="Arial" panose="020B0604020202020204" pitchFamily="34" charset="0"/>
              </a:rPr>
              <a:t>来使</a:t>
            </a:r>
            <a:r>
              <a:rPr lang="en-US" altLang="zh-CN" dirty="0">
                <a:effectLst/>
                <a:latin typeface="Arial" panose="020B0604020202020204" pitchFamily="34" charset="0"/>
              </a:rPr>
              <a:t>encoder</a:t>
            </a:r>
            <a:r>
              <a:rPr lang="zh-CN" altLang="en-US" dirty="0">
                <a:effectLst/>
                <a:latin typeface="Arial" panose="020B0604020202020204" pitchFamily="34" charset="0"/>
              </a:rPr>
              <a:t>可以访问过去和将来的</a:t>
            </a:r>
            <a:r>
              <a:rPr lang="en-US" altLang="zh-CN" dirty="0">
                <a:effectLst/>
                <a:latin typeface="Arial" panose="020B0604020202020204" pitchFamily="34" charset="0"/>
              </a:rPr>
              <a:t>tokens;</a:t>
            </a:r>
          </a:p>
          <a:p>
            <a:r>
              <a:rPr lang="en-US" altLang="zh-CN" dirty="0">
                <a:effectLst/>
                <a:latin typeface="Arial" panose="020B0604020202020204" pitchFamily="34" charset="0"/>
              </a:rPr>
              <a:t>Transformer-XL</a:t>
            </a:r>
            <a:r>
              <a:rPr lang="zh-CN" altLang="en-US" dirty="0">
                <a:effectLst/>
                <a:latin typeface="Arial" panose="020B0604020202020204" pitchFamily="34" charset="0"/>
              </a:rPr>
              <a:t>和</a:t>
            </a:r>
            <a:r>
              <a:rPr lang="en-US" altLang="zh-CN" dirty="0">
                <a:effectLst/>
                <a:latin typeface="Arial" panose="020B0604020202020204" pitchFamily="34" charset="0"/>
              </a:rPr>
              <a:t>GPT-2</a:t>
            </a:r>
            <a:r>
              <a:rPr lang="zh-CN" altLang="en-US" dirty="0">
                <a:effectLst/>
                <a:latin typeface="Arial" panose="020B0604020202020204" pitchFamily="34" charset="0"/>
              </a:rPr>
              <a:t>一样，使用</a:t>
            </a:r>
            <a:r>
              <a:rPr lang="en-US" altLang="zh-CN" dirty="0">
                <a:effectLst/>
                <a:latin typeface="Arial" panose="020B0604020202020204" pitchFamily="34" charset="0"/>
              </a:rPr>
              <a:t>CLM</a:t>
            </a:r>
            <a:r>
              <a:rPr lang="zh-CN" altLang="en-US" dirty="0">
                <a:effectLst/>
                <a:latin typeface="Arial" panose="020B0604020202020204" pitchFamily="34" charset="0"/>
              </a:rPr>
              <a:t>和</a:t>
            </a:r>
            <a:r>
              <a:rPr lang="en-US" altLang="zh-CN" dirty="0">
                <a:effectLst/>
                <a:latin typeface="Arial" panose="020B0604020202020204" pitchFamily="34" charset="0"/>
              </a:rPr>
              <a:t>masked self-attention mechanism</a:t>
            </a:r>
            <a:r>
              <a:rPr lang="zh-CN" altLang="en-US" dirty="0">
                <a:effectLst/>
                <a:latin typeface="Arial" panose="020B0604020202020204" pitchFamily="34" charset="0"/>
              </a:rPr>
              <a:t>来预训练。另外，</a:t>
            </a:r>
            <a:r>
              <a:rPr lang="en-US" altLang="zh-CN" dirty="0">
                <a:effectLst/>
                <a:latin typeface="Arial" panose="020B0604020202020204" pitchFamily="34" charset="0"/>
              </a:rPr>
              <a:t>Transformer-XL</a:t>
            </a:r>
            <a:r>
              <a:rPr lang="zh-CN" altLang="en-US" dirty="0">
                <a:effectLst/>
                <a:latin typeface="Arial" panose="020B0604020202020204" pitchFamily="34" charset="0"/>
              </a:rPr>
              <a:t>还使用了</a:t>
            </a:r>
            <a:r>
              <a:rPr lang="en-US" altLang="zh-CN" dirty="0"/>
              <a:t>segment recurrence mechanism</a:t>
            </a:r>
            <a:r>
              <a:rPr lang="zh-CN" altLang="en-US" dirty="0"/>
              <a:t>来解决</a:t>
            </a:r>
            <a:r>
              <a:rPr lang="en-US" altLang="zh-CN" dirty="0"/>
              <a:t>GPT-2</a:t>
            </a:r>
            <a:r>
              <a:rPr lang="zh-CN" altLang="en-US" dirty="0"/>
              <a:t>和</a:t>
            </a:r>
            <a:r>
              <a:rPr lang="en-US" altLang="zh-CN" dirty="0"/>
              <a:t>BERT</a:t>
            </a:r>
            <a:r>
              <a:rPr lang="zh-CN" altLang="en-US" dirty="0"/>
              <a:t>中存在的上下文碎片问题（在</a:t>
            </a:r>
            <a:r>
              <a:rPr lang="en-US" altLang="zh-CN" dirty="0"/>
              <a:t>GPT-2</a:t>
            </a:r>
            <a:r>
              <a:rPr lang="zh-CN" altLang="en-US" dirty="0"/>
              <a:t>和</a:t>
            </a:r>
            <a:r>
              <a:rPr lang="en-US" altLang="zh-CN" dirty="0"/>
              <a:t>BERT</a:t>
            </a:r>
            <a:r>
              <a:rPr lang="zh-CN" altLang="en-US" dirty="0"/>
              <a:t>中的输入是一个固定大小的单词块，没有考虑句子或段落的自然结构）；</a:t>
            </a:r>
            <a:endParaRPr lang="en-US" altLang="zh-CN" dirty="0"/>
          </a:p>
          <a:p>
            <a:r>
              <a:rPr lang="en-US" altLang="zh-CN" dirty="0" err="1"/>
              <a:t>XLNet</a:t>
            </a:r>
            <a:r>
              <a:rPr lang="zh-CN" altLang="en-US" dirty="0"/>
              <a:t>自定义了一个叫</a:t>
            </a:r>
            <a:r>
              <a:rPr lang="en-US" altLang="zh-CN" dirty="0"/>
              <a:t>permutation</a:t>
            </a:r>
            <a:r>
              <a:rPr lang="zh-CN" altLang="en-US" dirty="0"/>
              <a:t>的预训练的方法，</a:t>
            </a:r>
            <a:r>
              <a:rPr lang="zh-CN" altLang="en-US" dirty="0">
                <a:effectLst/>
                <a:latin typeface="Arial" panose="020B0604020202020204" pitchFamily="34" charset="0"/>
              </a:rPr>
              <a:t>它保持原始的输入序列，并在</a:t>
            </a:r>
            <a:r>
              <a:rPr lang="en-US" altLang="zh-CN" dirty="0">
                <a:effectLst/>
                <a:latin typeface="Arial" panose="020B0604020202020204" pitchFamily="34" charset="0"/>
              </a:rPr>
              <a:t>self-attention layer</a:t>
            </a:r>
            <a:r>
              <a:rPr lang="zh-CN" altLang="en-US" dirty="0">
                <a:effectLst/>
                <a:latin typeface="Arial" panose="020B0604020202020204" pitchFamily="34" charset="0"/>
              </a:rPr>
              <a:t>使用</a:t>
            </a:r>
            <a:r>
              <a:rPr lang="en-US" altLang="zh-CN" dirty="0">
                <a:effectLst/>
                <a:latin typeface="Arial" panose="020B0604020202020204" pitchFamily="34" charset="0"/>
              </a:rPr>
              <a:t>permutation factorization</a:t>
            </a:r>
            <a:r>
              <a:rPr lang="zh-CN" altLang="en-US" dirty="0">
                <a:effectLst/>
                <a:latin typeface="Arial" panose="020B0604020202020204" pitchFamily="34" charset="0"/>
              </a:rPr>
              <a:t>（排序分解）来进行双向访问。</a:t>
            </a:r>
            <a:endParaRPr lang="en-US" altLang="zh-CN" dirty="0">
              <a:effectLst/>
              <a:latin typeface="Arial" panose="020B0604020202020204" pitchFamily="34" charset="0"/>
            </a:endParaRPr>
          </a:p>
          <a:p>
            <a:r>
              <a:rPr lang="en-US" altLang="zh-CN" dirty="0"/>
              <a:t>ELECTRA</a:t>
            </a:r>
            <a:r>
              <a:rPr lang="zh-CN" altLang="en-US" dirty="0"/>
              <a:t>在</a:t>
            </a:r>
            <a:r>
              <a:rPr lang="en-US" altLang="zh-CN" dirty="0"/>
              <a:t>BERT</a:t>
            </a:r>
            <a:r>
              <a:rPr lang="zh-CN" altLang="en-US" dirty="0"/>
              <a:t>中加入了一个</a:t>
            </a:r>
            <a:r>
              <a:rPr lang="en-US" altLang="zh-CN" dirty="0"/>
              <a:t>discriminator network</a:t>
            </a:r>
            <a:r>
              <a:rPr lang="zh-CN" altLang="en-US" dirty="0"/>
              <a:t>，使用</a:t>
            </a:r>
            <a:r>
              <a:rPr lang="en-US" altLang="zh-CN" dirty="0"/>
              <a:t>MLM</a:t>
            </a:r>
            <a:r>
              <a:rPr lang="zh-CN" altLang="en-US" dirty="0"/>
              <a:t>和</a:t>
            </a:r>
            <a:r>
              <a:rPr lang="en-US" altLang="zh-CN" dirty="0"/>
              <a:t>replacement token detection</a:t>
            </a:r>
            <a:r>
              <a:rPr lang="zh-CN" altLang="en-US" dirty="0"/>
              <a:t>来对</a:t>
            </a:r>
            <a:r>
              <a:rPr lang="en-US" altLang="zh-CN" dirty="0"/>
              <a:t>discriminator network</a:t>
            </a:r>
            <a:r>
              <a:rPr lang="zh-CN" altLang="en-US" dirty="0"/>
              <a:t>进行联合预训练，这个</a:t>
            </a:r>
            <a:r>
              <a:rPr lang="en-US" altLang="zh-CN" dirty="0"/>
              <a:t>network</a:t>
            </a:r>
            <a:r>
              <a:rPr lang="zh-CN" altLang="en-US" dirty="0"/>
              <a:t>可以判断一个</a:t>
            </a:r>
            <a:r>
              <a:rPr lang="en-US" altLang="zh-CN" dirty="0"/>
              <a:t>token</a:t>
            </a:r>
            <a:r>
              <a:rPr lang="zh-CN" altLang="en-US" dirty="0"/>
              <a:t>是原始的还是被替换过的</a:t>
            </a:r>
          </a:p>
        </p:txBody>
      </p:sp>
      <p:sp>
        <p:nvSpPr>
          <p:cNvPr id="4" name="灯片编号占位符 3"/>
          <p:cNvSpPr>
            <a:spLocks noGrp="1"/>
          </p:cNvSpPr>
          <p:nvPr>
            <p:ph type="sldNum" sz="quarter" idx="5"/>
          </p:nvPr>
        </p:nvSpPr>
        <p:spPr/>
        <p:txBody>
          <a:bodyPr/>
          <a:lstStyle/>
          <a:p>
            <a:fld id="{C7204313-268C-4098-841A-72B5E8BD190B}" type="slidenum">
              <a:rPr lang="zh-CN" altLang="en-US" smtClean="0"/>
              <a:t>3</a:t>
            </a:fld>
            <a:endParaRPr lang="zh-CN" altLang="en-US"/>
          </a:p>
        </p:txBody>
      </p:sp>
    </p:spTree>
    <p:extLst>
      <p:ext uri="{BB962C8B-B14F-4D97-AF65-F5344CB8AC3E}">
        <p14:creationId xmlns:p14="http://schemas.microsoft.com/office/powerpoint/2010/main" val="2424647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RoBERTa</a:t>
            </a:r>
            <a:r>
              <a:rPr lang="zh-CN" altLang="en-US" dirty="0">
                <a:effectLst/>
                <a:latin typeface="Arial" panose="020B0604020202020204" pitchFamily="34" charset="0"/>
              </a:rPr>
              <a:t>在对长序列进行训练时，证明了基于</a:t>
            </a:r>
            <a:r>
              <a:rPr lang="en-US" altLang="zh-CN" dirty="0">
                <a:effectLst/>
                <a:latin typeface="Arial" panose="020B0604020202020204" pitchFamily="34" charset="0"/>
              </a:rPr>
              <a:t>transformer</a:t>
            </a:r>
            <a:r>
              <a:rPr lang="zh-CN" altLang="en-US" dirty="0">
                <a:effectLst/>
                <a:latin typeface="Arial" panose="020B0604020202020204" pitchFamily="34" charset="0"/>
              </a:rPr>
              <a:t>的体系结构的有效性；</a:t>
            </a:r>
            <a:endParaRPr lang="en-US" altLang="zh-CN" dirty="0">
              <a:effectLst/>
              <a:latin typeface="Arial" panose="020B0604020202020204" pitchFamily="34" charset="0"/>
            </a:endParaRPr>
          </a:p>
          <a:p>
            <a:r>
              <a:rPr lang="en-US" altLang="zh-CN" dirty="0" err="1">
                <a:effectLst/>
                <a:latin typeface="Arial" panose="020B0604020202020204" pitchFamily="34" charset="0"/>
              </a:rPr>
              <a:t>AttRec</a:t>
            </a:r>
            <a:r>
              <a:rPr lang="zh-CN" altLang="en-US" dirty="0">
                <a:effectLst/>
                <a:latin typeface="Arial" panose="020B0604020202020204" pitchFamily="34" charset="0"/>
              </a:rPr>
              <a:t>利用了</a:t>
            </a:r>
            <a:r>
              <a:rPr lang="en-US" altLang="zh-CN" dirty="0">
                <a:effectLst/>
                <a:latin typeface="Arial" panose="020B0604020202020204" pitchFamily="34" charset="0"/>
              </a:rPr>
              <a:t>self-attention</a:t>
            </a:r>
            <a:r>
              <a:rPr lang="zh-CN" altLang="en-US" dirty="0">
                <a:effectLst/>
                <a:latin typeface="Arial" panose="020B0604020202020204" pitchFamily="34" charset="0"/>
              </a:rPr>
              <a:t>机制，从用户的历史交互中推断出商品与商品的关系，并估计每个商品在用户轨迹中的权重；</a:t>
            </a:r>
            <a:endParaRPr lang="en-US" altLang="zh-CN" dirty="0">
              <a:effectLst/>
              <a:latin typeface="Arial" panose="020B0604020202020204" pitchFamily="34" charset="0"/>
            </a:endParaRPr>
          </a:p>
          <a:p>
            <a:r>
              <a:rPr lang="en-US" altLang="zh-CN" dirty="0" err="1">
                <a:effectLst/>
                <a:latin typeface="Arial" panose="020B0604020202020204" pitchFamily="34" charset="0"/>
              </a:rPr>
              <a:t>SASRec</a:t>
            </a:r>
            <a:r>
              <a:rPr lang="zh-CN" altLang="en-US" dirty="0">
                <a:effectLst/>
                <a:latin typeface="Arial" panose="020B0604020202020204" pitchFamily="34" charset="0"/>
              </a:rPr>
              <a:t>使用了</a:t>
            </a:r>
            <a:r>
              <a:rPr lang="en-US" altLang="zh-CN" dirty="0">
                <a:effectLst/>
                <a:latin typeface="Arial" panose="020B0604020202020204" pitchFamily="34" charset="0"/>
              </a:rPr>
              <a:t>CLM</a:t>
            </a:r>
            <a:r>
              <a:rPr lang="zh-CN" altLang="en-US" dirty="0">
                <a:effectLst/>
                <a:latin typeface="Arial" panose="020B0604020202020204" pitchFamily="34" charset="0"/>
              </a:rPr>
              <a:t>做训练；</a:t>
            </a:r>
            <a:endParaRPr lang="en-US" altLang="zh-CN" dirty="0">
              <a:effectLst/>
              <a:latin typeface="Arial" panose="020B0604020202020204" pitchFamily="34" charset="0"/>
            </a:endParaRPr>
          </a:p>
          <a:p>
            <a:r>
              <a:rPr lang="en-US" altLang="zh-CN" dirty="0">
                <a:effectLst/>
                <a:latin typeface="Arial" panose="020B0604020202020204" pitchFamily="34" charset="0"/>
              </a:rPr>
              <a:t>BERT4Rec</a:t>
            </a:r>
            <a:r>
              <a:rPr lang="zh-CN" altLang="en-US" dirty="0">
                <a:effectLst/>
                <a:latin typeface="Arial" panose="020B0604020202020204" pitchFamily="34" charset="0"/>
              </a:rPr>
              <a:t>是</a:t>
            </a:r>
            <a:r>
              <a:rPr lang="en-US" altLang="zh-CN" dirty="0" err="1">
                <a:effectLst/>
                <a:latin typeface="Arial" panose="020B0604020202020204" pitchFamily="34" charset="0"/>
              </a:rPr>
              <a:t>SASRec</a:t>
            </a:r>
            <a:r>
              <a:rPr lang="zh-CN" altLang="en-US" dirty="0">
                <a:effectLst/>
                <a:latin typeface="Arial" panose="020B0604020202020204" pitchFamily="34" charset="0"/>
              </a:rPr>
              <a:t>的后续工作，使用了</a:t>
            </a:r>
            <a:r>
              <a:rPr lang="en-US" altLang="zh-CN" dirty="0">
                <a:effectLst/>
                <a:latin typeface="Arial" panose="020B0604020202020204" pitchFamily="34" charset="0"/>
              </a:rPr>
              <a:t>MLM</a:t>
            </a:r>
            <a:r>
              <a:rPr lang="zh-CN" altLang="en-US" dirty="0">
                <a:effectLst/>
                <a:latin typeface="Arial" panose="020B0604020202020204" pitchFamily="34" charset="0"/>
              </a:rPr>
              <a:t>做训练；</a:t>
            </a:r>
            <a:endParaRPr lang="en-US" altLang="zh-CN" dirty="0">
              <a:effectLst/>
              <a:latin typeface="Arial" panose="020B0604020202020204" pitchFamily="34" charset="0"/>
            </a:endParaRPr>
          </a:p>
          <a:p>
            <a:r>
              <a:rPr lang="en-US" altLang="zh-CN" dirty="0">
                <a:effectLst/>
                <a:latin typeface="Arial" panose="020B0604020202020204" pitchFamily="34" charset="0"/>
              </a:rPr>
              <a:t>SSE-PT</a:t>
            </a:r>
            <a:r>
              <a:rPr lang="zh-CN" altLang="en-US" dirty="0">
                <a:effectLst/>
                <a:latin typeface="Arial" panose="020B0604020202020204" pitchFamily="34" charset="0"/>
              </a:rPr>
              <a:t>和</a:t>
            </a:r>
            <a:r>
              <a:rPr lang="en-US" altLang="zh-CN" dirty="0" err="1">
                <a:effectLst/>
                <a:latin typeface="Arial" panose="020B0604020202020204" pitchFamily="34" charset="0"/>
              </a:rPr>
              <a:t>SARec</a:t>
            </a:r>
            <a:r>
              <a:rPr lang="zh-CN" altLang="en-US" dirty="0">
                <a:effectLst/>
                <a:latin typeface="Arial" panose="020B0604020202020204" pitchFamily="34" charset="0"/>
              </a:rPr>
              <a:t>一样使用了</a:t>
            </a:r>
            <a:r>
              <a:rPr lang="en-US" altLang="zh-CN" dirty="0">
                <a:effectLst/>
                <a:latin typeface="Arial" panose="020B0604020202020204" pitchFamily="34" charset="0"/>
              </a:rPr>
              <a:t>CLM</a:t>
            </a:r>
            <a:r>
              <a:rPr lang="zh-CN" altLang="en-US" dirty="0">
                <a:effectLst/>
                <a:latin typeface="Arial" panose="020B0604020202020204" pitchFamily="34" charset="0"/>
              </a:rPr>
              <a:t>做训练，并且将</a:t>
            </a:r>
            <a:r>
              <a:rPr lang="en-US" altLang="zh-CN" dirty="0">
                <a:effectLst/>
                <a:latin typeface="Arial" panose="020B0604020202020204" pitchFamily="34" charset="0"/>
              </a:rPr>
              <a:t>user</a:t>
            </a:r>
            <a:r>
              <a:rPr lang="zh-CN" altLang="en-US" dirty="0">
                <a:effectLst/>
                <a:latin typeface="Arial" panose="020B0604020202020204" pitchFamily="34" charset="0"/>
              </a:rPr>
              <a:t>和</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a:effectLst/>
                <a:latin typeface="Arial" panose="020B0604020202020204" pitchFamily="34" charset="0"/>
              </a:rPr>
              <a:t>embedding </a:t>
            </a:r>
            <a:r>
              <a:rPr lang="en-US" altLang="zh-CN" dirty="0" err="1">
                <a:effectLst/>
                <a:latin typeface="Arial" panose="020B0604020202020204" pitchFamily="34" charset="0"/>
              </a:rPr>
              <a:t>concat</a:t>
            </a:r>
            <a:r>
              <a:rPr lang="zh-CN" altLang="en-US" dirty="0">
                <a:effectLst/>
                <a:latin typeface="Arial" panose="020B0604020202020204" pitchFamily="34" charset="0"/>
              </a:rPr>
              <a:t>起来去表达一个交互的</a:t>
            </a:r>
            <a:r>
              <a:rPr lang="en-US" altLang="zh-CN" dirty="0">
                <a:effectLst/>
                <a:latin typeface="Arial" panose="020B0604020202020204" pitchFamily="34" charset="0"/>
              </a:rPr>
              <a:t>embedding</a:t>
            </a:r>
            <a:r>
              <a:rPr lang="zh-CN" altLang="en-US" dirty="0">
                <a:effectLst/>
                <a:latin typeface="Arial" panose="020B0604020202020204" pitchFamily="34" charset="0"/>
              </a:rPr>
              <a:t>，</a:t>
            </a:r>
            <a:r>
              <a:rPr lang="en-US" altLang="zh-CN" dirty="0">
                <a:effectLst/>
                <a:latin typeface="Arial" panose="020B0604020202020204" pitchFamily="34" charset="0"/>
              </a:rPr>
              <a:t>SSE-PT</a:t>
            </a:r>
            <a:r>
              <a:rPr lang="zh-CN" altLang="en-US" dirty="0">
                <a:effectLst/>
                <a:latin typeface="Arial" panose="020B0604020202020204" pitchFamily="34" charset="0"/>
              </a:rPr>
              <a:t>还使用了</a:t>
            </a:r>
            <a:r>
              <a:rPr lang="en-US" altLang="zh-CN" dirty="0">
                <a:effectLst/>
                <a:latin typeface="Arial" panose="020B0604020202020204" pitchFamily="34" charset="0"/>
              </a:rPr>
              <a:t>Stochastic Shared Embeddings (SSE) </a:t>
            </a:r>
            <a:r>
              <a:rPr lang="zh-CN" altLang="en-US" dirty="0">
                <a:effectLst/>
                <a:latin typeface="Arial" panose="020B0604020202020204" pitchFamily="34" charset="0"/>
              </a:rPr>
              <a:t>来防止过拟合。</a:t>
            </a:r>
            <a:endParaRPr lang="en-US" altLang="zh-CN" dirty="0">
              <a:effectLst/>
              <a:latin typeface="Arial" panose="020B0604020202020204" pitchFamily="34" charset="0"/>
            </a:endParaRPr>
          </a:p>
          <a:p>
            <a:r>
              <a:rPr lang="zh-CN" altLang="en-US" dirty="0">
                <a:effectLst/>
                <a:latin typeface="Arial" panose="020B0604020202020204" pitchFamily="34" charset="0"/>
              </a:rPr>
              <a:t>除了时间跨度的特征，在工业界</a:t>
            </a:r>
            <a:r>
              <a:rPr lang="en-US" altLang="zh-CN" dirty="0">
                <a:effectLst/>
                <a:latin typeface="Arial" panose="020B0604020202020204" pitchFamily="34" charset="0"/>
              </a:rPr>
              <a:t>side information</a:t>
            </a:r>
            <a:r>
              <a:rPr lang="zh-CN" altLang="en-US" dirty="0">
                <a:effectLst/>
                <a:latin typeface="Arial" panose="020B0604020202020204" pitchFamily="34" charset="0"/>
              </a:rPr>
              <a:t>的使用也很常见，</a:t>
            </a:r>
            <a:r>
              <a:rPr lang="en-US" altLang="zh-CN" dirty="0">
                <a:effectLst/>
                <a:latin typeface="Arial" panose="020B0604020202020204" pitchFamily="34" charset="0"/>
              </a:rPr>
              <a:t>side information</a:t>
            </a:r>
            <a:r>
              <a:rPr lang="zh-CN" altLang="en-US" dirty="0">
                <a:effectLst/>
                <a:latin typeface="Arial" panose="020B0604020202020204" pitchFamily="34" charset="0"/>
              </a:rPr>
              <a:t>包括文本、类目等，阿里巴巴的</a:t>
            </a:r>
            <a:r>
              <a:rPr lang="en-US" altLang="zh-CN" dirty="0" err="1">
                <a:effectLst/>
                <a:latin typeface="Arial" panose="020B0604020202020204" pitchFamily="34" charset="0"/>
              </a:rPr>
              <a:t>ATRank</a:t>
            </a:r>
            <a:r>
              <a:rPr lang="zh-CN" altLang="en-US" dirty="0">
                <a:effectLst/>
                <a:latin typeface="Arial" panose="020B0604020202020204" pitchFamily="34" charset="0"/>
              </a:rPr>
              <a:t>使用行为分组划分</a:t>
            </a:r>
            <a:r>
              <a:rPr lang="en-US" altLang="zh-CN" dirty="0">
                <a:effectLst/>
                <a:latin typeface="Arial" panose="020B0604020202020204" pitchFamily="34" charset="0"/>
              </a:rPr>
              <a:t>feature</a:t>
            </a:r>
            <a:r>
              <a:rPr lang="zh-CN" altLang="en-US" dirty="0">
                <a:effectLst/>
                <a:latin typeface="Arial" panose="020B0604020202020204" pitchFamily="34" charset="0"/>
              </a:rPr>
              <a:t>，然后通过</a:t>
            </a:r>
            <a:r>
              <a:rPr lang="en-US" altLang="zh-CN" dirty="0">
                <a:effectLst/>
                <a:latin typeface="Arial" panose="020B0604020202020204" pitchFamily="34" charset="0"/>
              </a:rPr>
              <a:t>self-attention</a:t>
            </a:r>
            <a:r>
              <a:rPr lang="zh-CN" altLang="en-US" dirty="0">
                <a:effectLst/>
                <a:latin typeface="Arial" panose="020B0604020202020204" pitchFamily="34" charset="0"/>
              </a:rPr>
              <a:t>模块将他们</a:t>
            </a:r>
            <a:r>
              <a:rPr lang="en-US" altLang="zh-CN" dirty="0" err="1">
                <a:effectLst/>
                <a:latin typeface="Arial" panose="020B0604020202020204" pitchFamily="34" charset="0"/>
              </a:rPr>
              <a:t>concat</a:t>
            </a:r>
            <a:r>
              <a:rPr lang="zh-CN" altLang="en-US" dirty="0">
                <a:effectLst/>
                <a:latin typeface="Arial" panose="020B0604020202020204" pitchFamily="34" charset="0"/>
              </a:rPr>
              <a:t>起来；</a:t>
            </a:r>
            <a:endParaRPr lang="en-US" altLang="zh-CN" dirty="0">
              <a:effectLst/>
              <a:latin typeface="Arial" panose="020B0604020202020204" pitchFamily="34" charset="0"/>
            </a:endParaRPr>
          </a:p>
          <a:p>
            <a:r>
              <a:rPr lang="en-US" altLang="zh-CN" dirty="0">
                <a:effectLst/>
                <a:latin typeface="Arial" panose="020B0604020202020204" pitchFamily="34" charset="0"/>
              </a:rPr>
              <a:t>SDM</a:t>
            </a:r>
            <a:r>
              <a:rPr lang="zh-CN" altLang="en-US" dirty="0">
                <a:effectLst/>
                <a:latin typeface="Arial" panose="020B0604020202020204" pitchFamily="34" charset="0"/>
              </a:rPr>
              <a:t>也是将</a:t>
            </a:r>
            <a:r>
              <a:rPr lang="en-US" altLang="zh-CN" dirty="0">
                <a:effectLst/>
                <a:latin typeface="Arial" panose="020B0604020202020204" pitchFamily="34" charset="0"/>
              </a:rPr>
              <a:t>features</a:t>
            </a:r>
            <a:r>
              <a:rPr lang="zh-CN" altLang="en-US" dirty="0">
                <a:effectLst/>
                <a:latin typeface="Arial" panose="020B0604020202020204" pitchFamily="34" charset="0"/>
              </a:rPr>
              <a:t>（比如类别、品牌、商店等）</a:t>
            </a:r>
            <a:r>
              <a:rPr lang="en-US" altLang="zh-CN" dirty="0" err="1">
                <a:effectLst/>
                <a:latin typeface="Arial" panose="020B0604020202020204" pitchFamily="34" charset="0"/>
              </a:rPr>
              <a:t>concat</a:t>
            </a:r>
            <a:r>
              <a:rPr lang="zh-CN" altLang="en-US" dirty="0">
                <a:effectLst/>
                <a:latin typeface="Arial" panose="020B0604020202020204" pitchFamily="34" charset="0"/>
              </a:rPr>
              <a:t>起来，然后输入一个</a:t>
            </a:r>
            <a:r>
              <a:rPr lang="en-US" altLang="zh-CN" dirty="0">
                <a:effectLst/>
                <a:latin typeface="Arial" panose="020B0604020202020204" pitchFamily="34" charset="0"/>
              </a:rPr>
              <a:t>self-attention</a:t>
            </a:r>
            <a:r>
              <a:rPr lang="zh-CN" altLang="en-US" dirty="0">
                <a:effectLst/>
                <a:latin typeface="Arial" panose="020B0604020202020204" pitchFamily="34" charset="0"/>
              </a:rPr>
              <a:t>模块</a:t>
            </a:r>
            <a:endParaRPr lang="en-US" altLang="zh-CN" dirty="0">
              <a:effectLst/>
              <a:latin typeface="Arial" panose="020B0604020202020204" pitchFamily="34" charset="0"/>
            </a:endParaRPr>
          </a:p>
          <a:p>
            <a:r>
              <a:rPr lang="en-US" altLang="zh-CN" dirty="0">
                <a:effectLst/>
                <a:latin typeface="Arial" panose="020B0604020202020204" pitchFamily="34" charset="0"/>
              </a:rPr>
              <a:t>CSAN</a:t>
            </a:r>
            <a:r>
              <a:rPr lang="zh-CN" altLang="en-US" dirty="0">
                <a:effectLst/>
                <a:latin typeface="Arial" panose="020B0604020202020204" pitchFamily="34" charset="0"/>
              </a:rPr>
              <a:t>提出了一种</a:t>
            </a:r>
            <a:r>
              <a:rPr lang="en-US" altLang="zh-CN" dirty="0">
                <a:effectLst/>
                <a:latin typeface="Arial" panose="020B0604020202020204" pitchFamily="34" charset="0"/>
              </a:rPr>
              <a:t>feature-wise self-attention</a:t>
            </a:r>
            <a:r>
              <a:rPr lang="zh-CN" altLang="en-US" dirty="0">
                <a:effectLst/>
                <a:latin typeface="Arial" panose="020B0604020202020204" pitchFamily="34" charset="0"/>
              </a:rPr>
              <a:t>，提取</a:t>
            </a:r>
            <a:r>
              <a:rPr lang="en-US" altLang="zh-CN" dirty="0">
                <a:effectLst/>
                <a:latin typeface="Arial" panose="020B0604020202020204" pitchFamily="34" charset="0"/>
              </a:rPr>
              <a:t>sequence</a:t>
            </a:r>
            <a:r>
              <a:rPr lang="zh-CN" altLang="en-US" dirty="0">
                <a:effectLst/>
                <a:latin typeface="Arial" panose="020B0604020202020204" pitchFamily="34" charset="0"/>
              </a:rPr>
              <a:t>的不同方面，以模拟复杂的相关性。</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7204313-268C-4098-841A-72B5E8BD190B}" type="slidenum">
              <a:rPr lang="zh-CN" altLang="en-US" smtClean="0"/>
              <a:t>4</a:t>
            </a:fld>
            <a:endParaRPr lang="zh-CN" altLang="en-US"/>
          </a:p>
        </p:txBody>
      </p:sp>
    </p:spTree>
    <p:extLst>
      <p:ext uri="{BB962C8B-B14F-4D97-AF65-F5344CB8AC3E}">
        <p14:creationId xmlns:p14="http://schemas.microsoft.com/office/powerpoint/2010/main" val="645076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MBTREC</a:t>
            </a:r>
            <a:r>
              <a:rPr lang="zh-CN" altLang="en-US" dirty="0"/>
              <a:t>提出了一个</a:t>
            </a:r>
            <a:r>
              <a:rPr lang="en-US" altLang="zh-CN" dirty="0"/>
              <a:t>Preference-aware mask based on self-attention</a:t>
            </a:r>
            <a:r>
              <a:rPr lang="zh-CN" altLang="en-US" dirty="0"/>
              <a:t>来</a:t>
            </a:r>
            <a:r>
              <a:rPr lang="zh-CN" altLang="en-US" dirty="0">
                <a:effectLst/>
                <a:latin typeface="Arial" panose="020B0604020202020204" pitchFamily="34" charset="0"/>
              </a:rPr>
              <a:t>更好地捕获会话中的用户偏好；</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GC-SAN</a:t>
            </a:r>
            <a:r>
              <a:rPr lang="zh-CN" altLang="en-US" dirty="0">
                <a:effectLst/>
                <a:latin typeface="Arial" panose="020B0604020202020204" pitchFamily="34" charset="0"/>
              </a:rPr>
              <a:t>将</a:t>
            </a:r>
            <a:r>
              <a:rPr lang="en-US" altLang="zh-CN" dirty="0">
                <a:effectLst/>
                <a:latin typeface="Arial" panose="020B0604020202020204" pitchFamily="34" charset="0"/>
              </a:rPr>
              <a:t>GNN</a:t>
            </a:r>
            <a:r>
              <a:rPr lang="zh-CN" altLang="en-US" dirty="0">
                <a:effectLst/>
                <a:latin typeface="Arial" panose="020B0604020202020204" pitchFamily="34" charset="0"/>
              </a:rPr>
              <a:t>和</a:t>
            </a:r>
            <a:r>
              <a:rPr lang="en-US" altLang="zh-CN" dirty="0">
                <a:effectLst/>
                <a:latin typeface="Arial" panose="020B0604020202020204" pitchFamily="34" charset="0"/>
              </a:rPr>
              <a:t>self-attention</a:t>
            </a:r>
            <a:r>
              <a:rPr lang="zh-CN" altLang="en-US" dirty="0">
                <a:effectLst/>
                <a:latin typeface="Arial" panose="020B0604020202020204" pitchFamily="34" charset="0"/>
              </a:rPr>
              <a:t>结合起来捕获短期依赖和全局依赖并增强</a:t>
            </a:r>
            <a:r>
              <a:rPr lang="en-US" altLang="zh-CN" dirty="0">
                <a:effectLst/>
                <a:latin typeface="Arial" panose="020B0604020202020204" pitchFamily="34" charset="0"/>
              </a:rPr>
              <a:t>session</a:t>
            </a:r>
            <a:r>
              <a:rPr lang="zh-CN" altLang="en-US" dirty="0">
                <a:effectLst/>
                <a:latin typeface="Arial" panose="020B0604020202020204" pitchFamily="34" charset="0"/>
              </a:rPr>
              <a:t> </a:t>
            </a:r>
            <a:r>
              <a:rPr lang="en-US" altLang="zh-CN" dirty="0">
                <a:effectLst/>
                <a:latin typeface="Arial" panose="020B0604020202020204" pitchFamily="34" charset="0"/>
              </a:rPr>
              <a:t>embedding</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大部分的基于</a:t>
            </a:r>
            <a:r>
              <a:rPr lang="en-US" altLang="zh-CN" dirty="0">
                <a:effectLst/>
                <a:latin typeface="Arial" panose="020B0604020202020204" pitchFamily="34" charset="0"/>
              </a:rPr>
              <a:t>session</a:t>
            </a:r>
            <a:r>
              <a:rPr lang="zh-CN" altLang="en-US" dirty="0">
                <a:effectLst/>
                <a:latin typeface="Arial" panose="020B0604020202020204" pitchFamily="34" charset="0"/>
              </a:rPr>
              <a:t>的</a:t>
            </a:r>
            <a:r>
              <a:rPr lang="en-US" altLang="zh-CN" dirty="0">
                <a:effectLst/>
                <a:latin typeface="Arial" panose="020B0604020202020204" pitchFamily="34" charset="0"/>
              </a:rPr>
              <a:t>transformer</a:t>
            </a:r>
            <a:r>
              <a:rPr lang="zh-CN" altLang="en-US" dirty="0">
                <a:effectLst/>
                <a:latin typeface="Arial" panose="020B0604020202020204" pitchFamily="34" charset="0"/>
              </a:rPr>
              <a:t>都使用的是</a:t>
            </a:r>
            <a:r>
              <a:rPr lang="en-US" altLang="zh-CN" dirty="0">
                <a:effectLst/>
                <a:latin typeface="Arial" panose="020B0604020202020204" pitchFamily="34" charset="0"/>
              </a:rPr>
              <a:t>CLM</a:t>
            </a:r>
            <a:r>
              <a:rPr lang="zh-CN" altLang="en-US" dirty="0">
                <a:effectLst/>
                <a:latin typeface="Arial" panose="020B0604020202020204" pitchFamily="34" charset="0"/>
              </a:rPr>
              <a:t>方法，</a:t>
            </a:r>
            <a:r>
              <a:rPr lang="en-US" altLang="zh-CN" dirty="0">
                <a:effectLst/>
                <a:latin typeface="Arial" panose="020B0604020202020204" pitchFamily="34" charset="0"/>
              </a:rPr>
              <a:t>BERT4SessRec</a:t>
            </a:r>
            <a:r>
              <a:rPr lang="zh-CN" altLang="en-US" dirty="0">
                <a:effectLst/>
                <a:latin typeface="Arial" panose="020B0604020202020204" pitchFamily="34" charset="0"/>
              </a:rPr>
              <a:t>使用了</a:t>
            </a:r>
            <a:r>
              <a:rPr lang="en-US" altLang="zh-CN" dirty="0">
                <a:effectLst/>
                <a:latin typeface="Arial" panose="020B0604020202020204" pitchFamily="34" charset="0"/>
              </a:rPr>
              <a:t>MLM</a:t>
            </a:r>
            <a:r>
              <a:rPr lang="zh-CN" altLang="en-US" dirty="0">
                <a:effectLst/>
                <a:latin typeface="Arial" panose="020B0604020202020204" pitchFamily="34" charset="0"/>
              </a:rPr>
              <a:t>的训练方法，允许在</a:t>
            </a:r>
            <a:r>
              <a:rPr lang="en-US" altLang="zh-CN" dirty="0">
                <a:effectLst/>
                <a:latin typeface="Arial" panose="020B0604020202020204" pitchFamily="34" charset="0"/>
              </a:rPr>
              <a:t>training</a:t>
            </a:r>
            <a:r>
              <a:rPr lang="zh-CN" altLang="en-US" dirty="0">
                <a:effectLst/>
                <a:latin typeface="Arial" panose="020B0604020202020204" pitchFamily="34" charset="0"/>
              </a:rPr>
              <a:t>阶段使用未来的</a:t>
            </a:r>
            <a:r>
              <a:rPr lang="en-US" altLang="zh-CN" dirty="0">
                <a:effectLst/>
                <a:latin typeface="Arial" panose="020B0604020202020204" pitchFamily="34" charset="0"/>
              </a:rPr>
              <a:t>session</a:t>
            </a:r>
            <a:r>
              <a:rPr lang="zh-CN" altLang="en-US" dirty="0">
                <a:effectLst/>
                <a:latin typeface="Arial" panose="020B0604020202020204" pitchFamily="34" charset="0"/>
              </a:rPr>
              <a:t>内的交互。</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5</a:t>
            </a:fld>
            <a:endParaRPr lang="zh-CN" altLang="en-US"/>
          </a:p>
        </p:txBody>
      </p:sp>
    </p:spTree>
    <p:extLst>
      <p:ext uri="{BB962C8B-B14F-4D97-AF65-F5344CB8AC3E}">
        <p14:creationId xmlns:p14="http://schemas.microsoft.com/office/powerpoint/2010/main" val="1833116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Transformer4Rec</a:t>
            </a:r>
            <a:r>
              <a:rPr lang="zh-CN" altLang="en-US" dirty="0"/>
              <a:t>的</a:t>
            </a:r>
            <a:r>
              <a:rPr lang="en-US" altLang="zh-CN" dirty="0"/>
              <a:t>pipeline</a:t>
            </a:r>
            <a:r>
              <a:rPr lang="zh-CN" altLang="en-US" dirty="0"/>
              <a:t>主要包括数据预处理、训练与评估两大部分。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a:t>
            </a:r>
            <a:r>
              <a:rPr lang="en-US" altLang="zh-CN" dirty="0"/>
              <a:t>preprocessing</a:t>
            </a:r>
            <a:r>
              <a:rPr lang="zh-CN" altLang="en-US" dirty="0"/>
              <a:t>模块中，</a:t>
            </a:r>
            <a:r>
              <a:rPr lang="en-US" altLang="zh-CN" dirty="0"/>
              <a:t>Transformer4Rec</a:t>
            </a:r>
            <a:r>
              <a:rPr lang="zh-CN" altLang="en-US" dirty="0"/>
              <a:t>与</a:t>
            </a:r>
            <a:r>
              <a:rPr lang="en-US" altLang="zh-CN" dirty="0" err="1"/>
              <a:t>NVTabular</a:t>
            </a:r>
            <a:r>
              <a:rPr lang="zh-CN" altLang="en-US" dirty="0"/>
              <a:t>结合起来，</a:t>
            </a:r>
            <a:r>
              <a:rPr lang="en-US" altLang="zh-CN" dirty="0" err="1"/>
              <a:t>NVTabular</a:t>
            </a:r>
            <a:r>
              <a:rPr lang="zh-CN" altLang="en-US" dirty="0"/>
              <a:t>可以为</a:t>
            </a:r>
            <a:r>
              <a:rPr lang="en-US" altLang="zh-CN" dirty="0"/>
              <a:t>TB</a:t>
            </a:r>
            <a:r>
              <a:rPr lang="zh-CN" altLang="en-US" dirty="0"/>
              <a:t>级别的数据集的预处理提供</a:t>
            </a:r>
            <a:r>
              <a:rPr lang="en-US" altLang="zh-CN" dirty="0"/>
              <a:t>GPU</a:t>
            </a:r>
            <a:r>
              <a:rPr lang="zh-CN" altLang="en-US" dirty="0"/>
              <a:t>加速。</a:t>
            </a:r>
            <a:r>
              <a:rPr lang="zh-CN" altLang="en-US" dirty="0">
                <a:effectLst/>
                <a:latin typeface="Arial" panose="020B0604020202020204" pitchFamily="34" charset="0"/>
              </a:rPr>
              <a:t>预处理后的数据保存为结构化和可查询的</a:t>
            </a:r>
            <a:r>
              <a:rPr lang="en-US" altLang="zh-CN" dirty="0">
                <a:effectLst/>
                <a:latin typeface="Arial" panose="020B0604020202020204" pitchFamily="34" charset="0"/>
              </a:rPr>
              <a:t>Parquet</a:t>
            </a:r>
            <a:r>
              <a:rPr lang="zh-CN" altLang="en-US" dirty="0">
                <a:effectLst/>
                <a:latin typeface="Arial" panose="020B0604020202020204" pitchFamily="34" charset="0"/>
              </a:rPr>
              <a:t>格式。</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在</a:t>
            </a:r>
            <a:r>
              <a:rPr lang="en-US" altLang="zh-CN" dirty="0">
                <a:effectLst/>
                <a:latin typeface="Arial" panose="020B0604020202020204" pitchFamily="34" charset="0"/>
              </a:rPr>
              <a:t>Training and evaluation</a:t>
            </a:r>
            <a:r>
              <a:rPr lang="zh-CN" altLang="en-US" dirty="0">
                <a:effectLst/>
                <a:latin typeface="Arial" panose="020B0604020202020204" pitchFamily="34" charset="0"/>
              </a:rPr>
              <a:t>模块中，</a:t>
            </a:r>
            <a:r>
              <a:rPr lang="en-US" altLang="zh-CN" dirty="0">
                <a:effectLst/>
                <a:latin typeface="Arial" panose="020B0604020202020204" pitchFamily="34" charset="0"/>
              </a:rPr>
              <a:t>Transformer4Rec</a:t>
            </a:r>
            <a:r>
              <a:rPr lang="zh-CN" altLang="en-US" dirty="0">
                <a:effectLst/>
                <a:latin typeface="Arial" panose="020B0604020202020204" pitchFamily="34" charset="0"/>
              </a:rPr>
              <a:t>使用</a:t>
            </a:r>
            <a:r>
              <a:rPr lang="en-US" altLang="zh-CN" dirty="0" err="1">
                <a:effectLst/>
                <a:latin typeface="Arial" panose="020B0604020202020204" pitchFamily="34" charset="0"/>
              </a:rPr>
              <a:t>NVTabular</a:t>
            </a:r>
            <a:r>
              <a:rPr lang="en-US" altLang="zh-CN" dirty="0">
                <a:effectLst/>
                <a:latin typeface="Arial" panose="020B0604020202020204" pitchFamily="34" charset="0"/>
              </a:rPr>
              <a:t> </a:t>
            </a:r>
            <a:r>
              <a:rPr lang="en-US" altLang="zh-CN" dirty="0" err="1">
                <a:effectLst/>
                <a:latin typeface="Arial" panose="020B0604020202020204" pitchFamily="34" charset="0"/>
              </a:rPr>
              <a:t>dataloader</a:t>
            </a:r>
            <a:r>
              <a:rPr lang="zh-CN" altLang="en-US" dirty="0">
                <a:effectLst/>
                <a:latin typeface="Arial" panose="020B0604020202020204" pitchFamily="34" charset="0"/>
              </a:rPr>
              <a:t>将</a:t>
            </a:r>
            <a:r>
              <a:rPr lang="en-US" altLang="zh-CN" dirty="0">
                <a:effectLst/>
                <a:latin typeface="Arial" panose="020B0604020202020204" pitchFamily="34" charset="0"/>
              </a:rPr>
              <a:t>Parquet</a:t>
            </a:r>
            <a:r>
              <a:rPr lang="zh-CN" altLang="en-US" dirty="0">
                <a:effectLst/>
                <a:latin typeface="Arial" panose="020B0604020202020204" pitchFamily="34" charset="0"/>
              </a:rPr>
              <a:t>格式的预处理过的数据读取到内存中，使</a:t>
            </a:r>
            <a:r>
              <a:rPr lang="en-US" altLang="zh-CN" dirty="0">
                <a:effectLst/>
                <a:latin typeface="Arial" panose="020B0604020202020204" pitchFamily="34" charset="0"/>
              </a:rPr>
              <a:t>training</a:t>
            </a:r>
            <a:r>
              <a:rPr lang="zh-CN" altLang="en-US" dirty="0">
                <a:effectLst/>
                <a:latin typeface="Arial" panose="020B0604020202020204" pitchFamily="34" charset="0"/>
              </a:rPr>
              <a:t>和</a:t>
            </a:r>
            <a:r>
              <a:rPr lang="en-US" altLang="zh-CN" dirty="0">
                <a:effectLst/>
                <a:latin typeface="Arial" panose="020B0604020202020204" pitchFamily="34" charset="0"/>
              </a:rPr>
              <a:t>evaluation</a:t>
            </a:r>
            <a:r>
              <a:rPr lang="zh-CN" altLang="en-US" dirty="0">
                <a:effectLst/>
                <a:latin typeface="Arial" panose="020B0604020202020204" pitchFamily="34" charset="0"/>
              </a:rPr>
              <a:t>更快。</a:t>
            </a:r>
            <a:r>
              <a:rPr lang="en-US" altLang="zh-CN" dirty="0">
                <a:effectLst/>
                <a:latin typeface="Arial" panose="020B0604020202020204" pitchFamily="34" charset="0"/>
              </a:rPr>
              <a:t>Transformers4Rec</a:t>
            </a:r>
            <a:r>
              <a:rPr lang="zh-CN" altLang="en-US" dirty="0">
                <a:effectLst/>
                <a:latin typeface="Arial" panose="020B0604020202020204" pitchFamily="34" charset="0"/>
              </a:rPr>
              <a:t>还使用一个配置文件作为输入，来设置模型应该使用哪些特性、它们的类型</a:t>
            </a:r>
            <a:r>
              <a:rPr lang="en-US" altLang="zh-CN" dirty="0">
                <a:effectLst/>
                <a:latin typeface="Arial" panose="020B0604020202020204" pitchFamily="34" charset="0"/>
              </a:rPr>
              <a:t>(</a:t>
            </a:r>
            <a:r>
              <a:rPr lang="zh-CN" altLang="en-US" dirty="0">
                <a:effectLst/>
                <a:latin typeface="Arial" panose="020B0604020202020204" pitchFamily="34" charset="0"/>
              </a:rPr>
              <a:t>例如连续的、分类的</a:t>
            </a:r>
            <a:r>
              <a:rPr lang="en-US" altLang="zh-CN" dirty="0">
                <a:effectLst/>
                <a:latin typeface="Arial" panose="020B0604020202020204" pitchFamily="34" charset="0"/>
              </a:rPr>
              <a:t>)</a:t>
            </a:r>
            <a:r>
              <a:rPr lang="zh-CN" altLang="en-US" dirty="0">
                <a:effectLst/>
                <a:latin typeface="Arial" panose="020B0604020202020204" pitchFamily="34" charset="0"/>
              </a:rPr>
              <a:t>和元数据</a:t>
            </a:r>
            <a:r>
              <a:rPr lang="en-US" altLang="zh-CN" dirty="0">
                <a:effectLst/>
                <a:latin typeface="Arial" panose="020B0604020202020204" pitchFamily="34" charset="0"/>
              </a:rPr>
              <a:t>(</a:t>
            </a:r>
            <a:r>
              <a:rPr lang="zh-CN" altLang="en-US" dirty="0">
                <a:effectLst/>
                <a:latin typeface="Arial" panose="020B0604020202020204" pitchFamily="34" charset="0"/>
              </a:rPr>
              <a:t>例如基数</a:t>
            </a:r>
            <a:r>
              <a:rPr lang="en-US" altLang="zh-CN" dirty="0">
                <a:effectLst/>
                <a:latin typeface="Arial" panose="020B0604020202020204" pitchFamily="34" charset="0"/>
              </a:rPr>
              <a:t>)</a:t>
            </a:r>
            <a:r>
              <a:rPr lang="zh-CN" altLang="en-US" dirty="0">
                <a:effectLst/>
                <a:latin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a:t>
            </a:r>
            <a:r>
              <a:rPr lang="en-US" altLang="zh-CN" dirty="0">
                <a:effectLst/>
                <a:latin typeface="Arial" panose="020B0604020202020204" pitchFamily="34" charset="0"/>
              </a:rPr>
              <a:t>Transformer4Rec</a:t>
            </a:r>
            <a:r>
              <a:rPr lang="zh-CN" altLang="en-US" dirty="0">
                <a:effectLst/>
                <a:latin typeface="Arial" panose="020B0604020202020204" pitchFamily="34" charset="0"/>
              </a:rPr>
              <a:t>从</a:t>
            </a:r>
            <a:r>
              <a:rPr lang="en-US" altLang="zh-CN" dirty="0" err="1">
                <a:effectLst/>
                <a:latin typeface="Arial" panose="020B0604020202020204" pitchFamily="34" charset="0"/>
              </a:rPr>
              <a:t>HuggingFace</a:t>
            </a:r>
            <a:r>
              <a:rPr lang="zh-CN" altLang="en-US" dirty="0">
                <a:effectLst/>
                <a:latin typeface="Arial" panose="020B0604020202020204" pitchFamily="34" charset="0"/>
              </a:rPr>
              <a:t>中继承</a:t>
            </a:r>
            <a:r>
              <a:rPr lang="en-US" altLang="zh-CN" dirty="0">
                <a:effectLst/>
                <a:latin typeface="Arial" panose="020B0604020202020204" pitchFamily="34" charset="0"/>
              </a:rPr>
              <a:t>Trainer</a:t>
            </a:r>
            <a:r>
              <a:rPr lang="zh-CN" altLang="en-US" dirty="0">
                <a:effectLst/>
                <a:latin typeface="Arial" panose="020B0604020202020204" pitchFamily="34" charset="0"/>
              </a:rPr>
              <a:t>类，</a:t>
            </a:r>
            <a:r>
              <a:rPr lang="en-US" altLang="zh-CN" dirty="0">
                <a:effectLst/>
                <a:latin typeface="Arial" panose="020B0604020202020204" pitchFamily="34" charset="0"/>
              </a:rPr>
              <a:t>override predict</a:t>
            </a:r>
            <a:r>
              <a:rPr lang="zh-CN" altLang="en-US" dirty="0">
                <a:effectLst/>
                <a:latin typeface="Arial" panose="020B0604020202020204" pitchFamily="34" charset="0"/>
              </a:rPr>
              <a:t>和</a:t>
            </a:r>
            <a:r>
              <a:rPr lang="en-US" altLang="zh-CN" dirty="0">
                <a:effectLst/>
                <a:latin typeface="Arial" panose="020B0604020202020204" pitchFamily="34" charset="0"/>
              </a:rPr>
              <a:t>evaluation</a:t>
            </a:r>
            <a:r>
              <a:rPr lang="zh-CN" altLang="en-US" dirty="0">
                <a:effectLst/>
                <a:latin typeface="Arial" panose="020B0604020202020204" pitchFamily="34" charset="0"/>
              </a:rPr>
              <a:t>函数来使</a:t>
            </a:r>
            <a:r>
              <a:rPr lang="en-US" altLang="zh-CN" dirty="0">
                <a:effectLst/>
                <a:latin typeface="Arial" panose="020B0604020202020204" pitchFamily="34" charset="0"/>
              </a:rPr>
              <a:t>Transformer4Rec</a:t>
            </a:r>
            <a:r>
              <a:rPr lang="zh-CN" altLang="en-US" dirty="0">
                <a:effectLst/>
                <a:latin typeface="Arial" panose="020B0604020202020204" pitchFamily="34" charset="0"/>
              </a:rPr>
              <a:t>适用于</a:t>
            </a:r>
            <a:r>
              <a:rPr lang="en-US" altLang="zh-CN" dirty="0">
                <a:effectLst/>
                <a:latin typeface="Arial" panose="020B0604020202020204" pitchFamily="34" charset="0"/>
              </a:rPr>
              <a:t>SR</a:t>
            </a:r>
            <a:r>
              <a:rPr lang="zh-CN" altLang="en-US" dirty="0">
                <a:effectLst/>
                <a:latin typeface="Arial" panose="020B0604020202020204" pitchFamily="34" charset="0"/>
              </a:rPr>
              <a:t>，保留</a:t>
            </a:r>
            <a:r>
              <a:rPr lang="en-US" altLang="zh-CN" dirty="0">
                <a:effectLst/>
                <a:latin typeface="Arial" panose="020B0604020202020204" pitchFamily="34" charset="0"/>
              </a:rPr>
              <a:t>train</a:t>
            </a:r>
            <a:r>
              <a:rPr lang="zh-CN" altLang="en-US" dirty="0">
                <a:effectLst/>
                <a:latin typeface="Arial" panose="020B0604020202020204" pitchFamily="34" charset="0"/>
              </a:rPr>
              <a:t>函数和</a:t>
            </a:r>
            <a:r>
              <a:rPr lang="en-US" altLang="zh-CN" dirty="0">
                <a:effectLst/>
                <a:latin typeface="Arial" panose="020B0604020202020204" pitchFamily="34" charset="0"/>
              </a:rPr>
              <a:t>log</a:t>
            </a:r>
            <a:r>
              <a:rPr lang="zh-CN" altLang="en-US" dirty="0">
                <a:effectLst/>
                <a:latin typeface="Arial" panose="020B0604020202020204" pitchFamily="34" charset="0"/>
              </a:rPr>
              <a:t>函数，因为他们对于</a:t>
            </a:r>
            <a:r>
              <a:rPr lang="en-US" altLang="zh-CN" dirty="0">
                <a:effectLst/>
                <a:latin typeface="Arial" panose="020B0604020202020204" pitchFamily="34" charset="0"/>
              </a:rPr>
              <a:t>NLP</a:t>
            </a:r>
            <a:r>
              <a:rPr lang="zh-CN" altLang="en-US" dirty="0">
                <a:effectLst/>
                <a:latin typeface="Arial" panose="020B0604020202020204" pitchFamily="34" charset="0"/>
              </a:rPr>
              <a:t>和</a:t>
            </a:r>
            <a:r>
              <a:rPr lang="en-US" altLang="zh-CN" dirty="0">
                <a:effectLst/>
                <a:latin typeface="Arial" panose="020B0604020202020204" pitchFamily="34" charset="0"/>
              </a:rPr>
              <a:t>SR</a:t>
            </a:r>
            <a:r>
              <a:rPr lang="zh-CN" altLang="en-US" dirty="0">
                <a:effectLst/>
                <a:latin typeface="Arial" panose="020B0604020202020204" pitchFamily="34" charset="0"/>
              </a:rPr>
              <a:t>是相同的。</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Meta-architecture</a:t>
            </a:r>
            <a:r>
              <a:rPr lang="zh-CN" altLang="en-US" dirty="0">
                <a:effectLst/>
                <a:latin typeface="Arial" panose="020B0604020202020204" pitchFamily="34" charset="0"/>
              </a:rPr>
              <a:t>是一个高度可配置的文件，它定义了特征处理、</a:t>
            </a:r>
            <a:r>
              <a:rPr lang="en-US" altLang="zh-CN" dirty="0">
                <a:effectLst/>
                <a:latin typeface="Arial" panose="020B0604020202020204" pitchFamily="34" charset="0"/>
              </a:rPr>
              <a:t>sequence masking</a:t>
            </a:r>
            <a:r>
              <a:rPr lang="zh-CN" altLang="en-US" dirty="0">
                <a:effectLst/>
                <a:latin typeface="Arial" panose="020B0604020202020204" pitchFamily="34" charset="0"/>
              </a:rPr>
              <a:t>、</a:t>
            </a:r>
            <a:r>
              <a:rPr lang="en-US" altLang="zh-CN" dirty="0">
                <a:effectLst/>
                <a:latin typeface="Arial" panose="020B0604020202020204" pitchFamily="34" charset="0"/>
              </a:rPr>
              <a:t>Transformer</a:t>
            </a:r>
            <a:r>
              <a:rPr lang="zh-CN" altLang="en-US" dirty="0">
                <a:effectLst/>
                <a:latin typeface="Arial" panose="020B0604020202020204" pitchFamily="34" charset="0"/>
              </a:rPr>
              <a:t>处理、</a:t>
            </a:r>
            <a:r>
              <a:rPr lang="en-US" altLang="zh-CN" dirty="0">
                <a:effectLst/>
                <a:latin typeface="Arial" panose="020B0604020202020204" pitchFamily="34" charset="0"/>
              </a:rPr>
              <a:t>prediction heads</a:t>
            </a:r>
            <a:r>
              <a:rPr lang="zh-CN" altLang="en-US" dirty="0">
                <a:effectLst/>
                <a:latin typeface="Arial" panose="020B0604020202020204" pitchFamily="34" charset="0"/>
              </a:rPr>
              <a:t>以及</a:t>
            </a:r>
            <a:r>
              <a:rPr lang="en-US" altLang="zh-CN" dirty="0">
                <a:effectLst/>
                <a:latin typeface="Arial" panose="020B0604020202020204" pitchFamily="34" charset="0"/>
              </a:rPr>
              <a:t>loss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Outputs</a:t>
            </a:r>
            <a:r>
              <a:rPr lang="zh-CN" altLang="en-US" dirty="0">
                <a:effectLst/>
                <a:latin typeface="Arial" panose="020B0604020202020204" pitchFamily="34" charset="0"/>
              </a:rPr>
              <a:t>部分可以输出训练好的</a:t>
            </a:r>
            <a:r>
              <a:rPr lang="en-US" altLang="zh-CN" dirty="0">
                <a:effectLst/>
                <a:latin typeface="Arial" panose="020B0604020202020204" pitchFamily="34" charset="0"/>
              </a:rPr>
              <a:t>model,</a:t>
            </a:r>
            <a:r>
              <a:rPr lang="zh-CN" altLang="en-US" dirty="0">
                <a:effectLst/>
                <a:latin typeface="Arial" panose="020B0604020202020204" pitchFamily="34" charset="0"/>
              </a:rPr>
              <a:t>预测的结果、评估系数、模型参数等，评估系数使用传统的</a:t>
            </a:r>
            <a:r>
              <a:rPr lang="en-US" altLang="zh-CN" dirty="0">
                <a:effectLst/>
                <a:latin typeface="Arial" panose="020B0604020202020204" pitchFamily="34" charset="0"/>
              </a:rPr>
              <a:t>Top-N</a:t>
            </a:r>
            <a:r>
              <a:rPr lang="zh-CN" altLang="en-US" dirty="0">
                <a:effectLst/>
                <a:latin typeface="Arial" panose="020B0604020202020204" pitchFamily="34" charset="0"/>
              </a:rPr>
              <a:t>排名指标来执行的，例如</a:t>
            </a:r>
            <a:r>
              <a:rPr lang="en-US" altLang="zh-CN" dirty="0">
                <a:effectLst/>
                <a:latin typeface="Arial" panose="020B0604020202020204" pitchFamily="34" charset="0"/>
              </a:rPr>
              <a:t>NDCG@N</a:t>
            </a:r>
            <a:r>
              <a:rPr lang="zh-CN" altLang="en-US" dirty="0">
                <a:effectLst/>
                <a:latin typeface="Arial" panose="020B0604020202020204" pitchFamily="34" charset="0"/>
              </a:rPr>
              <a:t>、</a:t>
            </a:r>
            <a:r>
              <a:rPr lang="en-US" altLang="zh-CN" dirty="0" err="1">
                <a:effectLst/>
                <a:latin typeface="Arial" panose="020B0604020202020204" pitchFamily="34" charset="0"/>
              </a:rPr>
              <a:t>Recall@N</a:t>
            </a:r>
            <a:r>
              <a:rPr lang="zh-CN" altLang="en-US" dirty="0">
                <a:effectLst/>
                <a:latin typeface="Arial" panose="020B0604020202020204" pitchFamily="34" charset="0"/>
              </a:rPr>
              <a:t>、</a:t>
            </a:r>
            <a:r>
              <a:rPr lang="en-US" altLang="zh-CN" dirty="0" err="1">
                <a:effectLst/>
                <a:latin typeface="Arial" panose="020B0604020202020204" pitchFamily="34" charset="0"/>
              </a:rPr>
              <a:t>Precision@N</a:t>
            </a:r>
            <a:r>
              <a:rPr lang="zh-CN" altLang="en-US" dirty="0">
                <a:effectLst/>
                <a:latin typeface="Arial" panose="020B0604020202020204" pitchFamily="34" charset="0"/>
              </a:rPr>
              <a:t>、</a:t>
            </a:r>
            <a:r>
              <a:rPr lang="en-US" altLang="zh-CN" dirty="0">
                <a:effectLst/>
                <a:latin typeface="Arial" panose="020B0604020202020204" pitchFamily="34" charset="0"/>
              </a:rPr>
              <a:t>MAP@N</a:t>
            </a:r>
            <a:r>
              <a:rPr lang="zh-CN" altLang="en-US" dirty="0">
                <a:effectLst/>
                <a:latin typeface="Arial" panose="020B0604020202020204" pitchFamily="34" charset="0"/>
              </a:rPr>
              <a:t>等。</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Transformer</a:t>
            </a:r>
            <a:r>
              <a:rPr lang="zh-CN" altLang="en-US" dirty="0">
                <a:effectLst/>
                <a:latin typeface="Arial" panose="020B0604020202020204" pitchFamily="34" charset="0"/>
              </a:rPr>
              <a:t>支持增量训练和增量评估，它模拟了现实的生产场景，在该场景中，</a:t>
            </a:r>
            <a:r>
              <a:rPr lang="en-US" altLang="zh-CN" dirty="0" err="1">
                <a:effectLst/>
                <a:latin typeface="Arial" panose="020B0604020202020204" pitchFamily="34" charset="0"/>
              </a:rPr>
              <a:t>RecSys</a:t>
            </a:r>
            <a:r>
              <a:rPr lang="zh-CN" altLang="en-US" dirty="0">
                <a:effectLst/>
                <a:latin typeface="Arial" panose="020B0604020202020204" pitchFamily="34" charset="0"/>
              </a:rPr>
              <a:t>模型在指定的频率</a:t>
            </a:r>
            <a:r>
              <a:rPr lang="en-US" altLang="zh-CN" dirty="0">
                <a:effectLst/>
                <a:latin typeface="Arial" panose="020B0604020202020204" pitchFamily="34" charset="0"/>
              </a:rPr>
              <a:t>(</a:t>
            </a:r>
            <a:r>
              <a:rPr lang="zh-CN" altLang="en-US" dirty="0">
                <a:effectLst/>
                <a:latin typeface="Arial" panose="020B0604020202020204" pitchFamily="34" charset="0"/>
              </a:rPr>
              <a:t>例如每天一次，每小时一次</a:t>
            </a:r>
            <a:r>
              <a:rPr lang="en-US" altLang="zh-CN" dirty="0">
                <a:effectLst/>
                <a:latin typeface="Arial" panose="020B0604020202020204" pitchFamily="34" charset="0"/>
              </a:rPr>
              <a:t>)</a:t>
            </a:r>
            <a:r>
              <a:rPr lang="zh-CN" altLang="en-US" dirty="0">
                <a:effectLst/>
                <a:latin typeface="Arial" panose="020B0604020202020204" pitchFamily="34" charset="0"/>
              </a:rPr>
              <a:t>内使用流数据进行再训练</a:t>
            </a:r>
            <a:r>
              <a:rPr lang="en-US" altLang="zh-CN" dirty="0">
                <a:effectLst/>
                <a:latin typeface="Arial" panose="020B0604020202020204" pitchFamily="34" charset="0"/>
              </a:rPr>
              <a:t>(</a:t>
            </a:r>
            <a:r>
              <a:rPr lang="zh-CN" altLang="en-US" dirty="0">
                <a:effectLst/>
                <a:latin typeface="Arial" panose="020B0604020202020204" pitchFamily="34" charset="0"/>
              </a:rPr>
              <a:t>调优</a:t>
            </a:r>
            <a:r>
              <a:rPr lang="en-US" altLang="zh-CN" dirty="0">
                <a:effectLst/>
                <a:latin typeface="Arial" panose="020B0604020202020204" pitchFamily="34" charset="0"/>
              </a:rPr>
              <a:t>)</a:t>
            </a:r>
            <a:r>
              <a:rPr lang="zh-CN" altLang="en-US" dirty="0">
                <a:effectLst/>
                <a:latin typeface="Arial" panose="020B0604020202020204" pitchFamily="34" charset="0"/>
              </a:rPr>
              <a:t>，并部署用于从下一个时间段的测试。</a:t>
            </a:r>
          </a:p>
        </p:txBody>
      </p:sp>
      <p:sp>
        <p:nvSpPr>
          <p:cNvPr id="4" name="灯片编号占位符 3"/>
          <p:cNvSpPr>
            <a:spLocks noGrp="1"/>
          </p:cNvSpPr>
          <p:nvPr>
            <p:ph type="sldNum" sz="quarter" idx="5"/>
          </p:nvPr>
        </p:nvSpPr>
        <p:spPr/>
        <p:txBody>
          <a:bodyPr/>
          <a:lstStyle/>
          <a:p>
            <a:fld id="{C7204313-268C-4098-841A-72B5E8BD190B}" type="slidenum">
              <a:rPr lang="zh-CN" altLang="en-US" smtClean="0"/>
              <a:t>6</a:t>
            </a:fld>
            <a:endParaRPr lang="zh-CN" altLang="en-US"/>
          </a:p>
        </p:txBody>
      </p:sp>
    </p:spTree>
    <p:extLst>
      <p:ext uri="{BB962C8B-B14F-4D97-AF65-F5344CB8AC3E}">
        <p14:creationId xmlns:p14="http://schemas.microsoft.com/office/powerpoint/2010/main" val="4224691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在序列推荐中，</a:t>
            </a:r>
            <a:r>
              <a:rPr lang="en-US" altLang="zh-CN" dirty="0">
                <a:effectLst/>
                <a:latin typeface="Arial" panose="020B0604020202020204" pitchFamily="34" charset="0"/>
              </a:rPr>
              <a:t>item id</a:t>
            </a:r>
            <a:r>
              <a:rPr lang="zh-CN" altLang="en-US" dirty="0">
                <a:effectLst/>
                <a:latin typeface="Arial" panose="020B0604020202020204" pitchFamily="34" charset="0"/>
              </a:rPr>
              <a:t>是最重要的，类似于</a:t>
            </a:r>
            <a:r>
              <a:rPr lang="en-US" altLang="zh-CN" dirty="0">
                <a:effectLst/>
                <a:latin typeface="Arial" panose="020B0604020202020204" pitchFamily="34" charset="0"/>
              </a:rPr>
              <a:t>NLP</a:t>
            </a:r>
            <a:r>
              <a:rPr lang="zh-CN" altLang="en-US" dirty="0">
                <a:effectLst/>
                <a:latin typeface="Arial" panose="020B0604020202020204" pitchFamily="34" charset="0"/>
              </a:rPr>
              <a:t>中的</a:t>
            </a:r>
            <a:r>
              <a:rPr lang="en-US" altLang="zh-CN" dirty="0">
                <a:effectLst/>
                <a:latin typeface="Arial" panose="020B0604020202020204" pitchFamily="34" charset="0"/>
              </a:rPr>
              <a:t>token id, </a:t>
            </a:r>
            <a:r>
              <a:rPr lang="zh-CN" altLang="en-US" dirty="0">
                <a:effectLst/>
                <a:latin typeface="Arial" panose="020B0604020202020204" pitchFamily="34" charset="0"/>
              </a:rPr>
              <a:t>但除了</a:t>
            </a:r>
            <a:r>
              <a:rPr lang="en-US" altLang="zh-CN" dirty="0">
                <a:effectLst/>
                <a:latin typeface="Arial" panose="020B0604020202020204" pitchFamily="34" charset="0"/>
              </a:rPr>
              <a:t>item id </a:t>
            </a:r>
            <a:r>
              <a:rPr lang="zh-CN" altLang="en-US" dirty="0">
                <a:effectLst/>
                <a:latin typeface="Arial" panose="020B0604020202020204" pitchFamily="34" charset="0"/>
              </a:rPr>
              <a:t>外，</a:t>
            </a:r>
            <a:r>
              <a:rPr lang="en-US" altLang="zh-CN" dirty="0">
                <a:effectLst/>
                <a:latin typeface="Arial" panose="020B0604020202020204" pitchFamily="34" charset="0"/>
              </a:rPr>
              <a:t>Transformer4Rec</a:t>
            </a:r>
            <a:r>
              <a:rPr lang="zh-CN" altLang="en-US" dirty="0">
                <a:effectLst/>
                <a:latin typeface="Arial" panose="020B0604020202020204" pitchFamily="34" charset="0"/>
              </a:rPr>
              <a:t>还支持多种</a:t>
            </a:r>
            <a:r>
              <a:rPr lang="en-US" altLang="zh-CN" dirty="0">
                <a:effectLst/>
                <a:latin typeface="Arial" panose="020B0604020202020204" pitchFamily="34" charset="0"/>
              </a:rPr>
              <a:t>side information</a:t>
            </a:r>
            <a:r>
              <a:rPr lang="zh-CN" altLang="en-US" dirty="0">
                <a:effectLst/>
                <a:latin typeface="Arial" panose="020B0604020202020204" pitchFamily="34" charset="0"/>
              </a:rPr>
              <a:t>；</a:t>
            </a:r>
            <a:r>
              <a:rPr lang="en-US" altLang="zh-CN" dirty="0">
                <a:effectLst/>
                <a:latin typeface="Arial" panose="020B0604020202020204" pitchFamily="34" charset="0"/>
              </a:rPr>
              <a:t>Meta-architecture</a:t>
            </a:r>
            <a:r>
              <a:rPr lang="zh-CN" altLang="en-US" dirty="0">
                <a:effectLst/>
                <a:latin typeface="Arial" panose="020B0604020202020204" pitchFamily="34" charset="0"/>
              </a:rPr>
              <a:t>的</a:t>
            </a:r>
            <a:r>
              <a:rPr lang="en-US" altLang="zh-CN" dirty="0">
                <a:effectLst/>
                <a:latin typeface="Arial" panose="020B0604020202020204" pitchFamily="34" charset="0"/>
              </a:rPr>
              <a:t>input features</a:t>
            </a:r>
            <a:r>
              <a:rPr lang="zh-CN" altLang="en-US" dirty="0">
                <a:effectLst/>
                <a:latin typeface="Arial" panose="020B0604020202020204" pitchFamily="34" charset="0"/>
              </a:rPr>
              <a:t>可以是稀疏的分类特征，也可以是连续的数值特征，通过特征处理模块对输入特征进行标准化和聚合，产生交互</a:t>
            </a:r>
            <a:r>
              <a:rPr lang="en-US" altLang="zh-CN" dirty="0">
                <a:effectLst/>
                <a:latin typeface="Arial" panose="020B0604020202020204" pitchFamily="34" charset="0"/>
              </a:rPr>
              <a:t>embedding</a:t>
            </a:r>
            <a:r>
              <a:rPr lang="zh-CN" altLang="en-US" dirty="0">
                <a:effectLst/>
                <a:latin typeface="Arial" panose="020B0604020202020204" pitchFamily="34" charset="0"/>
              </a:rPr>
              <a:t>，可以使用</a:t>
            </a:r>
            <a:r>
              <a:rPr lang="en-US" altLang="zh-CN" dirty="0">
                <a:effectLst/>
                <a:latin typeface="Arial" panose="020B0604020202020204" pitchFamily="34" charset="0"/>
              </a:rPr>
              <a:t>concatenation</a:t>
            </a:r>
            <a:r>
              <a:rPr lang="zh-CN" altLang="en-US" dirty="0">
                <a:effectLst/>
                <a:latin typeface="Arial" panose="020B0604020202020204" pitchFamily="34" charset="0"/>
              </a:rPr>
              <a:t>或者元素乘来聚合多个输入特征。输入一个全连接层。（在附加特征嵌入的结果总和上加上</a:t>
            </a:r>
            <a:r>
              <a:rPr lang="en-US" altLang="zh-CN" dirty="0">
                <a:effectLst/>
                <a:latin typeface="Arial" panose="020B0604020202020204" pitchFamily="34" charset="0"/>
              </a:rPr>
              <a:t>1</a:t>
            </a:r>
            <a:r>
              <a:rPr lang="zh-CN" altLang="en-US" dirty="0">
                <a:effectLst/>
                <a:latin typeface="Arial" panose="020B0604020202020204" pitchFamily="34" charset="0"/>
              </a:rPr>
              <a:t>。因为这些嵌入被随机初始化为</a:t>
            </a:r>
            <a:r>
              <a:rPr lang="en-US" altLang="zh-CN" dirty="0">
                <a:effectLst/>
                <a:latin typeface="Arial" panose="020B0604020202020204" pitchFamily="34" charset="0"/>
              </a:rPr>
              <a:t>0</a:t>
            </a:r>
            <a:r>
              <a:rPr lang="zh-CN" altLang="en-US" dirty="0">
                <a:effectLst/>
                <a:latin typeface="Arial" panose="020B0604020202020204" pitchFamily="34" charset="0"/>
              </a:rPr>
              <a:t>均值高斯分布，乘数项的均值为</a:t>
            </a:r>
            <a:r>
              <a:rPr lang="en-US" altLang="zh-CN" dirty="0">
                <a:effectLst/>
                <a:latin typeface="Arial" panose="020B0604020202020204" pitchFamily="34" charset="0"/>
              </a:rPr>
              <a:t>1</a:t>
            </a:r>
            <a:r>
              <a:rPr lang="zh-CN" altLang="en-US" dirty="0">
                <a:effectLst/>
                <a:latin typeface="Arial" panose="020B0604020202020204" pitchFamily="34" charset="0"/>
              </a:rPr>
              <a:t>，可作为</a:t>
            </a:r>
            <a:r>
              <a:rPr lang="en-US" altLang="zh-CN" dirty="0">
                <a:effectLst/>
                <a:latin typeface="Arial" panose="020B0604020202020204" pitchFamily="34" charset="0"/>
              </a:rPr>
              <a:t>item embedding</a:t>
            </a:r>
            <a:r>
              <a:rPr lang="zh-CN" altLang="en-US" dirty="0">
                <a:effectLst/>
                <a:latin typeface="Arial" panose="020B0604020202020204" pitchFamily="34" charset="0"/>
              </a:rPr>
              <a:t>的</a:t>
            </a:r>
            <a:r>
              <a:rPr lang="en-US" altLang="zh-CN" dirty="0">
                <a:effectLst/>
                <a:latin typeface="Arial" panose="020B0604020202020204" pitchFamily="34" charset="0"/>
              </a:rPr>
              <a:t>mask/attention</a:t>
            </a:r>
            <a:r>
              <a:rPr lang="zh-CN" altLang="en-US" dirty="0">
                <a:effectLst/>
                <a:latin typeface="Arial" panose="020B0604020202020204" pitchFamily="34" charset="0"/>
              </a:rPr>
              <a:t>机制。）</a:t>
            </a:r>
            <a:endParaRPr lang="en-US" altLang="zh-CN" dirty="0">
              <a:effectLst/>
              <a:latin typeface="Arial" panose="020B0604020202020204" pitchFamily="34" charset="0"/>
            </a:endParaRPr>
          </a:p>
          <a:p>
            <a:r>
              <a:rPr lang="zh-CN" altLang="en-US" dirty="0">
                <a:effectLst/>
                <a:latin typeface="Arial" panose="020B0604020202020204" pitchFamily="34" charset="0"/>
              </a:rPr>
              <a:t>然后将交互</a:t>
            </a:r>
            <a:r>
              <a:rPr lang="en-US" altLang="zh-CN" dirty="0">
                <a:effectLst/>
                <a:latin typeface="Arial" panose="020B0604020202020204" pitchFamily="34" charset="0"/>
              </a:rPr>
              <a:t>embedding</a:t>
            </a:r>
            <a:r>
              <a:rPr lang="zh-CN" altLang="en-US" dirty="0">
                <a:effectLst/>
                <a:latin typeface="Arial" panose="020B0604020202020204" pitchFamily="34" charset="0"/>
              </a:rPr>
              <a:t>的序列输入</a:t>
            </a:r>
            <a:r>
              <a:rPr lang="en-US" altLang="zh-CN" dirty="0">
                <a:effectLst/>
                <a:latin typeface="Arial" panose="020B0604020202020204" pitchFamily="34" charset="0"/>
              </a:rPr>
              <a:t>sequence masking module</a:t>
            </a:r>
            <a:r>
              <a:rPr lang="zh-CN" altLang="en-US" dirty="0">
                <a:effectLst/>
                <a:latin typeface="Arial" panose="020B0604020202020204" pitchFamily="34" charset="0"/>
              </a:rPr>
              <a:t>，根据</a:t>
            </a:r>
            <a:r>
              <a:rPr lang="en-US" altLang="zh-CN" dirty="0">
                <a:effectLst/>
                <a:latin typeface="Arial" panose="020B0604020202020204" pitchFamily="34" charset="0"/>
              </a:rPr>
              <a:t>pretraining</a:t>
            </a:r>
            <a:r>
              <a:rPr lang="zh-CN" altLang="en-US" dirty="0">
                <a:effectLst/>
                <a:latin typeface="Arial" panose="020B0604020202020204" pitchFamily="34" charset="0"/>
              </a:rPr>
              <a:t>方法（比如</a:t>
            </a:r>
            <a:r>
              <a:rPr lang="en-US" altLang="zh-CN" dirty="0">
                <a:effectLst/>
                <a:latin typeface="Arial" panose="020B0604020202020204" pitchFamily="34" charset="0"/>
              </a:rPr>
              <a:t>CLM,MLM</a:t>
            </a:r>
            <a:r>
              <a:rPr lang="zh-CN" altLang="en-US" dirty="0">
                <a:effectLst/>
                <a:latin typeface="Arial" panose="020B0604020202020204" pitchFamily="34" charset="0"/>
              </a:rPr>
              <a:t>等）对序列进行</a:t>
            </a:r>
            <a:r>
              <a:rPr lang="en-US" altLang="zh-CN" dirty="0">
                <a:effectLst/>
                <a:latin typeface="Arial" panose="020B0604020202020204" pitchFamily="34" charset="0"/>
              </a:rPr>
              <a:t>masking</a:t>
            </a:r>
            <a:r>
              <a:rPr lang="zh-CN" altLang="en-US" dirty="0">
                <a:effectLst/>
                <a:latin typeface="Arial" panose="020B0604020202020204" pitchFamily="34" charset="0"/>
              </a:rPr>
              <a:t>。然后输入</a:t>
            </a:r>
            <a:r>
              <a:rPr lang="en-US" altLang="zh-CN" dirty="0">
                <a:effectLst/>
                <a:latin typeface="Arial" panose="020B0604020202020204" pitchFamily="34" charset="0"/>
              </a:rPr>
              <a:t>sequence processing module,</a:t>
            </a:r>
            <a:r>
              <a:rPr lang="zh-CN" altLang="en-US" dirty="0">
                <a:effectLst/>
                <a:latin typeface="Arial" panose="020B0604020202020204" pitchFamily="34" charset="0"/>
              </a:rPr>
              <a:t>这个模块里面包含若干个从</a:t>
            </a:r>
            <a:r>
              <a:rPr lang="en-US" altLang="zh-CN" dirty="0" err="1">
                <a:effectLst/>
                <a:latin typeface="Arial" panose="020B0604020202020204" pitchFamily="34" charset="0"/>
              </a:rPr>
              <a:t>HuggingFace</a:t>
            </a:r>
            <a:r>
              <a:rPr lang="zh-CN" altLang="en-US" dirty="0">
                <a:effectLst/>
                <a:latin typeface="Arial" panose="020B0604020202020204" pitchFamily="34" charset="0"/>
              </a:rPr>
              <a:t>继承来的</a:t>
            </a:r>
            <a:r>
              <a:rPr lang="en-US" altLang="zh-CN" dirty="0">
                <a:effectLst/>
                <a:latin typeface="Arial" panose="020B0604020202020204" pitchFamily="34" charset="0"/>
              </a:rPr>
              <a:t>Transformer</a:t>
            </a:r>
            <a:r>
              <a:rPr lang="zh-CN" altLang="en-US" dirty="0">
                <a:effectLst/>
                <a:latin typeface="Arial" panose="020B0604020202020204" pitchFamily="34" charset="0"/>
              </a:rPr>
              <a:t> </a:t>
            </a:r>
            <a:r>
              <a:rPr lang="en-US" altLang="zh-CN" dirty="0">
                <a:effectLst/>
                <a:latin typeface="Arial" panose="020B0604020202020204" pitchFamily="34" charset="0"/>
              </a:rPr>
              <a:t>block, </a:t>
            </a:r>
            <a:r>
              <a:rPr lang="zh-CN" altLang="en-US" dirty="0">
                <a:effectLst/>
                <a:latin typeface="Arial" panose="020B0604020202020204" pitchFamily="34" charset="0"/>
              </a:rPr>
              <a:t>这些</a:t>
            </a:r>
            <a:r>
              <a:rPr lang="en-US" altLang="zh-CN" dirty="0">
                <a:effectLst/>
                <a:latin typeface="Arial" panose="020B0604020202020204" pitchFamily="34" charset="0"/>
              </a:rPr>
              <a:t>block</a:t>
            </a:r>
            <a:r>
              <a:rPr lang="zh-CN" altLang="en-US" dirty="0">
                <a:effectLst/>
                <a:latin typeface="Arial" panose="020B0604020202020204" pitchFamily="34" charset="0"/>
              </a:rPr>
              <a:t>的数目和类型都是可调的。这层可以输出一个</a:t>
            </a:r>
            <a:r>
              <a:rPr lang="en-US" altLang="zh-CN" dirty="0">
                <a:effectLst/>
                <a:latin typeface="Arial" panose="020B0604020202020204" pitchFamily="34" charset="0"/>
              </a:rPr>
              <a:t>sequence </a:t>
            </a:r>
            <a:r>
              <a:rPr lang="en-US" altLang="zh-CN" dirty="0" err="1">
                <a:effectLst/>
                <a:latin typeface="Arial" panose="020B0604020202020204" pitchFamily="34" charset="0"/>
              </a:rPr>
              <a:t>embedding,prediction</a:t>
            </a:r>
            <a:r>
              <a:rPr lang="zh-CN" altLang="en-US" dirty="0">
                <a:effectLst/>
                <a:latin typeface="Arial" panose="020B0604020202020204" pitchFamily="34" charset="0"/>
              </a:rPr>
              <a:t> </a:t>
            </a:r>
            <a:r>
              <a:rPr lang="en-US" altLang="zh-CN" dirty="0">
                <a:effectLst/>
                <a:latin typeface="Arial" panose="020B0604020202020204" pitchFamily="34" charset="0"/>
              </a:rPr>
              <a:t>head</a:t>
            </a:r>
            <a:r>
              <a:rPr lang="zh-CN" altLang="en-US" dirty="0">
                <a:effectLst/>
                <a:latin typeface="Arial" panose="020B0604020202020204" pitchFamily="34" charset="0"/>
              </a:rPr>
              <a:t> </a:t>
            </a:r>
            <a:r>
              <a:rPr lang="en-US" altLang="zh-CN" dirty="0">
                <a:effectLst/>
                <a:latin typeface="Arial" panose="020B0604020202020204" pitchFamily="34" charset="0"/>
              </a:rPr>
              <a:t>module</a:t>
            </a:r>
            <a:r>
              <a:rPr lang="zh-CN" altLang="en-US" dirty="0">
                <a:effectLst/>
                <a:latin typeface="Arial" panose="020B0604020202020204" pitchFamily="34" charset="0"/>
              </a:rPr>
              <a:t>可以配置为不同的任务</a:t>
            </a:r>
            <a:r>
              <a:rPr lang="en-US" altLang="zh-CN" dirty="0">
                <a:effectLst/>
                <a:latin typeface="Arial" panose="020B0604020202020204" pitchFamily="34" charset="0"/>
              </a:rPr>
              <a:t>:item</a:t>
            </a:r>
            <a:r>
              <a:rPr lang="zh-CN" altLang="en-US" dirty="0">
                <a:effectLst/>
                <a:latin typeface="Arial" panose="020B0604020202020204" pitchFamily="34" charset="0"/>
              </a:rPr>
              <a:t>预测</a:t>
            </a:r>
            <a:r>
              <a:rPr lang="en-US" altLang="zh-CN" dirty="0">
                <a:effectLst/>
                <a:latin typeface="Arial" panose="020B0604020202020204" pitchFamily="34" charset="0"/>
              </a:rPr>
              <a:t>(</a:t>
            </a:r>
            <a:r>
              <a:rPr lang="zh-CN" altLang="en-US" dirty="0">
                <a:effectLst/>
                <a:latin typeface="Arial" panose="020B0604020202020204" pitchFamily="34" charset="0"/>
              </a:rPr>
              <a:t>用于项目推荐</a:t>
            </a:r>
            <a:r>
              <a:rPr lang="en-US" altLang="zh-CN" dirty="0">
                <a:effectLst/>
                <a:latin typeface="Arial" panose="020B0604020202020204" pitchFamily="34" charset="0"/>
              </a:rPr>
              <a:t>)</a:t>
            </a:r>
            <a:r>
              <a:rPr lang="zh-CN" altLang="en-US" dirty="0">
                <a:effectLst/>
                <a:latin typeface="Arial" panose="020B0604020202020204" pitchFamily="34" charset="0"/>
              </a:rPr>
              <a:t>或</a:t>
            </a:r>
            <a:r>
              <a:rPr lang="en-US" altLang="zh-CN" dirty="0">
                <a:effectLst/>
                <a:latin typeface="Arial" panose="020B0604020202020204" pitchFamily="34" charset="0"/>
              </a:rPr>
              <a:t>sequence-level</a:t>
            </a:r>
            <a:r>
              <a:rPr lang="zh-CN" altLang="en-US" dirty="0">
                <a:effectLst/>
                <a:latin typeface="Arial" panose="020B0604020202020204" pitchFamily="34" charset="0"/>
              </a:rPr>
              <a:t>预测</a:t>
            </a:r>
            <a:r>
              <a:rPr lang="en-US" altLang="zh-CN" dirty="0">
                <a:effectLst/>
                <a:latin typeface="Arial" panose="020B0604020202020204" pitchFamily="34" charset="0"/>
              </a:rPr>
              <a:t>(</a:t>
            </a:r>
            <a:r>
              <a:rPr lang="zh-CN" altLang="en-US" dirty="0">
                <a:effectLst/>
                <a:latin typeface="Arial" panose="020B0604020202020204" pitchFamily="34" charset="0"/>
              </a:rPr>
              <a:t>分类或回归</a:t>
            </a:r>
            <a:r>
              <a:rPr lang="en-US" altLang="zh-CN" dirty="0">
                <a:effectLst/>
                <a:latin typeface="Arial" panose="020B0604020202020204" pitchFamily="34" charset="0"/>
              </a:rPr>
              <a:t>)</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zh-CN" altLang="en-US" dirty="0">
                <a:effectLst/>
                <a:latin typeface="Arial" panose="020B0604020202020204" pitchFamily="34" charset="0"/>
              </a:rPr>
              <a:t>在</a:t>
            </a:r>
            <a:r>
              <a:rPr lang="en-US" altLang="zh-CN" dirty="0">
                <a:effectLst/>
                <a:latin typeface="Arial" panose="020B0604020202020204" pitchFamily="34" charset="0"/>
              </a:rPr>
              <a:t>prediction head module</a:t>
            </a:r>
            <a:r>
              <a:rPr lang="zh-CN" altLang="en-US" dirty="0">
                <a:effectLst/>
                <a:latin typeface="Arial" panose="020B0604020202020204" pitchFamily="34" charset="0"/>
              </a:rPr>
              <a:t>中，还有一个</a:t>
            </a:r>
            <a:r>
              <a:rPr lang="en-US" altLang="zh-CN" dirty="0">
                <a:effectLst/>
                <a:latin typeface="Arial" panose="020B0604020202020204" pitchFamily="34" charset="0"/>
              </a:rPr>
              <a:t>weight tying</a:t>
            </a:r>
            <a:r>
              <a:rPr lang="zh-CN" altLang="en-US" dirty="0">
                <a:effectLst/>
                <a:latin typeface="Arial" panose="020B0604020202020204" pitchFamily="34" charset="0"/>
              </a:rPr>
              <a:t>操作，将</a:t>
            </a:r>
            <a:r>
              <a:rPr lang="en-US" altLang="zh-CN" dirty="0">
                <a:effectLst/>
                <a:latin typeface="Arial" panose="020B0604020202020204" pitchFamily="34" charset="0"/>
              </a:rPr>
              <a:t>item id</a:t>
            </a:r>
            <a:r>
              <a:rPr lang="zh-CN" altLang="en-US" dirty="0">
                <a:effectLst/>
                <a:latin typeface="Arial" panose="020B0604020202020204" pitchFamily="34" charset="0"/>
              </a:rPr>
              <a:t>与输出绑定起来。这种方法在</a:t>
            </a:r>
            <a:r>
              <a:rPr lang="en-US" altLang="zh-CN" dirty="0">
                <a:effectLst/>
                <a:latin typeface="Arial" panose="020B0604020202020204" pitchFamily="34" charset="0"/>
              </a:rPr>
              <a:t>NLP</a:t>
            </a:r>
            <a:r>
              <a:rPr lang="zh-CN" altLang="en-US" dirty="0">
                <a:effectLst/>
                <a:latin typeface="Arial" panose="020B0604020202020204" pitchFamily="34" charset="0"/>
              </a:rPr>
              <a:t>中被广泛的使用，</a:t>
            </a:r>
            <a:r>
              <a:rPr lang="en-US" altLang="zh-CN" dirty="0">
                <a:effectLst/>
                <a:latin typeface="Arial" panose="020B0604020202020204" pitchFamily="34" charset="0"/>
              </a:rPr>
              <a:t>weight tying</a:t>
            </a:r>
            <a:r>
              <a:rPr lang="zh-CN" altLang="en-US" dirty="0">
                <a:effectLst/>
                <a:latin typeface="Arial" panose="020B0604020202020204" pitchFamily="34" charset="0"/>
              </a:rPr>
              <a:t>在实验中表现得非常有效，作者认为这可能是因为</a:t>
            </a:r>
            <a:r>
              <a:rPr lang="en-US" altLang="zh-CN" dirty="0">
                <a:effectLst/>
                <a:latin typeface="Arial" panose="020B0604020202020204" pitchFamily="34" charset="0"/>
              </a:rPr>
              <a:t>weight tying</a:t>
            </a:r>
            <a:r>
              <a:rPr lang="zh-CN" altLang="en-US" dirty="0">
                <a:effectLst/>
                <a:latin typeface="Arial" panose="020B0604020202020204" pitchFamily="34" charset="0"/>
              </a:rPr>
              <a:t>减少了模型参数，并且明确的权重分配也有助于网络的规范化，最重要的是，</a:t>
            </a:r>
            <a:r>
              <a:rPr lang="en-US" altLang="zh-CN" dirty="0">
                <a:effectLst/>
                <a:latin typeface="Arial" panose="020B0604020202020204" pitchFamily="34" charset="0"/>
              </a:rPr>
              <a:t>weight tying</a:t>
            </a:r>
            <a:r>
              <a:rPr lang="zh-CN" altLang="en-US" dirty="0">
                <a:effectLst/>
                <a:latin typeface="Arial" panose="020B0604020202020204" pitchFamily="34" charset="0"/>
              </a:rPr>
              <a:t>引入了</a:t>
            </a:r>
            <a:r>
              <a:rPr lang="en-US" altLang="zh-CN" dirty="0">
                <a:effectLst/>
                <a:latin typeface="Arial" panose="020B0604020202020204" pitchFamily="34" charset="0"/>
              </a:rPr>
              <a:t>item embedding</a:t>
            </a:r>
            <a:r>
              <a:rPr lang="zh-CN" altLang="en-US" dirty="0">
                <a:effectLst/>
                <a:latin typeface="Arial" panose="020B0604020202020204" pitchFamily="34" charset="0"/>
              </a:rPr>
              <a:t>和</a:t>
            </a:r>
            <a:r>
              <a:rPr lang="en-US" altLang="zh-CN" dirty="0">
                <a:effectLst/>
                <a:latin typeface="Arial" panose="020B0604020202020204" pitchFamily="34" charset="0"/>
              </a:rPr>
              <a:t>session</a:t>
            </a:r>
            <a:r>
              <a:rPr lang="zh-CN" altLang="en-US" dirty="0">
                <a:effectLst/>
                <a:latin typeface="Arial" panose="020B0604020202020204" pitchFamily="34" charset="0"/>
              </a:rPr>
              <a:t>的最终表示之间的矩阵分解操作。</a:t>
            </a:r>
            <a:endParaRPr lang="en-US" altLang="zh-CN" dirty="0">
              <a:effectLst/>
              <a:latin typeface="Arial" panose="020B0604020202020204" pitchFamily="34" charset="0"/>
            </a:endParaRPr>
          </a:p>
          <a:p>
            <a:r>
              <a:rPr lang="en-US" altLang="zh-CN" dirty="0">
                <a:effectLst/>
                <a:latin typeface="Arial" panose="020B0604020202020204" pitchFamily="34" charset="0"/>
              </a:rPr>
              <a:t>Meta-architecture</a:t>
            </a:r>
            <a:r>
              <a:rPr lang="zh-CN" altLang="en-US" dirty="0">
                <a:effectLst/>
                <a:latin typeface="Arial" panose="020B0604020202020204" pitchFamily="34" charset="0"/>
              </a:rPr>
              <a:t>还支持很多正则化方式，比如</a:t>
            </a:r>
            <a:r>
              <a:rPr lang="en-US" altLang="zh-CN" dirty="0">
                <a:effectLst/>
                <a:latin typeface="Arial" panose="020B0604020202020204" pitchFamily="34" charset="0"/>
              </a:rPr>
              <a:t>dropout, weight decay, layer normalization, label smoothing</a:t>
            </a:r>
            <a:r>
              <a:rPr lang="zh-CN" altLang="en-US" dirty="0">
                <a:effectLst/>
                <a:latin typeface="Arial" panose="020B0604020202020204" pitchFamily="34" charset="0"/>
              </a:rPr>
              <a:t>等，在实验中作者发现</a:t>
            </a:r>
            <a:r>
              <a:rPr lang="en-US" altLang="zh-CN" dirty="0">
                <a:effectLst/>
                <a:latin typeface="Arial" panose="020B0604020202020204" pitchFamily="34" charset="0"/>
              </a:rPr>
              <a:t>label smoothing</a:t>
            </a:r>
            <a:r>
              <a:rPr lang="zh-CN" altLang="en-US" dirty="0">
                <a:effectLst/>
                <a:latin typeface="Arial" panose="020B0604020202020204" pitchFamily="34" charset="0"/>
              </a:rPr>
              <a:t>是最有效的。另外，</a:t>
            </a:r>
            <a:r>
              <a:rPr lang="en-US" altLang="zh-CN" dirty="0">
                <a:effectLst/>
                <a:latin typeface="Arial" panose="020B0604020202020204" pitchFamily="34" charset="0"/>
              </a:rPr>
              <a:t>meta-architecture</a:t>
            </a:r>
            <a:r>
              <a:rPr lang="zh-CN" altLang="en-US" dirty="0">
                <a:effectLst/>
                <a:latin typeface="Arial" panose="020B0604020202020204" pitchFamily="34" charset="0"/>
              </a:rPr>
              <a:t>还支持一系列的</a:t>
            </a:r>
            <a:r>
              <a:rPr lang="en-US" altLang="zh-CN" dirty="0">
                <a:effectLst/>
                <a:latin typeface="Arial" panose="020B0604020202020204" pitchFamily="34" charset="0"/>
              </a:rPr>
              <a:t>loss function</a:t>
            </a:r>
            <a:r>
              <a:rPr lang="zh-CN" altLang="en-US" dirty="0">
                <a:effectLst/>
                <a:latin typeface="Arial" panose="020B0604020202020204" pitchFamily="34" charset="0"/>
              </a:rPr>
              <a:t>，比如交叉熵</a:t>
            </a:r>
            <a:r>
              <a:rPr lang="en-US" altLang="zh-CN" dirty="0">
                <a:effectLst/>
                <a:latin typeface="Arial" panose="020B0604020202020204" pitchFamily="34" charset="0"/>
              </a:rPr>
              <a:t>,BPR,BPR-max,top1,top1-max</a:t>
            </a:r>
            <a:r>
              <a:rPr lang="zh-CN" altLang="en-US" dirty="0">
                <a:effectLst/>
                <a:latin typeface="Arial" panose="020B0604020202020204" pitchFamily="34" charset="0"/>
              </a:rPr>
              <a:t>等；</a:t>
            </a:r>
            <a:endParaRPr lang="en-US" altLang="zh-CN" dirty="0">
              <a:effectLst/>
              <a:latin typeface="Arial" panose="020B0604020202020204" pitchFamily="34" charset="0"/>
            </a:endParaRPr>
          </a:p>
          <a:p>
            <a:r>
              <a:rPr lang="en-US" altLang="zh-CN" dirty="0">
                <a:effectLst/>
                <a:latin typeface="Arial" panose="020B0604020202020204" pitchFamily="34" charset="0"/>
              </a:rPr>
              <a:t>Meta-architecture</a:t>
            </a:r>
            <a:r>
              <a:rPr lang="zh-CN" altLang="en-US" dirty="0">
                <a:effectLst/>
                <a:latin typeface="Arial" panose="020B0604020202020204" pitchFamily="34" charset="0"/>
              </a:rPr>
              <a:t>的可扩展性很强，它是一个常规的</a:t>
            </a:r>
            <a:r>
              <a:rPr lang="en-US" altLang="zh-CN" dirty="0" err="1">
                <a:effectLst/>
                <a:latin typeface="Arial" panose="020B0604020202020204" pitchFamily="34" charset="0"/>
              </a:rPr>
              <a:t>pytorch</a:t>
            </a:r>
            <a:r>
              <a:rPr lang="zh-CN" altLang="en-US" dirty="0">
                <a:effectLst/>
                <a:latin typeface="Arial" panose="020B0604020202020204" pitchFamily="34" charset="0"/>
              </a:rPr>
              <a:t>模块，可以与其他模块组合或者用其他模块替换。多任务学习还可以通过创建自定义</a:t>
            </a:r>
            <a:r>
              <a:rPr lang="en-US" altLang="zh-CN" dirty="0">
                <a:effectLst/>
                <a:latin typeface="Arial" panose="020B0604020202020204" pitchFamily="34" charset="0"/>
              </a:rPr>
              <a:t>prediction head</a:t>
            </a:r>
            <a:r>
              <a:rPr lang="zh-CN" altLang="en-US" dirty="0">
                <a:effectLst/>
                <a:latin typeface="Arial" panose="020B0604020202020204" pitchFamily="34" charset="0"/>
              </a:rPr>
              <a:t>组合多个损失函数来实现。</a:t>
            </a:r>
          </a:p>
        </p:txBody>
      </p:sp>
      <p:sp>
        <p:nvSpPr>
          <p:cNvPr id="4" name="灯片编号占位符 3"/>
          <p:cNvSpPr>
            <a:spLocks noGrp="1"/>
          </p:cNvSpPr>
          <p:nvPr>
            <p:ph type="sldNum" sz="quarter" idx="5"/>
          </p:nvPr>
        </p:nvSpPr>
        <p:spPr/>
        <p:txBody>
          <a:bodyPr/>
          <a:lstStyle/>
          <a:p>
            <a:fld id="{C7204313-268C-4098-841A-72B5E8BD190B}" type="slidenum">
              <a:rPr lang="zh-CN" altLang="en-US" smtClean="0"/>
              <a:t>7</a:t>
            </a:fld>
            <a:endParaRPr lang="zh-CN" altLang="en-US"/>
          </a:p>
        </p:txBody>
      </p:sp>
    </p:spTree>
    <p:extLst>
      <p:ext uri="{BB962C8B-B14F-4D97-AF65-F5344CB8AC3E}">
        <p14:creationId xmlns:p14="http://schemas.microsoft.com/office/powerpoint/2010/main" val="284919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这篇文章针对</a:t>
            </a:r>
            <a:r>
              <a:rPr lang="en-US" altLang="zh-CN" dirty="0"/>
              <a:t>session-based recommendation</a:t>
            </a:r>
            <a:r>
              <a:rPr lang="zh-CN" altLang="en-US" dirty="0"/>
              <a:t>，对不同的</a:t>
            </a:r>
            <a:r>
              <a:rPr lang="en-US" altLang="zh-CN" dirty="0"/>
              <a:t>transformer</a:t>
            </a:r>
            <a:r>
              <a:rPr lang="zh-CN" altLang="en-US" dirty="0"/>
              <a:t>架构以及</a:t>
            </a:r>
            <a:r>
              <a:rPr lang="en-US" altLang="zh-CN" dirty="0"/>
              <a:t>pre-training</a:t>
            </a:r>
            <a:r>
              <a:rPr lang="zh-CN" altLang="en-US" dirty="0"/>
              <a:t>方法进行了实验与分析。</a:t>
            </a:r>
            <a:endParaRPr lang="en-US" altLang="zh-CN" dirty="0"/>
          </a:p>
          <a:p>
            <a:r>
              <a:rPr lang="zh-CN" altLang="en-US" dirty="0"/>
              <a:t>这篇文章使用了两个</a:t>
            </a:r>
            <a:r>
              <a:rPr lang="en-US" altLang="zh-CN" dirty="0"/>
              <a:t>e-commerce</a:t>
            </a:r>
            <a:r>
              <a:rPr lang="zh-CN" altLang="en-US" dirty="0"/>
              <a:t>数据集和两个新闻数据集。第一个和第二个为电子商务数据集，第三个和第四个为新闻数据集。电子商务数据集的</a:t>
            </a:r>
            <a:r>
              <a:rPr lang="en-US" altLang="zh-CN" dirty="0"/>
              <a:t>session</a:t>
            </a:r>
            <a:r>
              <a:rPr lang="zh-CN" altLang="en-US" dirty="0"/>
              <a:t>平均长度大于新闻数据集的平均长度。</a:t>
            </a:r>
            <a:r>
              <a:rPr lang="en-US" altLang="zh-CN" dirty="0">
                <a:effectLst/>
                <a:latin typeface="Arial" panose="020B0604020202020204" pitchFamily="34" charset="0"/>
              </a:rPr>
              <a:t>Gini</a:t>
            </a:r>
            <a:r>
              <a:rPr lang="zh-CN" altLang="en-US" dirty="0">
                <a:effectLst/>
                <a:latin typeface="Arial" panose="020B0604020202020204" pitchFamily="34" charset="0"/>
              </a:rPr>
              <a:t>指数表明，新闻数据集具有更长的尾，呈现更高的受欢迎偏差，交互更集中于一个较小的非常受欢迎的</a:t>
            </a:r>
            <a:r>
              <a:rPr lang="en-US" altLang="zh-CN" dirty="0">
                <a:effectLst/>
                <a:latin typeface="Arial" panose="020B0604020202020204" pitchFamily="34" charset="0"/>
              </a:rPr>
              <a:t>item</a:t>
            </a:r>
            <a:r>
              <a:rPr lang="zh-CN" altLang="en-US" dirty="0">
                <a:effectLst/>
                <a:latin typeface="Arial" panose="020B0604020202020204" pitchFamily="34" charset="0"/>
              </a:rPr>
              <a:t>集合。（用户的兴趣点更集中）</a:t>
            </a:r>
            <a:endParaRPr lang="en-US" altLang="zh-CN" dirty="0">
              <a:effectLst/>
              <a:latin typeface="Arial" panose="020B0604020202020204" pitchFamily="34" charset="0"/>
            </a:endParaRPr>
          </a:p>
          <a:p>
            <a:pPr algn="l"/>
            <a:r>
              <a:rPr lang="zh-CN" altLang="en-US" dirty="0"/>
              <a:t>实验的训练过程使用</a:t>
            </a:r>
            <a:r>
              <a:rPr lang="zh-CN" altLang="en-US" dirty="0">
                <a:effectLst/>
                <a:latin typeface="Arial" panose="020B0604020202020204" pitchFamily="34" charset="0"/>
              </a:rPr>
              <a:t>增量训练和增量评估来模拟了现实的生产场景，在这个场景中，推荐算法每天甚至每小时被持续训练和部署一次，为下一个时间段提供推荐服务。在实验中，作者将电子商务数据集设置为每天部署一次，将新闻数据集设置为每小时部署一次。</a:t>
            </a:r>
            <a:endParaRPr lang="en-US" altLang="zh-CN" dirty="0">
              <a:effectLst/>
              <a:latin typeface="Arial" panose="020B0604020202020204" pitchFamily="34" charset="0"/>
            </a:endParaRPr>
          </a:p>
          <a:p>
            <a:pPr algn="l"/>
            <a:r>
              <a:rPr lang="zh-CN" altLang="en-US" b="0" i="0" dirty="0">
                <a:solidFill>
                  <a:srgbClr val="121212"/>
                </a:solidFill>
                <a:effectLst/>
                <a:latin typeface="-apple-system"/>
              </a:rPr>
              <a:t>将全部样本划分为</a:t>
            </a:r>
            <a:r>
              <a:rPr lang="en-US" altLang="zh-CN" b="0" i="0" dirty="0">
                <a:solidFill>
                  <a:srgbClr val="121212"/>
                </a:solidFill>
                <a:effectLst/>
                <a:latin typeface="-apple-system"/>
              </a:rPr>
              <a:t>T</a:t>
            </a:r>
            <a:r>
              <a:rPr lang="zh-CN" altLang="en-US" b="0" i="0" dirty="0">
                <a:solidFill>
                  <a:srgbClr val="121212"/>
                </a:solidFill>
                <a:effectLst/>
                <a:latin typeface="-apple-system"/>
              </a:rPr>
              <a:t>个窗口，每个窗口里会有很多</a:t>
            </a:r>
            <a:r>
              <a:rPr lang="en-US" altLang="zh-CN" b="1" i="0" dirty="0">
                <a:solidFill>
                  <a:srgbClr val="121212"/>
                </a:solidFill>
                <a:effectLst/>
                <a:latin typeface="-apple-system"/>
              </a:rPr>
              <a:t>sessions</a:t>
            </a:r>
            <a:r>
              <a:rPr lang="zh-CN" altLang="en-US" b="0" i="0" dirty="0">
                <a:solidFill>
                  <a:srgbClr val="121212"/>
                </a:solidFill>
                <a:effectLst/>
                <a:latin typeface="-apple-system"/>
              </a:rPr>
              <a:t>。对每个</a:t>
            </a:r>
            <a:r>
              <a:rPr lang="en-US" altLang="zh-CN" b="0" i="0" dirty="0">
                <a:solidFill>
                  <a:srgbClr val="121212"/>
                </a:solidFill>
                <a:effectLst/>
                <a:latin typeface="-apple-system"/>
              </a:rPr>
              <a:t>Ti+1,</a:t>
            </a:r>
            <a:r>
              <a:rPr lang="zh-CN" altLang="en-US" b="0" i="0" dirty="0">
                <a:solidFill>
                  <a:srgbClr val="121212"/>
                </a:solidFill>
                <a:effectLst/>
                <a:latin typeface="-apple-system"/>
              </a:rPr>
              <a:t>都会用前面所有窗口内</a:t>
            </a:r>
            <a:r>
              <a:rPr lang="en-US" altLang="zh-CN" b="0" i="0" dirty="0">
                <a:solidFill>
                  <a:srgbClr val="121212"/>
                </a:solidFill>
                <a:effectLst/>
                <a:latin typeface="-apple-system"/>
              </a:rPr>
              <a:t>(T1-Ti)</a:t>
            </a:r>
            <a:r>
              <a:rPr lang="zh-CN" altLang="en-US" b="0" i="0" dirty="0">
                <a:solidFill>
                  <a:srgbClr val="121212"/>
                </a:solidFill>
                <a:effectLst/>
                <a:latin typeface="-apple-system"/>
              </a:rPr>
              <a:t>的</a:t>
            </a:r>
            <a:r>
              <a:rPr lang="en-US" altLang="zh-CN" b="0" i="0" dirty="0">
                <a:solidFill>
                  <a:srgbClr val="121212"/>
                </a:solidFill>
                <a:effectLst/>
                <a:latin typeface="-apple-system"/>
              </a:rPr>
              <a:t>sessions</a:t>
            </a:r>
            <a:r>
              <a:rPr lang="zh-CN" altLang="en-US" b="0" i="0" dirty="0">
                <a:solidFill>
                  <a:srgbClr val="121212"/>
                </a:solidFill>
                <a:effectLst/>
                <a:latin typeface="-apple-system"/>
              </a:rPr>
              <a:t>数据做训练集  </a:t>
            </a:r>
            <a:r>
              <a:rPr lang="en-US" altLang="zh-CN" b="0" i="0" dirty="0">
                <a:solidFill>
                  <a:srgbClr val="121212"/>
                </a:solidFill>
                <a:effectLst/>
                <a:latin typeface="-apple-system"/>
              </a:rPr>
              <a:t>, </a:t>
            </a:r>
            <a:r>
              <a:rPr lang="zh-CN" altLang="en-US" b="0" i="0" dirty="0">
                <a:solidFill>
                  <a:srgbClr val="121212"/>
                </a:solidFill>
                <a:effectLst/>
                <a:latin typeface="-apple-system"/>
              </a:rPr>
              <a:t>在</a:t>
            </a:r>
            <a:r>
              <a:rPr lang="en-US" altLang="zh-CN" b="0" i="0" dirty="0">
                <a:solidFill>
                  <a:srgbClr val="121212"/>
                </a:solidFill>
                <a:effectLst/>
                <a:latin typeface="-apple-system"/>
              </a:rPr>
              <a:t>Ti+1</a:t>
            </a:r>
            <a:r>
              <a:rPr lang="zh-CN" altLang="en-US" b="0" i="0" dirty="0">
                <a:solidFill>
                  <a:srgbClr val="121212"/>
                </a:solidFill>
                <a:effectLst/>
                <a:latin typeface="-apple-system"/>
              </a:rPr>
              <a:t>的</a:t>
            </a:r>
            <a:r>
              <a:rPr lang="en-US" altLang="zh-CN" b="0" i="0" dirty="0">
                <a:solidFill>
                  <a:srgbClr val="121212"/>
                </a:solidFill>
                <a:effectLst/>
                <a:latin typeface="-apple-system"/>
              </a:rPr>
              <a:t>sessions</a:t>
            </a:r>
            <a:r>
              <a:rPr lang="zh-CN" altLang="en-US" b="0" i="0" dirty="0">
                <a:solidFill>
                  <a:srgbClr val="121212"/>
                </a:solidFill>
                <a:effectLst/>
                <a:latin typeface="-apple-system"/>
              </a:rPr>
              <a:t>测试集上做预测。每个窗口下，会把所有的</a:t>
            </a:r>
            <a:r>
              <a:rPr lang="en-US" altLang="zh-CN" b="0" i="0" dirty="0">
                <a:solidFill>
                  <a:srgbClr val="121212"/>
                </a:solidFill>
                <a:effectLst/>
                <a:latin typeface="-apple-system"/>
              </a:rPr>
              <a:t>sessions</a:t>
            </a:r>
            <a:r>
              <a:rPr lang="zh-CN" altLang="en-US" b="0" i="0" dirty="0">
                <a:solidFill>
                  <a:srgbClr val="121212"/>
                </a:solidFill>
                <a:effectLst/>
                <a:latin typeface="-apple-system"/>
              </a:rPr>
              <a:t>做划分，划分为</a:t>
            </a:r>
            <a:r>
              <a:rPr lang="en-US" altLang="zh-CN" b="0" i="0" dirty="0">
                <a:solidFill>
                  <a:srgbClr val="121212"/>
                </a:solidFill>
                <a:effectLst/>
                <a:latin typeface="-apple-system"/>
              </a:rPr>
              <a:t>5/5</a:t>
            </a:r>
            <a:r>
              <a:rPr lang="zh-CN" altLang="en-US" b="0" i="0" dirty="0">
                <a:solidFill>
                  <a:srgbClr val="121212"/>
                </a:solidFill>
                <a:effectLst/>
                <a:latin typeface="-apple-system"/>
              </a:rPr>
              <a:t>开的验证集和测试集，验证集主要用于调参，测试集用来输出指标。</a:t>
            </a:r>
          </a:p>
          <a:p>
            <a:pPr algn="l"/>
            <a:r>
              <a:rPr lang="zh-CN" altLang="en-US" b="0" i="0" dirty="0">
                <a:solidFill>
                  <a:srgbClr val="121212"/>
                </a:solidFill>
                <a:effectLst/>
                <a:latin typeface="-apple-system"/>
              </a:rPr>
              <a:t>最后输出的指标是</a:t>
            </a:r>
            <a:r>
              <a:rPr lang="zh-CN" altLang="en-US" b="1" i="0" dirty="0">
                <a:solidFill>
                  <a:srgbClr val="121212"/>
                </a:solidFill>
                <a:effectLst/>
                <a:latin typeface="-apple-system"/>
              </a:rPr>
              <a:t>五组相互独立、随机种子不同的实验的平均结果</a:t>
            </a:r>
            <a:r>
              <a:rPr lang="zh-CN" altLang="en-US" b="0" i="0" dirty="0">
                <a:solidFill>
                  <a:srgbClr val="121212"/>
                </a:solidFill>
                <a:effectLst/>
                <a:latin typeface="-apple-system"/>
              </a:rPr>
              <a:t>。</a:t>
            </a:r>
            <a:r>
              <a:rPr lang="zh-CN" altLang="en-US" b="1" i="0" dirty="0">
                <a:solidFill>
                  <a:srgbClr val="121212"/>
                </a:solidFill>
                <a:effectLst/>
                <a:latin typeface="-apple-system"/>
              </a:rPr>
              <a:t>增量训练和增量评估的方法和流式更新序列模型的真实情况比较吻合</a:t>
            </a:r>
            <a:r>
              <a:rPr lang="zh-CN" altLang="en-US" b="0" i="0" dirty="0">
                <a:solidFill>
                  <a:srgbClr val="121212"/>
                </a:solidFill>
                <a:effectLst/>
                <a:latin typeface="-apple-system"/>
              </a:rPr>
              <a:t>。</a:t>
            </a:r>
          </a:p>
          <a:p>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8</a:t>
            </a:fld>
            <a:endParaRPr lang="zh-CN" altLang="en-US"/>
          </a:p>
        </p:txBody>
      </p:sp>
    </p:spTree>
    <p:extLst>
      <p:ext uri="{BB962C8B-B14F-4D97-AF65-F5344CB8AC3E}">
        <p14:creationId xmlns:p14="http://schemas.microsoft.com/office/powerpoint/2010/main" val="3225937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RQ1</a:t>
            </a:r>
            <a:r>
              <a:rPr lang="zh-CN" altLang="en-US" dirty="0"/>
              <a:t>要探索的问题是：</a:t>
            </a:r>
            <a:r>
              <a:rPr lang="zh-CN" altLang="en-US" dirty="0">
                <a:effectLst/>
                <a:latin typeface="Arial" panose="020B0604020202020204" pitchFamily="34" charset="0"/>
              </a:rPr>
              <a:t>基于</a:t>
            </a:r>
            <a:r>
              <a:rPr lang="en-US" altLang="zh-CN" dirty="0">
                <a:effectLst/>
                <a:latin typeface="Arial" panose="020B0604020202020204" pitchFamily="34" charset="0"/>
              </a:rPr>
              <a:t>transformer</a:t>
            </a:r>
            <a:r>
              <a:rPr lang="zh-CN" altLang="en-US" dirty="0">
                <a:effectLst/>
                <a:latin typeface="Arial" panose="020B0604020202020204" pitchFamily="34" charset="0"/>
              </a:rPr>
              <a:t>的架构能否为</a:t>
            </a:r>
            <a:r>
              <a:rPr lang="en-US" altLang="zh-CN" dirty="0">
                <a:effectLst/>
                <a:latin typeface="Arial" panose="020B0604020202020204" pitchFamily="34" charset="0"/>
              </a:rPr>
              <a:t>session-based</a:t>
            </a:r>
            <a:r>
              <a:rPr lang="zh-CN" altLang="en-US" dirty="0">
                <a:effectLst/>
                <a:latin typeface="Arial" panose="020B0604020202020204" pitchFamily="34" charset="0"/>
              </a:rPr>
              <a:t>的推荐任务中发现的较短的用户序列提供准确的</a:t>
            </a:r>
            <a:r>
              <a:rPr lang="en-US" altLang="zh-CN" dirty="0">
                <a:effectLst/>
                <a:latin typeface="Arial" panose="020B0604020202020204" pitchFamily="34" charset="0"/>
              </a:rPr>
              <a:t>next-click</a:t>
            </a:r>
            <a:r>
              <a:rPr lang="zh-CN" altLang="en-US" dirty="0">
                <a:effectLst/>
                <a:latin typeface="Arial" panose="020B0604020202020204" pitchFamily="34" charset="0"/>
              </a:rPr>
              <a:t>预测</a:t>
            </a:r>
            <a:r>
              <a:rPr lang="en-US" altLang="zh-CN" dirty="0">
                <a:effectLst/>
                <a:latin typeface="Arial" panose="020B0604020202020204" pitchFamily="34" charset="0"/>
              </a:rPr>
              <a:t>?</a:t>
            </a:r>
          </a:p>
          <a:p>
            <a:r>
              <a:rPr lang="zh-CN" altLang="en-US" dirty="0">
                <a:effectLst/>
                <a:latin typeface="Arial" panose="020B0604020202020204" pitchFamily="34" charset="0"/>
              </a:rPr>
              <a:t>在最近的一项</a:t>
            </a:r>
            <a:r>
              <a:rPr lang="en-US" altLang="zh-CN" dirty="0">
                <a:effectLst/>
                <a:latin typeface="Arial" panose="020B0604020202020204" pitchFamily="34" charset="0"/>
              </a:rPr>
              <a:t>SBR</a:t>
            </a:r>
            <a:r>
              <a:rPr lang="zh-CN" altLang="en-US" dirty="0">
                <a:effectLst/>
                <a:latin typeface="Arial" panose="020B0604020202020204" pitchFamily="34" charset="0"/>
              </a:rPr>
              <a:t>的实证分析中，评估了</a:t>
            </a:r>
            <a:r>
              <a:rPr lang="en-US" altLang="zh-CN" dirty="0">
                <a:effectLst/>
                <a:latin typeface="Arial" panose="020B0604020202020204" pitchFamily="34" charset="0"/>
              </a:rPr>
              <a:t>12</a:t>
            </a:r>
            <a:r>
              <a:rPr lang="zh-CN" altLang="en-US" dirty="0">
                <a:effectLst/>
                <a:latin typeface="Arial" panose="020B0604020202020204" pitchFamily="34" charset="0"/>
              </a:rPr>
              <a:t>种算法在</a:t>
            </a:r>
            <a:r>
              <a:rPr lang="en-US" altLang="zh-CN" dirty="0">
                <a:effectLst/>
                <a:latin typeface="Arial" panose="020B0604020202020204" pitchFamily="34" charset="0"/>
              </a:rPr>
              <a:t>8</a:t>
            </a:r>
            <a:r>
              <a:rPr lang="zh-CN" altLang="en-US" dirty="0">
                <a:effectLst/>
                <a:latin typeface="Arial" panose="020B0604020202020204" pitchFamily="34" charset="0"/>
              </a:rPr>
              <a:t>个数据集上的性能，按数据集平均排名前</a:t>
            </a:r>
            <a:r>
              <a:rPr lang="en-US" altLang="zh-CN" dirty="0">
                <a:effectLst/>
                <a:latin typeface="Arial" panose="020B0604020202020204" pitchFamily="34" charset="0"/>
              </a:rPr>
              <a:t>4</a:t>
            </a:r>
            <a:r>
              <a:rPr lang="zh-CN" altLang="en-US" dirty="0">
                <a:effectLst/>
                <a:latin typeface="Arial" panose="020B0604020202020204" pitchFamily="34" charset="0"/>
              </a:rPr>
              <a:t>位的算法是：</a:t>
            </a:r>
            <a:r>
              <a:rPr lang="en-US" altLang="zh-CN" dirty="0">
                <a:effectLst/>
                <a:latin typeface="Arial" panose="020B0604020202020204" pitchFamily="34" charset="0"/>
              </a:rPr>
              <a:t>STAN,SKNN,V-SKNN,VSTAN. </a:t>
            </a:r>
            <a:r>
              <a:rPr lang="zh-CN" altLang="en-US" dirty="0">
                <a:effectLst/>
                <a:latin typeface="Arial" panose="020B0604020202020204" pitchFamily="34" charset="0"/>
              </a:rPr>
              <a:t>这四个都是</a:t>
            </a:r>
            <a:r>
              <a:rPr lang="en-US" altLang="zh-CN" dirty="0">
                <a:effectLst/>
                <a:latin typeface="Arial" panose="020B0604020202020204" pitchFamily="34" charset="0"/>
              </a:rPr>
              <a:t>k-</a:t>
            </a:r>
            <a:r>
              <a:rPr lang="en-US" altLang="zh-CN" dirty="0" err="1">
                <a:effectLst/>
                <a:latin typeface="Arial" panose="020B0604020202020204" pitchFamily="34" charset="0"/>
              </a:rPr>
              <a:t>nearst</a:t>
            </a:r>
            <a:r>
              <a:rPr lang="en-US" altLang="zh-CN" dirty="0">
                <a:effectLst/>
                <a:latin typeface="Arial" panose="020B0604020202020204" pitchFamily="34" charset="0"/>
              </a:rPr>
              <a:t> neighbor</a:t>
            </a:r>
            <a:r>
              <a:rPr lang="zh-CN" altLang="en-US" dirty="0">
                <a:effectLst/>
                <a:latin typeface="Arial" panose="020B0604020202020204" pitchFamily="34" charset="0"/>
              </a:rPr>
              <a:t>算法，在这个实验中，</a:t>
            </a:r>
            <a:r>
              <a:rPr lang="en-US" altLang="zh-CN" dirty="0" err="1">
                <a:effectLst/>
                <a:latin typeface="Arial" panose="020B0604020202020204" pitchFamily="34" charset="0"/>
              </a:rPr>
              <a:t>knn</a:t>
            </a:r>
            <a:r>
              <a:rPr lang="zh-CN" altLang="en-US" dirty="0">
                <a:effectLst/>
                <a:latin typeface="Arial" panose="020B0604020202020204" pitchFamily="34" charset="0"/>
              </a:rPr>
              <a:t>的算法比基于神经网络的算法比如</a:t>
            </a:r>
            <a:r>
              <a:rPr lang="en-US" altLang="zh-CN" dirty="0">
                <a:effectLst/>
                <a:latin typeface="Arial" panose="020B0604020202020204" pitchFamily="34" charset="0"/>
              </a:rPr>
              <a:t>GRU4REC</a:t>
            </a:r>
            <a:r>
              <a:rPr lang="zh-CN" altLang="en-US" dirty="0">
                <a:effectLst/>
                <a:latin typeface="Arial" panose="020B0604020202020204" pitchFamily="34" charset="0"/>
              </a:rPr>
              <a:t>、</a:t>
            </a:r>
            <a:r>
              <a:rPr lang="en-US" altLang="zh-CN" dirty="0">
                <a:effectLst/>
                <a:latin typeface="Arial" panose="020B0604020202020204" pitchFamily="34" charset="0"/>
              </a:rPr>
              <a:t>SR-GNN</a:t>
            </a:r>
            <a:r>
              <a:rPr lang="zh-CN" altLang="en-US" dirty="0">
                <a:effectLst/>
                <a:latin typeface="Arial" panose="020B0604020202020204" pitchFamily="34" charset="0"/>
              </a:rPr>
              <a:t>等效果要好。</a:t>
            </a:r>
            <a:endParaRPr lang="en-US" altLang="zh-CN" dirty="0">
              <a:effectLst/>
              <a:latin typeface="Arial" panose="020B0604020202020204" pitchFamily="34" charset="0"/>
            </a:endParaRPr>
          </a:p>
          <a:p>
            <a:r>
              <a:rPr lang="zh-CN" altLang="en-US" dirty="0">
                <a:effectLst/>
                <a:latin typeface="Arial" panose="020B0604020202020204" pitchFamily="34" charset="0"/>
              </a:rPr>
              <a:t>实验选取了</a:t>
            </a:r>
            <a:r>
              <a:rPr lang="en-US" altLang="zh-CN" dirty="0">
                <a:effectLst/>
                <a:latin typeface="Arial" panose="020B0604020202020204" pitchFamily="34" charset="0"/>
              </a:rPr>
              <a:t>STAN,VSTAN</a:t>
            </a:r>
            <a:r>
              <a:rPr lang="zh-CN" altLang="en-US" dirty="0">
                <a:effectLst/>
                <a:latin typeface="Arial" panose="020B0604020202020204" pitchFamily="34" charset="0"/>
              </a:rPr>
              <a:t>、</a:t>
            </a:r>
            <a:r>
              <a:rPr lang="en-US" altLang="zh-CN" dirty="0" err="1">
                <a:effectLst/>
                <a:latin typeface="Arial" panose="020B0604020202020204" pitchFamily="34" charset="0"/>
              </a:rPr>
              <a:t>vSKNN</a:t>
            </a:r>
            <a:r>
              <a:rPr lang="zh-CN" altLang="en-US" dirty="0">
                <a:effectLst/>
                <a:latin typeface="Arial" panose="020B0604020202020204" pitchFamily="34" charset="0"/>
              </a:rPr>
              <a:t>，</a:t>
            </a:r>
            <a:r>
              <a:rPr lang="en-US" altLang="zh-CN" dirty="0">
                <a:effectLst/>
                <a:latin typeface="Arial" panose="020B0604020202020204" pitchFamily="34" charset="0"/>
              </a:rPr>
              <a:t>GRU4REC</a:t>
            </a:r>
            <a:r>
              <a:rPr lang="zh-CN" altLang="en-US" dirty="0">
                <a:effectLst/>
                <a:latin typeface="Arial" panose="020B0604020202020204" pitchFamily="34" charset="0"/>
              </a:rPr>
              <a:t>作为</a:t>
            </a:r>
            <a:r>
              <a:rPr lang="en-US" altLang="zh-CN" dirty="0">
                <a:effectLst/>
                <a:latin typeface="Arial" panose="020B0604020202020204" pitchFamily="34" charset="0"/>
              </a:rPr>
              <a:t>baseline</a:t>
            </a:r>
            <a:r>
              <a:rPr lang="zh-CN" altLang="en-US" dirty="0">
                <a:effectLst/>
                <a:latin typeface="Arial" panose="020B0604020202020204" pitchFamily="34" charset="0"/>
              </a:rPr>
              <a:t>。另外，作者使用</a:t>
            </a:r>
            <a:r>
              <a:rPr lang="en-US" altLang="zh-CN" dirty="0">
                <a:effectLst/>
                <a:latin typeface="Arial" panose="020B0604020202020204" pitchFamily="34" charset="0"/>
              </a:rPr>
              <a:t>GRU</a:t>
            </a:r>
            <a:r>
              <a:rPr lang="zh-CN" altLang="en-US" dirty="0">
                <a:effectLst/>
                <a:latin typeface="Arial" panose="020B0604020202020204" pitchFamily="34" charset="0"/>
              </a:rPr>
              <a:t>模块替换</a:t>
            </a:r>
            <a:r>
              <a:rPr lang="en-US" altLang="zh-CN" dirty="0">
                <a:effectLst/>
                <a:latin typeface="Arial" panose="020B0604020202020204" pitchFamily="34" charset="0"/>
              </a:rPr>
              <a:t>transfoemer4rec</a:t>
            </a:r>
            <a:r>
              <a:rPr lang="zh-CN" altLang="en-US" dirty="0">
                <a:effectLst/>
                <a:latin typeface="Arial" panose="020B0604020202020204" pitchFamily="34" charset="0"/>
              </a:rPr>
              <a:t>中</a:t>
            </a:r>
            <a:r>
              <a:rPr lang="en-US" altLang="zh-CN" dirty="0">
                <a:effectLst/>
                <a:latin typeface="Arial" panose="020B0604020202020204" pitchFamily="34" charset="0"/>
              </a:rPr>
              <a:t>meta-architecture</a:t>
            </a:r>
            <a:r>
              <a:rPr lang="zh-CN" altLang="en-US" dirty="0">
                <a:effectLst/>
                <a:latin typeface="Arial" panose="020B0604020202020204" pitchFamily="34" charset="0"/>
              </a:rPr>
              <a:t>中的</a:t>
            </a:r>
            <a:r>
              <a:rPr lang="en-US" altLang="zh-CN" dirty="0">
                <a:effectLst/>
                <a:latin typeface="Arial" panose="020B0604020202020204" pitchFamily="34" charset="0"/>
              </a:rPr>
              <a:t>transformer block,</a:t>
            </a:r>
            <a:r>
              <a:rPr lang="zh-CN" altLang="en-US" dirty="0">
                <a:effectLst/>
                <a:latin typeface="Arial" panose="020B0604020202020204" pitchFamily="34" charset="0"/>
              </a:rPr>
              <a:t>来分辨</a:t>
            </a:r>
            <a:r>
              <a:rPr lang="en-US" altLang="zh-CN" dirty="0">
                <a:effectLst/>
                <a:latin typeface="Arial" panose="020B0604020202020204" pitchFamily="34" charset="0"/>
              </a:rPr>
              <a:t>Transformer</a:t>
            </a:r>
            <a:r>
              <a:rPr lang="zh-CN" altLang="en-US" dirty="0">
                <a:effectLst/>
                <a:latin typeface="Arial" panose="020B0604020202020204" pitchFamily="34" charset="0"/>
              </a:rPr>
              <a:t>与</a:t>
            </a:r>
            <a:r>
              <a:rPr lang="en-US" altLang="zh-CN" dirty="0">
                <a:effectLst/>
                <a:latin typeface="Arial" panose="020B0604020202020204" pitchFamily="34" charset="0"/>
              </a:rPr>
              <a:t>RNN</a:t>
            </a:r>
            <a:r>
              <a:rPr lang="zh-CN" altLang="en-US" dirty="0">
                <a:effectLst/>
                <a:latin typeface="Arial" panose="020B0604020202020204" pitchFamily="34" charset="0"/>
              </a:rPr>
              <a:t>相比所获得的改进。所有基于</a:t>
            </a:r>
            <a:r>
              <a:rPr lang="en-US" altLang="zh-CN" dirty="0">
                <a:effectLst/>
                <a:latin typeface="Arial" panose="020B0604020202020204" pitchFamily="34" charset="0"/>
              </a:rPr>
              <a:t>KNN</a:t>
            </a:r>
            <a:r>
              <a:rPr lang="zh-CN" altLang="en-US" dirty="0">
                <a:effectLst/>
                <a:latin typeface="Arial" panose="020B0604020202020204" pitchFamily="34" charset="0"/>
              </a:rPr>
              <a:t>算法的模型都可以向</a:t>
            </a:r>
            <a:r>
              <a:rPr lang="en-US" altLang="zh-CN" dirty="0">
                <a:effectLst/>
                <a:latin typeface="Arial" panose="020B0604020202020204" pitchFamily="34" charset="0"/>
              </a:rPr>
              <a:t>transformer4rec</a:t>
            </a:r>
            <a:r>
              <a:rPr lang="zh-CN" altLang="en-US" dirty="0">
                <a:effectLst/>
                <a:latin typeface="Arial" panose="020B0604020202020204" pitchFamily="34" charset="0"/>
              </a:rPr>
              <a:t>一样进行增量学习，</a:t>
            </a:r>
            <a:r>
              <a:rPr lang="en-US" altLang="zh-CN" dirty="0">
                <a:effectLst/>
                <a:latin typeface="Arial" panose="020B0604020202020204" pitchFamily="34" charset="0"/>
              </a:rPr>
              <a:t>GRU4rec</a:t>
            </a:r>
            <a:r>
              <a:rPr lang="zh-CN" altLang="en-US" dirty="0">
                <a:effectLst/>
                <a:latin typeface="Arial" panose="020B0604020202020204" pitchFamily="34" charset="0"/>
              </a:rPr>
              <a:t>不支持增量学习。作者使用了两种方法来训练</a:t>
            </a:r>
            <a:r>
              <a:rPr lang="en-US" altLang="zh-CN" dirty="0">
                <a:effectLst/>
                <a:latin typeface="Arial" panose="020B0604020202020204" pitchFamily="34" charset="0"/>
              </a:rPr>
              <a:t>GRU4REC</a:t>
            </a:r>
            <a:r>
              <a:rPr lang="zh-CN" altLang="en-US" dirty="0">
                <a:effectLst/>
                <a:latin typeface="Arial" panose="020B0604020202020204" pitchFamily="34" charset="0"/>
              </a:rPr>
              <a:t>，一个是</a:t>
            </a:r>
            <a:r>
              <a:rPr lang="en-US" altLang="zh-CN" dirty="0" err="1">
                <a:effectLst/>
                <a:latin typeface="Arial" panose="020B0604020202020204" pitchFamily="34" charset="0"/>
              </a:rPr>
              <a:t>fulltrain</a:t>
            </a:r>
            <a:r>
              <a:rPr lang="en-US" altLang="zh-CN" dirty="0">
                <a:effectLst/>
                <a:latin typeface="Arial" panose="020B0604020202020204" pitchFamily="34" charset="0"/>
              </a:rPr>
              <a:t>(FT),</a:t>
            </a:r>
            <a:r>
              <a:rPr lang="zh-CN" altLang="en-US" dirty="0">
                <a:effectLst/>
                <a:latin typeface="Arial" panose="020B0604020202020204" pitchFamily="34" charset="0"/>
              </a:rPr>
              <a:t>对于每个评估时间窗口</a:t>
            </a:r>
            <a:r>
              <a:rPr lang="en-US" altLang="zh-CN" dirty="0">
                <a:effectLst/>
                <a:latin typeface="Arial" panose="020B0604020202020204" pitchFamily="34" charset="0"/>
              </a:rPr>
              <a:t>Wi,</a:t>
            </a:r>
            <a:r>
              <a:rPr lang="zh-CN" altLang="en-US" dirty="0">
                <a:effectLst/>
                <a:latin typeface="Arial" panose="020B0604020202020204" pitchFamily="34" charset="0"/>
              </a:rPr>
              <a:t>训练在</a:t>
            </a:r>
            <a:r>
              <a:rPr lang="en-US" altLang="zh-CN" dirty="0">
                <a:effectLst/>
                <a:latin typeface="Arial" panose="020B0604020202020204" pitchFamily="34" charset="0"/>
              </a:rPr>
              <a:t>Wi</a:t>
            </a:r>
            <a:r>
              <a:rPr lang="zh-CN" altLang="en-US" dirty="0">
                <a:effectLst/>
                <a:latin typeface="Arial" panose="020B0604020202020204" pitchFamily="34" charset="0"/>
              </a:rPr>
              <a:t>前的所有时间窗口（</a:t>
            </a:r>
            <a:r>
              <a:rPr lang="en-US" altLang="zh-CN" dirty="0">
                <a:effectLst/>
                <a:latin typeface="Arial" panose="020B0604020202020204" pitchFamily="34" charset="0"/>
              </a:rPr>
              <a:t>W1-Wi-1</a:t>
            </a:r>
            <a:r>
              <a:rPr lang="zh-CN" altLang="en-US" dirty="0">
                <a:effectLst/>
                <a:latin typeface="Arial" panose="020B0604020202020204" pitchFamily="34" charset="0"/>
              </a:rPr>
              <a:t>）；另一个是</a:t>
            </a:r>
            <a:r>
              <a:rPr lang="en-US" altLang="zh-CN" dirty="0">
                <a:effectLst/>
                <a:latin typeface="Arial" panose="020B0604020202020204" pitchFamily="34" charset="0"/>
              </a:rPr>
              <a:t>sliding window training</a:t>
            </a:r>
            <a:r>
              <a:rPr lang="zh-CN" altLang="en-US" dirty="0">
                <a:effectLst/>
                <a:latin typeface="Arial" panose="020B0604020202020204" pitchFamily="34" charset="0"/>
              </a:rPr>
              <a:t>（</a:t>
            </a:r>
            <a:r>
              <a:rPr lang="en-US" altLang="zh-CN" dirty="0">
                <a:effectLst/>
                <a:latin typeface="Arial" panose="020B0604020202020204" pitchFamily="34" charset="0"/>
              </a:rPr>
              <a:t>SWT</a:t>
            </a:r>
            <a:r>
              <a:rPr lang="zh-CN" altLang="en-US" dirty="0">
                <a:effectLst/>
                <a:latin typeface="Arial" panose="020B0604020202020204" pitchFamily="34" charset="0"/>
              </a:rPr>
              <a:t>），训练离</a:t>
            </a:r>
            <a:r>
              <a:rPr lang="en-US" altLang="zh-CN" dirty="0" err="1">
                <a:effectLst/>
                <a:latin typeface="Arial" panose="020B0604020202020204" pitchFamily="34" charset="0"/>
              </a:rPr>
              <a:t>i</a:t>
            </a:r>
            <a:r>
              <a:rPr lang="zh-CN" altLang="en-US" dirty="0">
                <a:effectLst/>
                <a:latin typeface="Arial" panose="020B0604020202020204" pitchFamily="34" charset="0"/>
              </a:rPr>
              <a:t>最近的</a:t>
            </a:r>
            <a:r>
              <a:rPr lang="en-US" altLang="zh-CN" dirty="0">
                <a:effectLst/>
                <a:latin typeface="Arial" panose="020B0604020202020204" pitchFamily="34" charset="0"/>
              </a:rPr>
              <a:t>w</a:t>
            </a:r>
            <a:r>
              <a:rPr lang="zh-CN" altLang="en-US" dirty="0">
                <a:effectLst/>
                <a:latin typeface="Arial" panose="020B0604020202020204" pitchFamily="34" charset="0"/>
              </a:rPr>
              <a:t>个窗口（</a:t>
            </a:r>
            <a:r>
              <a:rPr lang="en-US" altLang="zh-CN" dirty="0">
                <a:effectLst/>
                <a:latin typeface="Arial" panose="020B0604020202020204" pitchFamily="34" charset="0"/>
              </a:rPr>
              <a:t>Wi-</a:t>
            </a:r>
            <a:r>
              <a:rPr lang="en-US" altLang="zh-CN" dirty="0" err="1">
                <a:effectLst/>
                <a:latin typeface="Arial" panose="020B0604020202020204" pitchFamily="34" charset="0"/>
              </a:rPr>
              <a:t>w,Wi</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zh-CN" altLang="en-US" dirty="0">
                <a:effectLst/>
                <a:latin typeface="Arial" panose="020B0604020202020204" pitchFamily="34" charset="0"/>
              </a:rPr>
              <a:t>作者在</a:t>
            </a:r>
            <a:r>
              <a:rPr lang="en-US" altLang="zh-CN" dirty="0">
                <a:effectLst/>
                <a:latin typeface="Arial" panose="020B0604020202020204" pitchFamily="34" charset="0"/>
              </a:rPr>
              <a:t>transformer4rec</a:t>
            </a:r>
            <a:r>
              <a:rPr lang="zh-CN" altLang="en-US" dirty="0">
                <a:effectLst/>
                <a:latin typeface="Arial" panose="020B0604020202020204" pitchFamily="34" charset="0"/>
              </a:rPr>
              <a:t>中测试了</a:t>
            </a:r>
            <a:r>
              <a:rPr lang="en-US" altLang="zh-CN" dirty="0">
                <a:effectLst/>
                <a:latin typeface="Arial" panose="020B0604020202020204" pitchFamily="34" charset="0"/>
              </a:rPr>
              <a:t>GPT-2,Transformer-XL,BERT,ELECTRA,XLNet</a:t>
            </a:r>
            <a:r>
              <a:rPr lang="zh-CN" altLang="en-US" dirty="0">
                <a:effectLst/>
                <a:latin typeface="Arial" panose="020B0604020202020204" pitchFamily="34" charset="0"/>
              </a:rPr>
              <a:t>对</a:t>
            </a:r>
            <a:r>
              <a:rPr lang="en-US" altLang="zh-CN" dirty="0">
                <a:effectLst/>
                <a:latin typeface="Arial" panose="020B0604020202020204" pitchFamily="34" charset="0"/>
              </a:rPr>
              <a:t>SBR</a:t>
            </a:r>
            <a:r>
              <a:rPr lang="zh-CN" altLang="en-US" dirty="0">
                <a:effectLst/>
                <a:latin typeface="Arial" panose="020B0604020202020204" pitchFamily="34" charset="0"/>
              </a:rPr>
              <a:t>的效果，并以</a:t>
            </a:r>
            <a:r>
              <a:rPr lang="en-US" altLang="zh-CN" dirty="0">
                <a:effectLst/>
                <a:latin typeface="Arial" panose="020B0604020202020204" pitchFamily="34" charset="0"/>
              </a:rPr>
              <a:t>NDCG</a:t>
            </a:r>
            <a:r>
              <a:rPr lang="zh-CN" altLang="en-US" dirty="0">
                <a:effectLst/>
                <a:latin typeface="Arial" panose="020B0604020202020204" pitchFamily="34" charset="0"/>
              </a:rPr>
              <a:t>和</a:t>
            </a:r>
            <a:r>
              <a:rPr lang="en-US" altLang="zh-CN" dirty="0">
                <a:effectLst/>
                <a:latin typeface="Arial" panose="020B0604020202020204" pitchFamily="34" charset="0"/>
              </a:rPr>
              <a:t>HR</a:t>
            </a:r>
            <a:r>
              <a:rPr lang="zh-CN" altLang="en-US" dirty="0">
                <a:effectLst/>
                <a:latin typeface="Arial" panose="020B0604020202020204" pitchFamily="34" charset="0"/>
              </a:rPr>
              <a:t>作为评估指标。可以观察到利用了</a:t>
            </a:r>
            <a:r>
              <a:rPr lang="en-US" altLang="zh-CN" dirty="0">
                <a:effectLst/>
                <a:latin typeface="Arial" panose="020B0604020202020204" pitchFamily="34" charset="0"/>
              </a:rPr>
              <a:t>transsformer4rec</a:t>
            </a:r>
            <a:r>
              <a:rPr lang="zh-CN" altLang="en-US" dirty="0">
                <a:effectLst/>
                <a:latin typeface="Arial" panose="020B0604020202020204" pitchFamily="34" charset="0"/>
              </a:rPr>
              <a:t>库的模型确实在大部分数据集以及指标上能达到最优的效果。</a:t>
            </a:r>
            <a:endParaRPr lang="en-US" altLang="zh-CN" dirty="0">
              <a:effectLst/>
              <a:latin typeface="Arial" panose="020B0604020202020204" pitchFamily="34" charset="0"/>
            </a:endParaRPr>
          </a:p>
          <a:p>
            <a:r>
              <a:rPr lang="zh-CN" altLang="en-US" dirty="0">
                <a:effectLst/>
                <a:latin typeface="Arial" panose="020B0604020202020204" pitchFamily="34" charset="0"/>
              </a:rPr>
              <a:t>没有哪一种</a:t>
            </a:r>
            <a:r>
              <a:rPr lang="en-US" altLang="zh-CN" dirty="0">
                <a:effectLst/>
                <a:latin typeface="Arial" panose="020B0604020202020204" pitchFamily="34" charset="0"/>
              </a:rPr>
              <a:t>Transformer</a:t>
            </a:r>
            <a:r>
              <a:rPr lang="zh-CN" altLang="en-US" dirty="0">
                <a:effectLst/>
                <a:latin typeface="Arial" panose="020B0604020202020204" pitchFamily="34" charset="0"/>
              </a:rPr>
              <a:t>体系结构或</a:t>
            </a:r>
            <a:r>
              <a:rPr lang="en-US" altLang="zh-CN" dirty="0">
                <a:effectLst/>
                <a:latin typeface="Arial" panose="020B0604020202020204" pitchFamily="34" charset="0"/>
              </a:rPr>
              <a:t>pre-training</a:t>
            </a:r>
            <a:r>
              <a:rPr lang="zh-CN" altLang="en-US" dirty="0">
                <a:effectLst/>
                <a:latin typeface="Arial" panose="020B0604020202020204" pitchFamily="34" charset="0"/>
              </a:rPr>
              <a:t>技术能够在所有数据集上都表现最佳，这就提出了一个问题，即在没有进行大量实验的情况下，如何选择合适的算法。</a:t>
            </a:r>
            <a:endParaRPr lang="en-US" altLang="zh-CN" dirty="0">
              <a:effectLst/>
              <a:latin typeface="Arial" panose="020B0604020202020204" pitchFamily="34" charset="0"/>
            </a:endParaRPr>
          </a:p>
          <a:p>
            <a:r>
              <a:rPr lang="zh-CN" altLang="en-US" dirty="0">
                <a:effectLst/>
                <a:latin typeface="Arial" panose="020B0604020202020204" pitchFamily="34" charset="0"/>
              </a:rPr>
              <a:t>在</a:t>
            </a:r>
            <a:r>
              <a:rPr lang="en-US" altLang="zh-CN" dirty="0">
                <a:effectLst/>
                <a:latin typeface="Arial" panose="020B0604020202020204" pitchFamily="34" charset="0"/>
              </a:rPr>
              <a:t>RQ2</a:t>
            </a:r>
            <a:r>
              <a:rPr lang="zh-CN" altLang="en-US" dirty="0">
                <a:effectLst/>
                <a:latin typeface="Arial" panose="020B0604020202020204" pitchFamily="34" charset="0"/>
              </a:rPr>
              <a:t>中作者试图通过训练</a:t>
            </a:r>
            <a:r>
              <a:rPr lang="en-US" altLang="zh-CN" dirty="0" err="1">
                <a:effectLst/>
                <a:latin typeface="Arial" panose="020B0604020202020204" pitchFamily="34" charset="0"/>
              </a:rPr>
              <a:t>XLNet</a:t>
            </a:r>
            <a:r>
              <a:rPr lang="zh-CN" altLang="en-US" dirty="0">
                <a:effectLst/>
                <a:latin typeface="Arial" panose="020B0604020202020204" pitchFamily="34" charset="0"/>
              </a:rPr>
              <a:t>体系结构的可用选项来隔离</a:t>
            </a:r>
            <a:r>
              <a:rPr lang="en-US" altLang="zh-CN" dirty="0">
                <a:effectLst/>
                <a:latin typeface="Arial" panose="020B0604020202020204" pitchFamily="34" charset="0"/>
              </a:rPr>
              <a:t>pre-training</a:t>
            </a:r>
            <a:r>
              <a:rPr lang="zh-CN" altLang="en-US" dirty="0">
                <a:effectLst/>
                <a:latin typeface="Arial" panose="020B0604020202020204" pitchFamily="34" charset="0"/>
              </a:rPr>
              <a:t>技术的影响，原始的</a:t>
            </a:r>
            <a:r>
              <a:rPr lang="en-US" altLang="zh-CN" dirty="0" err="1">
                <a:effectLst/>
                <a:latin typeface="Arial" panose="020B0604020202020204" pitchFamily="34" charset="0"/>
              </a:rPr>
              <a:t>XLNet</a:t>
            </a:r>
            <a:r>
              <a:rPr lang="zh-CN" altLang="en-US" dirty="0">
                <a:effectLst/>
                <a:latin typeface="Arial" panose="020B0604020202020204" pitchFamily="34" charset="0"/>
              </a:rPr>
              <a:t>使用</a:t>
            </a:r>
            <a:r>
              <a:rPr lang="en-US" altLang="zh-CN" dirty="0">
                <a:effectLst/>
                <a:latin typeface="Arial" panose="020B0604020202020204" pitchFamily="34" charset="0"/>
              </a:rPr>
              <a:t>PLM</a:t>
            </a:r>
            <a:r>
              <a:rPr lang="zh-CN" altLang="en-US" dirty="0">
                <a:effectLst/>
                <a:latin typeface="Arial" panose="020B0604020202020204" pitchFamily="34" charset="0"/>
              </a:rPr>
              <a:t>，在</a:t>
            </a:r>
            <a:r>
              <a:rPr lang="en-US" altLang="zh-CN" dirty="0">
                <a:effectLst/>
                <a:latin typeface="Arial" panose="020B0604020202020204" pitchFamily="34" charset="0"/>
              </a:rPr>
              <a:t>RQ2</a:t>
            </a:r>
            <a:r>
              <a:rPr lang="zh-CN" altLang="en-US" dirty="0">
                <a:effectLst/>
                <a:latin typeface="Arial" panose="020B0604020202020204" pitchFamily="34" charset="0"/>
              </a:rPr>
              <a:t>中作者使用了</a:t>
            </a:r>
            <a:r>
              <a:rPr lang="en-US" altLang="zh-CN" dirty="0">
                <a:effectLst/>
                <a:latin typeface="Arial" panose="020B0604020202020204" pitchFamily="34" charset="0"/>
              </a:rPr>
              <a:t>CLM</a:t>
            </a:r>
            <a:r>
              <a:rPr lang="zh-CN" altLang="en-US" dirty="0">
                <a:effectLst/>
                <a:latin typeface="Arial" panose="020B0604020202020204" pitchFamily="34" charset="0"/>
              </a:rPr>
              <a:t>，</a:t>
            </a:r>
            <a:r>
              <a:rPr lang="en-US" altLang="zh-CN" dirty="0">
                <a:effectLst/>
                <a:latin typeface="Arial" panose="020B0604020202020204" pitchFamily="34" charset="0"/>
              </a:rPr>
              <a:t>RTD</a:t>
            </a:r>
            <a:r>
              <a:rPr lang="zh-CN" altLang="en-US" dirty="0">
                <a:effectLst/>
                <a:latin typeface="Arial" panose="020B0604020202020204" pitchFamily="34" charset="0"/>
              </a:rPr>
              <a:t>，</a:t>
            </a:r>
            <a:r>
              <a:rPr lang="en-US" altLang="zh-CN" dirty="0">
                <a:effectLst/>
                <a:latin typeface="Arial" panose="020B0604020202020204" pitchFamily="34" charset="0"/>
              </a:rPr>
              <a:t>MLM</a:t>
            </a:r>
            <a:r>
              <a:rPr lang="zh-CN" altLang="en-US" dirty="0">
                <a:effectLst/>
                <a:latin typeface="Arial" panose="020B0604020202020204" pitchFamily="34" charset="0"/>
              </a:rPr>
              <a:t>来替换</a:t>
            </a:r>
            <a:r>
              <a:rPr lang="en-US" altLang="zh-CN" dirty="0">
                <a:effectLst/>
                <a:latin typeface="Arial" panose="020B0604020202020204" pitchFamily="34" charset="0"/>
              </a:rPr>
              <a:t>PLM</a:t>
            </a:r>
            <a:r>
              <a:rPr lang="zh-CN" altLang="en-US" dirty="0">
                <a:effectLst/>
                <a:latin typeface="Arial" panose="020B0604020202020204" pitchFamily="34" charset="0"/>
              </a:rPr>
              <a:t>。通过实验结果可以发现以</a:t>
            </a:r>
            <a:r>
              <a:rPr lang="en-US" altLang="zh-CN" dirty="0">
                <a:effectLst/>
                <a:latin typeface="Arial" panose="020B0604020202020204" pitchFamily="34" charset="0"/>
              </a:rPr>
              <a:t>MLM</a:t>
            </a:r>
            <a:r>
              <a:rPr lang="zh-CN" altLang="en-US" dirty="0">
                <a:effectLst/>
                <a:latin typeface="Arial" panose="020B0604020202020204" pitchFamily="34" charset="0"/>
              </a:rPr>
              <a:t>来预训练</a:t>
            </a:r>
            <a:r>
              <a:rPr lang="en-US" altLang="zh-CN" dirty="0" err="1">
                <a:effectLst/>
                <a:latin typeface="Arial" panose="020B0604020202020204" pitchFamily="34" charset="0"/>
              </a:rPr>
              <a:t>XLNet</a:t>
            </a:r>
            <a:r>
              <a:rPr lang="en-US" altLang="zh-CN" dirty="0">
                <a:effectLst/>
                <a:latin typeface="Arial" panose="020B0604020202020204" pitchFamily="34" charset="0"/>
              </a:rPr>
              <a:t>,</a:t>
            </a:r>
            <a:r>
              <a:rPr lang="zh-CN" altLang="en-US" dirty="0">
                <a:effectLst/>
                <a:latin typeface="Arial" panose="020B0604020202020204" pitchFamily="34" charset="0"/>
              </a:rPr>
              <a:t>在所有数据集上的表现都比原始的</a:t>
            </a:r>
            <a:r>
              <a:rPr lang="en-US" altLang="zh-CN" dirty="0">
                <a:effectLst/>
                <a:latin typeface="Arial" panose="020B0604020202020204" pitchFamily="34" charset="0"/>
              </a:rPr>
              <a:t>PLM</a:t>
            </a:r>
            <a:r>
              <a:rPr lang="zh-CN" altLang="en-US" dirty="0">
                <a:effectLst/>
                <a:latin typeface="Arial" panose="020B0604020202020204" pitchFamily="34" charset="0"/>
              </a:rPr>
              <a:t>更好（以</a:t>
            </a:r>
            <a:r>
              <a:rPr lang="en-US" altLang="zh-CN" dirty="0">
                <a:effectLst/>
                <a:latin typeface="Arial" panose="020B0604020202020204" pitchFamily="34" charset="0"/>
              </a:rPr>
              <a:t>NDCG</a:t>
            </a:r>
            <a:r>
              <a:rPr lang="zh-CN" altLang="en-US" dirty="0">
                <a:effectLst/>
                <a:latin typeface="Arial" panose="020B0604020202020204" pitchFamily="34" charset="0"/>
              </a:rPr>
              <a:t>作为评估）。这表明在数据比较有限的情况下，</a:t>
            </a:r>
            <a:r>
              <a:rPr lang="en-US" altLang="zh-CN" dirty="0">
                <a:effectLst/>
                <a:latin typeface="Arial" panose="020B0604020202020204" pitchFamily="34" charset="0"/>
              </a:rPr>
              <a:t>MLM</a:t>
            </a:r>
            <a:r>
              <a:rPr lang="zh-CN" altLang="en-US" dirty="0">
                <a:effectLst/>
                <a:latin typeface="Arial" panose="020B0604020202020204" pitchFamily="34" charset="0"/>
              </a:rPr>
              <a:t>的表现可能比</a:t>
            </a:r>
            <a:r>
              <a:rPr lang="en-US" altLang="zh-CN" dirty="0">
                <a:effectLst/>
                <a:latin typeface="Arial" panose="020B0604020202020204" pitchFamily="34" charset="0"/>
              </a:rPr>
              <a:t>PLM</a:t>
            </a:r>
            <a:r>
              <a:rPr lang="zh-CN" altLang="en-US" dirty="0">
                <a:effectLst/>
                <a:latin typeface="Arial" panose="020B0604020202020204" pitchFamily="34" charset="0"/>
              </a:rPr>
              <a:t>更好。从</a:t>
            </a:r>
            <a:r>
              <a:rPr lang="en-US" altLang="zh-CN" dirty="0" err="1">
                <a:effectLst/>
                <a:latin typeface="Arial" panose="020B0604020202020204" pitchFamily="34" charset="0"/>
              </a:rPr>
              <a:t>XLNet</a:t>
            </a:r>
            <a:r>
              <a:rPr lang="en-US" altLang="zh-CN" dirty="0">
                <a:effectLst/>
                <a:latin typeface="Arial" panose="020B0604020202020204" pitchFamily="34" charset="0"/>
              </a:rPr>
              <a:t>(MLM)</a:t>
            </a:r>
            <a:r>
              <a:rPr lang="zh-CN" altLang="en-US" dirty="0">
                <a:effectLst/>
                <a:latin typeface="Arial" panose="020B0604020202020204" pitchFamily="34" charset="0"/>
              </a:rPr>
              <a:t>中扩展而来并添加了额外的</a:t>
            </a:r>
            <a:r>
              <a:rPr lang="en-US" altLang="zh-CN" dirty="0">
                <a:effectLst/>
                <a:latin typeface="Arial" panose="020B0604020202020204" pitchFamily="34" charset="0"/>
              </a:rPr>
              <a:t>RTD</a:t>
            </a:r>
            <a:r>
              <a:rPr lang="zh-CN" altLang="en-US" dirty="0">
                <a:effectLst/>
                <a:latin typeface="Arial" panose="020B0604020202020204" pitchFamily="34" charset="0"/>
              </a:rPr>
              <a:t>任务的</a:t>
            </a:r>
            <a:r>
              <a:rPr lang="en-US" altLang="zh-CN" dirty="0" err="1">
                <a:effectLst/>
                <a:latin typeface="Arial" panose="020B0604020202020204" pitchFamily="34" charset="0"/>
              </a:rPr>
              <a:t>XLNet</a:t>
            </a:r>
            <a:r>
              <a:rPr lang="en-US" altLang="zh-CN" dirty="0">
                <a:effectLst/>
                <a:latin typeface="Arial" panose="020B0604020202020204" pitchFamily="34" charset="0"/>
              </a:rPr>
              <a:t>(RTD)</a:t>
            </a:r>
            <a:r>
              <a:rPr lang="zh-CN" altLang="en-US" dirty="0">
                <a:effectLst/>
                <a:latin typeface="Arial" panose="020B0604020202020204" pitchFamily="34" charset="0"/>
              </a:rPr>
              <a:t>在三个数据集的</a:t>
            </a:r>
            <a:r>
              <a:rPr lang="en-US" altLang="zh-CN" dirty="0">
                <a:effectLst/>
                <a:latin typeface="Arial" panose="020B0604020202020204" pitchFamily="34" charset="0"/>
              </a:rPr>
              <a:t>DNCG</a:t>
            </a:r>
            <a:r>
              <a:rPr lang="zh-CN" altLang="en-US" dirty="0">
                <a:effectLst/>
                <a:latin typeface="Arial" panose="020B0604020202020204" pitchFamily="34" charset="0"/>
              </a:rPr>
              <a:t>指标上都表现最优，并且它进一步提高了</a:t>
            </a:r>
            <a:r>
              <a:rPr lang="en-US" altLang="zh-CN" dirty="0">
                <a:effectLst/>
                <a:latin typeface="Arial" panose="020B0604020202020204" pitchFamily="34" charset="0"/>
              </a:rPr>
              <a:t>transformer</a:t>
            </a:r>
            <a:r>
              <a:rPr lang="zh-CN" altLang="en-US" dirty="0">
                <a:effectLst/>
                <a:latin typeface="Arial" panose="020B0604020202020204" pitchFamily="34" charset="0"/>
              </a:rPr>
              <a:t>在</a:t>
            </a:r>
            <a:r>
              <a:rPr lang="en-US" altLang="zh-CN" dirty="0">
                <a:effectLst/>
                <a:latin typeface="Arial" panose="020B0604020202020204" pitchFamily="34" charset="0"/>
              </a:rPr>
              <a:t>REES46 eCommerce</a:t>
            </a:r>
            <a:r>
              <a:rPr lang="zh-CN" altLang="en-US" dirty="0">
                <a:effectLst/>
                <a:latin typeface="Arial" panose="020B0604020202020204" pitchFamily="34" charset="0"/>
              </a:rPr>
              <a:t>和</a:t>
            </a:r>
            <a:r>
              <a:rPr lang="en-US" altLang="zh-CN" dirty="0">
                <a:effectLst/>
                <a:latin typeface="Arial" panose="020B0604020202020204" pitchFamily="34" charset="0"/>
              </a:rPr>
              <a:t>YOOCHOOSE eCommerce</a:t>
            </a:r>
            <a:r>
              <a:rPr lang="zh-CN" altLang="en-US" dirty="0">
                <a:effectLst/>
                <a:latin typeface="Arial" panose="020B0604020202020204" pitchFamily="34" charset="0"/>
              </a:rPr>
              <a:t>上的收益</a:t>
            </a:r>
            <a:r>
              <a:rPr lang="en-US" altLang="zh-CN" dirty="0">
                <a:effectLst/>
                <a:latin typeface="Arial" panose="020B0604020202020204" pitchFamily="34" charset="0"/>
              </a:rPr>
              <a:t>(</a:t>
            </a:r>
            <a:r>
              <a:rPr lang="zh-CN" altLang="en-US" dirty="0">
                <a:effectLst/>
                <a:latin typeface="Arial" panose="020B0604020202020204" pitchFamily="34" charset="0"/>
              </a:rPr>
              <a:t>相对于最佳基线分别</a:t>
            </a:r>
            <a:r>
              <a:rPr lang="en-US" altLang="zh-CN" dirty="0">
                <a:effectLst/>
                <a:latin typeface="Arial" panose="020B0604020202020204" pitchFamily="34" charset="0"/>
              </a:rPr>
              <a:t>+14.15% NDCG@20</a:t>
            </a:r>
            <a:r>
              <a:rPr lang="zh-CN" altLang="en-US" dirty="0">
                <a:effectLst/>
                <a:latin typeface="Arial" panose="020B0604020202020204" pitchFamily="34" charset="0"/>
              </a:rPr>
              <a:t>和</a:t>
            </a:r>
            <a:r>
              <a:rPr lang="en-US" altLang="zh-CN" dirty="0">
                <a:effectLst/>
                <a:latin typeface="Arial" panose="020B0604020202020204" pitchFamily="34" charset="0"/>
              </a:rPr>
              <a:t>+9.75% NDCG@20)</a:t>
            </a:r>
            <a:r>
              <a:rPr lang="zh-CN" altLang="en-US" dirty="0">
                <a:effectLst/>
                <a:latin typeface="Arial" panose="020B0604020202020204" pitchFamily="34" charset="0"/>
              </a:rPr>
              <a:t>，并在</a:t>
            </a:r>
            <a:r>
              <a:rPr lang="en-US" altLang="zh-CN" dirty="0">
                <a:effectLst/>
                <a:latin typeface="Arial" panose="020B0604020202020204" pitchFamily="34" charset="0"/>
              </a:rPr>
              <a:t>G1</a:t>
            </a:r>
            <a:r>
              <a:rPr lang="zh-CN" altLang="en-US" dirty="0">
                <a:effectLst/>
                <a:latin typeface="Arial" panose="020B0604020202020204" pitchFamily="34" charset="0"/>
              </a:rPr>
              <a:t>新闻上小幅提高。另外，</a:t>
            </a:r>
            <a:r>
              <a:rPr lang="en-US" altLang="zh-CN" dirty="0" err="1">
                <a:effectLst/>
                <a:latin typeface="Arial" panose="020B0604020202020204" pitchFamily="34" charset="0"/>
              </a:rPr>
              <a:t>XLNet</a:t>
            </a:r>
            <a:r>
              <a:rPr lang="en-US" altLang="zh-CN" dirty="0">
                <a:effectLst/>
                <a:latin typeface="Arial" panose="020B0604020202020204" pitchFamily="34" charset="0"/>
              </a:rPr>
              <a:t>(RTD)</a:t>
            </a:r>
            <a:r>
              <a:rPr lang="zh-CN" altLang="en-US" dirty="0">
                <a:effectLst/>
                <a:latin typeface="Arial" panose="020B0604020202020204" pitchFamily="34" charset="0"/>
              </a:rPr>
              <a:t>结构是一种新颖的结构，这可能对</a:t>
            </a:r>
            <a:r>
              <a:rPr lang="en-US" altLang="zh-CN" dirty="0">
                <a:effectLst/>
                <a:latin typeface="Arial" panose="020B0604020202020204" pitchFamily="34" charset="0"/>
              </a:rPr>
              <a:t>NLP</a:t>
            </a:r>
            <a:r>
              <a:rPr lang="zh-CN" altLang="en-US" dirty="0">
                <a:effectLst/>
                <a:latin typeface="Arial" panose="020B0604020202020204" pitchFamily="34" charset="0"/>
              </a:rPr>
              <a:t>社区的发展也会有益。</a:t>
            </a:r>
            <a:endParaRPr lang="en-US" altLang="zh-CN" dirty="0">
              <a:effectLst/>
              <a:latin typeface="Arial" panose="020B0604020202020204" pitchFamily="34" charset="0"/>
            </a:endParaRPr>
          </a:p>
          <a:p>
            <a:r>
              <a:rPr lang="en-US" altLang="zh-CN" dirty="0">
                <a:effectLst/>
                <a:latin typeface="Arial" panose="020B0604020202020204" pitchFamily="34" charset="0"/>
              </a:rPr>
              <a:t>RQ3</a:t>
            </a:r>
            <a:r>
              <a:rPr lang="zh-CN" altLang="en-US" dirty="0">
                <a:effectLst/>
                <a:latin typeface="Arial" panose="020B0604020202020204" pitchFamily="34" charset="0"/>
              </a:rPr>
              <a:t>探索了用哪种方法将</a:t>
            </a:r>
            <a:r>
              <a:rPr lang="en-US" altLang="zh-CN" dirty="0">
                <a:effectLst/>
                <a:latin typeface="Arial" panose="020B0604020202020204" pitchFamily="34" charset="0"/>
              </a:rPr>
              <a:t>side information</a:t>
            </a:r>
            <a:r>
              <a:rPr lang="zh-CN" altLang="en-US" dirty="0">
                <a:effectLst/>
                <a:latin typeface="Arial" panose="020B0604020202020204" pitchFamily="34" charset="0"/>
              </a:rPr>
              <a:t>聚合到</a:t>
            </a:r>
            <a:r>
              <a:rPr lang="en-US" altLang="zh-CN" dirty="0">
                <a:effectLst/>
                <a:latin typeface="Arial" panose="020B0604020202020204" pitchFamily="34" charset="0"/>
              </a:rPr>
              <a:t>transformer</a:t>
            </a:r>
            <a:r>
              <a:rPr lang="zh-CN" altLang="en-US" dirty="0">
                <a:effectLst/>
                <a:latin typeface="Arial" panose="020B0604020202020204" pitchFamily="34" charset="0"/>
              </a:rPr>
              <a:t>结构中是最有效的。作者提出了三种方法：一种是将</a:t>
            </a:r>
            <a:r>
              <a:rPr lang="en-US" altLang="zh-CN" dirty="0">
                <a:effectLst/>
                <a:latin typeface="Arial" panose="020B0604020202020204" pitchFamily="34" charset="0"/>
              </a:rPr>
              <a:t>side information</a:t>
            </a:r>
            <a:r>
              <a:rPr lang="zh-CN" altLang="en-US" dirty="0">
                <a:effectLst/>
                <a:latin typeface="Arial" panose="020B0604020202020204" pitchFamily="34" charset="0"/>
              </a:rPr>
              <a:t>与</a:t>
            </a:r>
            <a:r>
              <a:rPr lang="en-US" altLang="zh-CN" dirty="0">
                <a:effectLst/>
                <a:latin typeface="Arial" panose="020B0604020202020204" pitchFamily="34" charset="0"/>
              </a:rPr>
              <a:t>item id </a:t>
            </a:r>
            <a:r>
              <a:rPr lang="en-US" altLang="zh-CN" dirty="0" err="1">
                <a:effectLst/>
                <a:latin typeface="Arial" panose="020B0604020202020204" pitchFamily="34" charset="0"/>
              </a:rPr>
              <a:t>concat</a:t>
            </a:r>
            <a:r>
              <a:rPr lang="zh-CN" altLang="en-US" dirty="0">
                <a:effectLst/>
                <a:latin typeface="Arial" panose="020B0604020202020204" pitchFamily="34" charset="0"/>
              </a:rPr>
              <a:t>到一起，第二种是将</a:t>
            </a:r>
            <a:r>
              <a:rPr lang="en-US" altLang="zh-CN" dirty="0">
                <a:effectLst/>
                <a:latin typeface="Arial" panose="020B0604020202020204" pitchFamily="34" charset="0"/>
              </a:rPr>
              <a:t>side information </a:t>
            </a:r>
            <a:r>
              <a:rPr lang="zh-CN" altLang="en-US" dirty="0">
                <a:effectLst/>
                <a:latin typeface="Arial" panose="020B0604020202020204" pitchFamily="34" charset="0"/>
              </a:rPr>
              <a:t>与</a:t>
            </a:r>
            <a:r>
              <a:rPr lang="en-US" altLang="zh-CN" dirty="0">
                <a:effectLst/>
                <a:latin typeface="Arial" panose="020B0604020202020204" pitchFamily="34" charset="0"/>
              </a:rPr>
              <a:t>item id </a:t>
            </a:r>
            <a:r>
              <a:rPr lang="en-US" altLang="zh-CN" dirty="0" err="1">
                <a:effectLst/>
                <a:latin typeface="Arial" panose="020B0604020202020204" pitchFamily="34" charset="0"/>
              </a:rPr>
              <a:t>concat</a:t>
            </a:r>
            <a:r>
              <a:rPr lang="zh-CN" altLang="en-US" dirty="0">
                <a:effectLst/>
                <a:latin typeface="Arial" panose="020B0604020202020204" pitchFamily="34" charset="0"/>
              </a:rPr>
              <a:t>到一起，并用</a:t>
            </a:r>
            <a:r>
              <a:rPr lang="en-US" altLang="zh-CN" dirty="0">
                <a:effectLst/>
                <a:latin typeface="Arial" panose="020B0604020202020204" pitchFamily="34" charset="0"/>
              </a:rPr>
              <a:t>soft one hot encoding </a:t>
            </a:r>
            <a:r>
              <a:rPr lang="zh-CN" altLang="en-US" dirty="0">
                <a:effectLst/>
                <a:latin typeface="Arial" panose="020B0604020202020204" pitchFamily="34" charset="0"/>
              </a:rPr>
              <a:t>来表示连续特征。第三种方法是将</a:t>
            </a:r>
            <a:r>
              <a:rPr lang="en-US" altLang="zh-CN" dirty="0">
                <a:effectLst/>
                <a:latin typeface="Arial" panose="020B0604020202020204" pitchFamily="34" charset="0"/>
              </a:rPr>
              <a:t>side information</a:t>
            </a:r>
            <a:r>
              <a:rPr lang="zh-CN" altLang="en-US" dirty="0">
                <a:effectLst/>
                <a:latin typeface="Arial" panose="020B0604020202020204" pitchFamily="34" charset="0"/>
              </a:rPr>
              <a:t>与</a:t>
            </a:r>
            <a:r>
              <a:rPr lang="en-US" altLang="zh-CN" dirty="0">
                <a:effectLst/>
                <a:latin typeface="Arial" panose="020B0604020202020204" pitchFamily="34" charset="0"/>
              </a:rPr>
              <a:t>item id</a:t>
            </a:r>
            <a:r>
              <a:rPr lang="zh-CN" altLang="en-US" dirty="0">
                <a:effectLst/>
                <a:latin typeface="Arial" panose="020B0604020202020204" pitchFamily="34" charset="0"/>
              </a:rPr>
              <a:t>进行元素乘。</a:t>
            </a:r>
            <a:r>
              <a:rPr lang="en-US" altLang="zh-CN" dirty="0">
                <a:effectLst/>
                <a:latin typeface="Arial" panose="020B0604020202020204" pitchFamily="34" charset="0"/>
              </a:rPr>
              <a:t>RQ3</a:t>
            </a:r>
            <a:r>
              <a:rPr lang="zh-CN" altLang="en-US" dirty="0">
                <a:effectLst/>
                <a:latin typeface="Arial" panose="020B0604020202020204" pitchFamily="34" charset="0"/>
              </a:rPr>
              <a:t>的实验在</a:t>
            </a:r>
            <a:r>
              <a:rPr lang="en-US" altLang="zh-CN" dirty="0" err="1">
                <a:effectLst/>
                <a:latin typeface="Arial" panose="020B0604020202020204" pitchFamily="34" charset="0"/>
              </a:rPr>
              <a:t>XLNet</a:t>
            </a:r>
            <a:r>
              <a:rPr lang="en-US" altLang="zh-CN" dirty="0">
                <a:effectLst/>
                <a:latin typeface="Arial" panose="020B0604020202020204" pitchFamily="34" charset="0"/>
              </a:rPr>
              <a:t>(MLM)</a:t>
            </a:r>
            <a:r>
              <a:rPr lang="zh-CN" altLang="en-US" dirty="0">
                <a:effectLst/>
                <a:latin typeface="Arial" panose="020B0604020202020204" pitchFamily="34" charset="0"/>
              </a:rPr>
              <a:t>上进行，值得注意的是，</a:t>
            </a:r>
            <a:r>
              <a:rPr lang="en-US" altLang="zh-CN" dirty="0">
                <a:effectLst/>
                <a:latin typeface="Arial" panose="020B0604020202020204" pitchFamily="34" charset="0"/>
              </a:rPr>
              <a:t>YOOCHOOSE </a:t>
            </a:r>
            <a:r>
              <a:rPr lang="zh-CN" altLang="en-US" dirty="0">
                <a:effectLst/>
                <a:latin typeface="Arial" panose="020B0604020202020204" pitchFamily="34" charset="0"/>
              </a:rPr>
              <a:t>数据集具有单个分类特征（类别），但随着时间的推移，数据集中的分类特征（类别）并不一致。因此在</a:t>
            </a:r>
            <a:r>
              <a:rPr lang="en-US" altLang="zh-CN" dirty="0">
                <a:effectLst/>
                <a:latin typeface="Arial" panose="020B0604020202020204" pitchFamily="34" charset="0"/>
              </a:rPr>
              <a:t>RQ3</a:t>
            </a:r>
            <a:r>
              <a:rPr lang="zh-CN" altLang="en-US" dirty="0">
                <a:effectLst/>
                <a:latin typeface="Arial" panose="020B0604020202020204" pitchFamily="34" charset="0"/>
              </a:rPr>
              <a:t>中的实验不包含</a:t>
            </a:r>
            <a:r>
              <a:rPr lang="en-US" altLang="zh-CN" dirty="0">
                <a:effectLst/>
                <a:latin typeface="Arial" panose="020B0604020202020204" pitchFamily="34" charset="0"/>
              </a:rPr>
              <a:t>YOOCHOOSE</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zh-CN" altLang="en-US" dirty="0">
                <a:effectLst/>
                <a:latin typeface="Arial" panose="020B0604020202020204" pitchFamily="34" charset="0"/>
              </a:rPr>
              <a:t>可以发现，对于</a:t>
            </a:r>
            <a:r>
              <a:rPr lang="en-US" altLang="zh-CN" dirty="0">
                <a:effectLst/>
                <a:latin typeface="Arial" panose="020B0604020202020204" pitchFamily="34" charset="0"/>
              </a:rPr>
              <a:t>R</a:t>
            </a:r>
            <a:r>
              <a:rPr lang="zh-CN" altLang="en-US" dirty="0">
                <a:effectLst/>
                <a:latin typeface="Arial" panose="020B0604020202020204" pitchFamily="34" charset="0"/>
              </a:rPr>
              <a:t>数据集和</a:t>
            </a:r>
            <a:r>
              <a:rPr lang="en-US" altLang="zh-CN" dirty="0">
                <a:effectLst/>
                <a:latin typeface="Arial" panose="020B0604020202020204" pitchFamily="34" charset="0"/>
              </a:rPr>
              <a:t>G1</a:t>
            </a:r>
            <a:r>
              <a:rPr lang="zh-CN" altLang="en-US" dirty="0">
                <a:effectLst/>
                <a:latin typeface="Arial" panose="020B0604020202020204" pitchFamily="34" charset="0"/>
              </a:rPr>
              <a:t>数据集，</a:t>
            </a:r>
            <a:r>
              <a:rPr lang="en-US" altLang="zh-CN" dirty="0" err="1">
                <a:effectLst/>
                <a:latin typeface="Arial" panose="020B0604020202020204" pitchFamily="34" charset="0"/>
              </a:rPr>
              <a:t>concat+SOHE</a:t>
            </a:r>
            <a:r>
              <a:rPr lang="zh-CN" altLang="en-US" dirty="0">
                <a:effectLst/>
                <a:latin typeface="Arial" panose="020B0604020202020204" pitchFamily="34" charset="0"/>
              </a:rPr>
              <a:t>都是表现最好的，表明</a:t>
            </a:r>
            <a:r>
              <a:rPr lang="en-US" altLang="zh-CN" dirty="0">
                <a:effectLst/>
                <a:latin typeface="Arial" panose="020B0604020202020204" pitchFamily="34" charset="0"/>
              </a:rPr>
              <a:t>SOHE</a:t>
            </a:r>
            <a:r>
              <a:rPr lang="zh-CN" altLang="en-US" dirty="0">
                <a:effectLst/>
                <a:latin typeface="Arial" panose="020B0604020202020204" pitchFamily="34" charset="0"/>
              </a:rPr>
              <a:t>技术能够提供与</a:t>
            </a:r>
            <a:r>
              <a:rPr lang="en-US" altLang="zh-CN" dirty="0">
                <a:effectLst/>
                <a:latin typeface="Arial" panose="020B0604020202020204" pitchFamily="34" charset="0"/>
              </a:rPr>
              <a:t>categorical embedding</a:t>
            </a:r>
            <a:r>
              <a:rPr lang="zh-CN" altLang="en-US" dirty="0">
                <a:effectLst/>
                <a:latin typeface="Arial" panose="020B0604020202020204" pitchFamily="34" charset="0"/>
              </a:rPr>
              <a:t>相结合的连续特征的有效表示。</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7204313-268C-4098-841A-72B5E8BD190B}" type="slidenum">
              <a:rPr lang="zh-CN" altLang="en-US" smtClean="0"/>
              <a:t>9</a:t>
            </a:fld>
            <a:endParaRPr lang="zh-CN" altLang="en-US"/>
          </a:p>
        </p:txBody>
      </p:sp>
    </p:spTree>
    <p:extLst>
      <p:ext uri="{BB962C8B-B14F-4D97-AF65-F5344CB8AC3E}">
        <p14:creationId xmlns:p14="http://schemas.microsoft.com/office/powerpoint/2010/main" val="2096849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10132-A73C-4D2B-A9ED-F46E5BB8FD3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303D317-7889-4FD6-A450-CD401A181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8B0D0B-D5CA-4F66-A786-C11FF930A9E1}"/>
              </a:ext>
            </a:extLst>
          </p:cNvPr>
          <p:cNvSpPr>
            <a:spLocks noGrp="1"/>
          </p:cNvSpPr>
          <p:nvPr>
            <p:ph type="dt" sz="half" idx="10"/>
          </p:nvPr>
        </p:nvSpPr>
        <p:spPr/>
        <p:txBody>
          <a:bodyPr/>
          <a:lstStyle/>
          <a:p>
            <a:fld id="{AF0E063E-786F-40F4-9248-D85769E553BF}"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26C97F51-6BB9-497B-9F04-EC5ED47E16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CC87E7-0A91-4ACB-87AA-98ABEE990F86}"/>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1037167382"/>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76AFFB-647C-486B-9796-C073DDA52A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E7E6B2B-43B9-444F-88B7-526D6FD8EC5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F1AC43-E62F-4EFE-BC58-25D3311FE7F3}"/>
              </a:ext>
            </a:extLst>
          </p:cNvPr>
          <p:cNvSpPr>
            <a:spLocks noGrp="1"/>
          </p:cNvSpPr>
          <p:nvPr>
            <p:ph type="dt" sz="half" idx="10"/>
          </p:nvPr>
        </p:nvSpPr>
        <p:spPr/>
        <p:txBody>
          <a:bodyPr/>
          <a:lstStyle/>
          <a:p>
            <a:fld id="{AF0E063E-786F-40F4-9248-D85769E553BF}"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53B95422-F23C-43E3-9A50-176848AD5C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BB755C-D1CC-4114-8E2D-D051D968D63C}"/>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1355498596"/>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795E9F5-78E5-4769-AFBF-9955C04390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06790C-5C42-413D-B188-A9624D3D0E0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1A73804-3EB2-4C2B-BA2B-E3624CC8EF7F}"/>
              </a:ext>
            </a:extLst>
          </p:cNvPr>
          <p:cNvSpPr>
            <a:spLocks noGrp="1"/>
          </p:cNvSpPr>
          <p:nvPr>
            <p:ph type="dt" sz="half" idx="10"/>
          </p:nvPr>
        </p:nvSpPr>
        <p:spPr/>
        <p:txBody>
          <a:bodyPr/>
          <a:lstStyle/>
          <a:p>
            <a:fld id="{AF0E063E-786F-40F4-9248-D85769E553BF}"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28AACE21-6EC7-4D52-913B-74162E2A95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1D77B0-FFAB-4590-80D5-16564BD95283}"/>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946496875"/>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02C94-CC9D-4FA6-A1FB-64C2AD1032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3BE774-B9D6-4BF6-828D-8DB2D17467D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374F25-F917-4593-A62B-BD069C639403}"/>
              </a:ext>
            </a:extLst>
          </p:cNvPr>
          <p:cNvSpPr>
            <a:spLocks noGrp="1"/>
          </p:cNvSpPr>
          <p:nvPr>
            <p:ph type="dt" sz="half" idx="10"/>
          </p:nvPr>
        </p:nvSpPr>
        <p:spPr/>
        <p:txBody>
          <a:bodyPr/>
          <a:lstStyle/>
          <a:p>
            <a:fld id="{AF0E063E-786F-40F4-9248-D85769E553BF}"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55C5B5D5-D3DD-46A9-B8BF-0D1C9FD7B0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42EAF2-1495-4969-AE0D-EFAC2A24DFBF}"/>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57876274"/>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A1932-49A9-46BA-9A0F-A5C6F6840C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7A4DF00-0353-449C-A663-52F861B265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025F86B-DC58-4482-B38F-A57BC147904E}"/>
              </a:ext>
            </a:extLst>
          </p:cNvPr>
          <p:cNvSpPr>
            <a:spLocks noGrp="1"/>
          </p:cNvSpPr>
          <p:nvPr>
            <p:ph type="dt" sz="half" idx="10"/>
          </p:nvPr>
        </p:nvSpPr>
        <p:spPr/>
        <p:txBody>
          <a:bodyPr/>
          <a:lstStyle/>
          <a:p>
            <a:fld id="{AF0E063E-786F-40F4-9248-D85769E553BF}"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BF00AC88-9E47-4E12-BF0E-204BC5ECAC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33665B-2BD9-403C-A659-CE52448950BB}"/>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4395206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A97F3-7F18-44FD-B806-84E7F41BD5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B055814-81F1-4C57-B6CB-AACADAE1A78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499B944-B4BC-4FB3-9C1F-13A046DB19D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2ECCDF1-4EF0-4E04-A45D-5794F1C7AF12}"/>
              </a:ext>
            </a:extLst>
          </p:cNvPr>
          <p:cNvSpPr>
            <a:spLocks noGrp="1"/>
          </p:cNvSpPr>
          <p:nvPr>
            <p:ph type="dt" sz="half" idx="10"/>
          </p:nvPr>
        </p:nvSpPr>
        <p:spPr/>
        <p:txBody>
          <a:bodyPr/>
          <a:lstStyle/>
          <a:p>
            <a:fld id="{AF0E063E-786F-40F4-9248-D85769E553BF}" type="datetimeFigureOut">
              <a:rPr lang="zh-CN" altLang="en-US" smtClean="0"/>
              <a:t>2022/3/16</a:t>
            </a:fld>
            <a:endParaRPr lang="zh-CN" altLang="en-US"/>
          </a:p>
        </p:txBody>
      </p:sp>
      <p:sp>
        <p:nvSpPr>
          <p:cNvPr id="6" name="页脚占位符 5">
            <a:extLst>
              <a:ext uri="{FF2B5EF4-FFF2-40B4-BE49-F238E27FC236}">
                <a16:creationId xmlns:a16="http://schemas.microsoft.com/office/drawing/2014/main" id="{B08370C7-EC8C-4ED9-815D-8E6134ED5C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A86B7F-411B-4226-A649-52697441CDC9}"/>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163677357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5941D-537F-47C7-8AA3-A3E700334A2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2B4AF2-3B00-471A-8A9D-0C5AB601CE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01E4B53-A2CC-4D34-B834-B973E97E7AA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EE54F3B-6864-4FA4-AD05-5A525775E4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AE3B5E9-7D2B-4DDB-948B-6D9BFF848D1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C7175FF-39DD-49E2-AEF8-454C0DA36C85}"/>
              </a:ext>
            </a:extLst>
          </p:cNvPr>
          <p:cNvSpPr>
            <a:spLocks noGrp="1"/>
          </p:cNvSpPr>
          <p:nvPr>
            <p:ph type="dt" sz="half" idx="10"/>
          </p:nvPr>
        </p:nvSpPr>
        <p:spPr/>
        <p:txBody>
          <a:bodyPr/>
          <a:lstStyle/>
          <a:p>
            <a:fld id="{AF0E063E-786F-40F4-9248-D85769E553BF}" type="datetimeFigureOut">
              <a:rPr lang="zh-CN" altLang="en-US" smtClean="0"/>
              <a:t>2022/3/16</a:t>
            </a:fld>
            <a:endParaRPr lang="zh-CN" altLang="en-US"/>
          </a:p>
        </p:txBody>
      </p:sp>
      <p:sp>
        <p:nvSpPr>
          <p:cNvPr id="8" name="页脚占位符 7">
            <a:extLst>
              <a:ext uri="{FF2B5EF4-FFF2-40B4-BE49-F238E27FC236}">
                <a16:creationId xmlns:a16="http://schemas.microsoft.com/office/drawing/2014/main" id="{3C6501DA-DE22-45B5-83F2-C300DAA52AD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F6B2ECD-ECAD-47EC-B03C-929306D1C67D}"/>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91780826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EA4AC-D8C4-4667-8D70-38856A8C98B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7F57FF-7BA5-4FF8-B2CF-18D07AD85970}"/>
              </a:ext>
            </a:extLst>
          </p:cNvPr>
          <p:cNvSpPr>
            <a:spLocks noGrp="1"/>
          </p:cNvSpPr>
          <p:nvPr>
            <p:ph type="dt" sz="half" idx="10"/>
          </p:nvPr>
        </p:nvSpPr>
        <p:spPr/>
        <p:txBody>
          <a:bodyPr/>
          <a:lstStyle/>
          <a:p>
            <a:fld id="{AF0E063E-786F-40F4-9248-D85769E553BF}" type="datetimeFigureOut">
              <a:rPr lang="zh-CN" altLang="en-US" smtClean="0"/>
              <a:t>2022/3/16</a:t>
            </a:fld>
            <a:endParaRPr lang="zh-CN" altLang="en-US"/>
          </a:p>
        </p:txBody>
      </p:sp>
      <p:sp>
        <p:nvSpPr>
          <p:cNvPr id="4" name="页脚占位符 3">
            <a:extLst>
              <a:ext uri="{FF2B5EF4-FFF2-40B4-BE49-F238E27FC236}">
                <a16:creationId xmlns:a16="http://schemas.microsoft.com/office/drawing/2014/main" id="{EA19CB0E-7C9E-450B-90B7-57316301D7C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DFAC50D-CF3E-491F-8757-AC707A19BA2B}"/>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140736261"/>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74D189-AADA-4114-B377-5ABCAC847E83}"/>
              </a:ext>
            </a:extLst>
          </p:cNvPr>
          <p:cNvSpPr>
            <a:spLocks noGrp="1"/>
          </p:cNvSpPr>
          <p:nvPr>
            <p:ph type="dt" sz="half" idx="10"/>
          </p:nvPr>
        </p:nvSpPr>
        <p:spPr/>
        <p:txBody>
          <a:bodyPr/>
          <a:lstStyle/>
          <a:p>
            <a:fld id="{AF0E063E-786F-40F4-9248-D85769E553BF}" type="datetimeFigureOut">
              <a:rPr lang="zh-CN" altLang="en-US" smtClean="0"/>
              <a:t>2022/3/16</a:t>
            </a:fld>
            <a:endParaRPr lang="zh-CN" altLang="en-US"/>
          </a:p>
        </p:txBody>
      </p:sp>
      <p:sp>
        <p:nvSpPr>
          <p:cNvPr id="3" name="页脚占位符 2">
            <a:extLst>
              <a:ext uri="{FF2B5EF4-FFF2-40B4-BE49-F238E27FC236}">
                <a16:creationId xmlns:a16="http://schemas.microsoft.com/office/drawing/2014/main" id="{D0A0EFD4-02A3-44A4-ACA6-78854BD43B5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22FDB42-9C7E-443A-B363-BB474086FE03}"/>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561476301"/>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58C51-AB38-4666-BA76-D476E73E40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B2EF6B2-D686-4D39-94DE-B50690356D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0E2300A-0BBE-4396-9E5D-8B2BB860F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775F636-D7CD-41D7-BD57-F7E996633838}"/>
              </a:ext>
            </a:extLst>
          </p:cNvPr>
          <p:cNvSpPr>
            <a:spLocks noGrp="1"/>
          </p:cNvSpPr>
          <p:nvPr>
            <p:ph type="dt" sz="half" idx="10"/>
          </p:nvPr>
        </p:nvSpPr>
        <p:spPr/>
        <p:txBody>
          <a:bodyPr/>
          <a:lstStyle/>
          <a:p>
            <a:fld id="{AF0E063E-786F-40F4-9248-D85769E553BF}" type="datetimeFigureOut">
              <a:rPr lang="zh-CN" altLang="en-US" smtClean="0"/>
              <a:t>2022/3/16</a:t>
            </a:fld>
            <a:endParaRPr lang="zh-CN" altLang="en-US"/>
          </a:p>
        </p:txBody>
      </p:sp>
      <p:sp>
        <p:nvSpPr>
          <p:cNvPr id="6" name="页脚占位符 5">
            <a:extLst>
              <a:ext uri="{FF2B5EF4-FFF2-40B4-BE49-F238E27FC236}">
                <a16:creationId xmlns:a16="http://schemas.microsoft.com/office/drawing/2014/main" id="{AC35EEA2-6B73-47C6-A822-93C5C6BFBF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63D015-1845-435D-8F0B-FAB38DAABED8}"/>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33273045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B9307-06DA-4B20-ACF9-F2BFD9EC83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546C051-D0E1-44CF-8B53-81978E26CD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1D8507F-CEF2-45B4-8F5C-A4310DEA1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F4E548-DC32-45BB-9142-A7415AD3F505}"/>
              </a:ext>
            </a:extLst>
          </p:cNvPr>
          <p:cNvSpPr>
            <a:spLocks noGrp="1"/>
          </p:cNvSpPr>
          <p:nvPr>
            <p:ph type="dt" sz="half" idx="10"/>
          </p:nvPr>
        </p:nvSpPr>
        <p:spPr/>
        <p:txBody>
          <a:bodyPr/>
          <a:lstStyle/>
          <a:p>
            <a:fld id="{AF0E063E-786F-40F4-9248-D85769E553BF}" type="datetimeFigureOut">
              <a:rPr lang="zh-CN" altLang="en-US" smtClean="0"/>
              <a:t>2022/3/16</a:t>
            </a:fld>
            <a:endParaRPr lang="zh-CN" altLang="en-US"/>
          </a:p>
        </p:txBody>
      </p:sp>
      <p:sp>
        <p:nvSpPr>
          <p:cNvPr id="6" name="页脚占位符 5">
            <a:extLst>
              <a:ext uri="{FF2B5EF4-FFF2-40B4-BE49-F238E27FC236}">
                <a16:creationId xmlns:a16="http://schemas.microsoft.com/office/drawing/2014/main" id="{6541145D-6977-4F29-827D-0E93AC5E28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B75A9E-6916-4186-B000-D43A64A967DB}"/>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200437780"/>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874F313-A33C-485A-B026-57DE0483F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B38A56F-7080-4A1B-BCC9-462A467F50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42AB64-9E33-47DC-896B-4B8DFB5CE1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E063E-786F-40F4-9248-D85769E553BF}"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992BACFA-08AE-4F11-99BE-D5C39F013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96CDA3-5867-4BF0-8131-45D1373205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4127354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7" y="494523"/>
            <a:ext cx="2276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4366726" y="494523"/>
            <a:ext cx="7825273" cy="177282"/>
          </a:xfrm>
          <a:prstGeom prst="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3" name="标题 1">
            <a:extLst>
              <a:ext uri="{FF2B5EF4-FFF2-40B4-BE49-F238E27FC236}">
                <a16:creationId xmlns:a16="http://schemas.microsoft.com/office/drawing/2014/main" id="{321AE0ED-2875-40FC-902B-43276E04D27A}"/>
              </a:ext>
            </a:extLst>
          </p:cNvPr>
          <p:cNvSpPr txBox="1">
            <a:spLocks/>
          </p:cNvSpPr>
          <p:nvPr/>
        </p:nvSpPr>
        <p:spPr>
          <a:xfrm>
            <a:off x="8991601" y="5489706"/>
            <a:ext cx="2448559" cy="3783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5" name="标题 1">
            <a:extLst>
              <a:ext uri="{FF2B5EF4-FFF2-40B4-BE49-F238E27FC236}">
                <a16:creationId xmlns:a16="http://schemas.microsoft.com/office/drawing/2014/main" id="{9C2574E0-D5CE-46F3-9221-8338938B26FF}"/>
              </a:ext>
            </a:extLst>
          </p:cNvPr>
          <p:cNvSpPr txBox="1">
            <a:spLocks/>
          </p:cNvSpPr>
          <p:nvPr/>
        </p:nvSpPr>
        <p:spPr>
          <a:xfrm>
            <a:off x="2318103" y="1402080"/>
            <a:ext cx="7385977" cy="28447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800" dirty="0">
                <a:solidFill>
                  <a:srgbClr val="00B0F0"/>
                </a:solidFill>
                <a:latin typeface="微软雅黑" panose="020B0503020204020204" pitchFamily="34" charset="-122"/>
                <a:ea typeface="微软雅黑" panose="020B0503020204020204" pitchFamily="34" charset="-122"/>
              </a:rPr>
              <a:t>“Transformers4Rec: Bridging the Gap between NLP and</a:t>
            </a:r>
          </a:p>
          <a:p>
            <a:r>
              <a:rPr lang="en-US" altLang="zh-CN" sz="2800" dirty="0">
                <a:solidFill>
                  <a:srgbClr val="00B0F0"/>
                </a:solidFill>
                <a:latin typeface="微软雅黑" panose="020B0503020204020204" pitchFamily="34" charset="-122"/>
                <a:ea typeface="微软雅黑" panose="020B0503020204020204" pitchFamily="34" charset="-122"/>
              </a:rPr>
              <a:t>Sequential / Session-Based Recommendation.”</a:t>
            </a:r>
            <a:r>
              <a:rPr lang="zh-CN" altLang="en-US" sz="2800" dirty="0">
                <a:solidFill>
                  <a:srgbClr val="00B0F0"/>
                </a:solidFill>
                <a:latin typeface="微软雅黑" panose="020B0503020204020204" pitchFamily="34" charset="-122"/>
                <a:ea typeface="微软雅黑" panose="020B0503020204020204" pitchFamily="34" charset="-122"/>
              </a:rPr>
              <a:t>论文研读</a:t>
            </a:r>
            <a:endParaRPr lang="en-US" altLang="zh-CN" sz="2800" dirty="0">
              <a:solidFill>
                <a:srgbClr val="00B0F0"/>
              </a:solidFill>
              <a:latin typeface="微软雅黑" panose="020B0503020204020204" pitchFamily="34" charset="-122"/>
              <a:ea typeface="微软雅黑" panose="020B0503020204020204" pitchFamily="34" charset="-122"/>
            </a:endParaRPr>
          </a:p>
          <a:p>
            <a:endParaRPr lang="en-US" altLang="zh-CN" sz="4400" dirty="0">
              <a:solidFill>
                <a:srgbClr val="00B0F0"/>
              </a:solidFill>
              <a:latin typeface="微软雅黑" panose="020B0503020204020204" pitchFamily="34" charset="-122"/>
              <a:ea typeface="微软雅黑" panose="020B0503020204020204" pitchFamily="34" charset="-122"/>
            </a:endParaRPr>
          </a:p>
        </p:txBody>
      </p:sp>
      <p:sp>
        <p:nvSpPr>
          <p:cNvPr id="16" name="标题 1">
            <a:extLst>
              <a:ext uri="{FF2B5EF4-FFF2-40B4-BE49-F238E27FC236}">
                <a16:creationId xmlns:a16="http://schemas.microsoft.com/office/drawing/2014/main" id="{835B19BD-E7B3-4937-B4AD-3BA8239DB072}"/>
              </a:ext>
            </a:extLst>
          </p:cNvPr>
          <p:cNvSpPr txBox="1">
            <a:spLocks/>
          </p:cNvSpPr>
          <p:nvPr/>
        </p:nvSpPr>
        <p:spPr>
          <a:xfrm>
            <a:off x="8991601" y="4998903"/>
            <a:ext cx="2448559" cy="3783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2000" dirty="0">
                <a:solidFill>
                  <a:schemeClr val="bg2">
                    <a:lumMod val="25000"/>
                  </a:schemeClr>
                </a:solidFill>
                <a:latin typeface="微软雅黑" panose="020B0503020204020204" pitchFamily="34" charset="-122"/>
                <a:ea typeface="微软雅黑" panose="020B0503020204020204" pitchFamily="34" charset="-122"/>
              </a:rPr>
              <a:t>汇报人：陈倩</a:t>
            </a:r>
          </a:p>
        </p:txBody>
      </p:sp>
    </p:spTree>
    <p:extLst>
      <p:ext uri="{BB962C8B-B14F-4D97-AF65-F5344CB8AC3E}">
        <p14:creationId xmlns:p14="http://schemas.microsoft.com/office/powerpoint/2010/main" val="2178762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2">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7" y="494523"/>
            <a:ext cx="2276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4366726" y="494523"/>
            <a:ext cx="7825273" cy="177282"/>
          </a:xfrm>
          <a:prstGeom prst="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pic>
        <p:nvPicPr>
          <p:cNvPr id="11" name="图片 10">
            <a:extLst>
              <a:ext uri="{FF2B5EF4-FFF2-40B4-BE49-F238E27FC236}">
                <a16:creationId xmlns:a16="http://schemas.microsoft.com/office/drawing/2014/main" id="{5A5C6EFE-A93A-42C1-B6C0-B23270C03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371" y="1488081"/>
            <a:ext cx="3877258" cy="3877258"/>
          </a:xfrm>
          <a:prstGeom prst="rect">
            <a:avLst/>
          </a:prstGeom>
        </p:spPr>
      </p:pic>
      <p:sp>
        <p:nvSpPr>
          <p:cNvPr id="12" name="文本框 11">
            <a:extLst>
              <a:ext uri="{FF2B5EF4-FFF2-40B4-BE49-F238E27FC236}">
                <a16:creationId xmlns:a16="http://schemas.microsoft.com/office/drawing/2014/main" id="{ED53EB2D-2458-441D-BF45-D2BCD47ED81E}"/>
              </a:ext>
            </a:extLst>
          </p:cNvPr>
          <p:cNvSpPr txBox="1"/>
          <p:nvPr/>
        </p:nvSpPr>
        <p:spPr>
          <a:xfrm>
            <a:off x="5209590" y="2827175"/>
            <a:ext cx="2170924" cy="1015663"/>
          </a:xfrm>
          <a:prstGeom prst="rect">
            <a:avLst/>
          </a:prstGeom>
          <a:noFill/>
        </p:spPr>
        <p:txBody>
          <a:bodyPr wrap="square" rtlCol="0">
            <a:spAutoFit/>
          </a:bodyPr>
          <a:lstStyle/>
          <a:p>
            <a:r>
              <a:rPr lang="zh-CN" altLang="en-US" sz="6000" dirty="0">
                <a:solidFill>
                  <a:srgbClr val="00B0F0"/>
                </a:solidFill>
                <a:latin typeface="宋体" panose="02010600030101010101" pitchFamily="2" charset="-122"/>
                <a:ea typeface="宋体" panose="02010600030101010101" pitchFamily="2" charset="-122"/>
              </a:rPr>
              <a:t>谢谢</a:t>
            </a:r>
          </a:p>
        </p:txBody>
      </p:sp>
    </p:spTree>
    <p:extLst>
      <p:ext uri="{BB962C8B-B14F-4D97-AF65-F5344CB8AC3E}">
        <p14:creationId xmlns:p14="http://schemas.microsoft.com/office/powerpoint/2010/main" val="3900227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Motivation</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sp>
        <p:nvSpPr>
          <p:cNvPr id="20" name="文本框 19">
            <a:extLst>
              <a:ext uri="{FF2B5EF4-FFF2-40B4-BE49-F238E27FC236}">
                <a16:creationId xmlns:a16="http://schemas.microsoft.com/office/drawing/2014/main" id="{B6763D79-B742-4B22-AA6B-FFFF338FD40F}"/>
              </a:ext>
            </a:extLst>
          </p:cNvPr>
          <p:cNvSpPr txBox="1"/>
          <p:nvPr/>
        </p:nvSpPr>
        <p:spPr>
          <a:xfrm>
            <a:off x="711887" y="1095504"/>
            <a:ext cx="11224299" cy="4832092"/>
          </a:xfrm>
          <a:prstGeom prst="rect">
            <a:avLst/>
          </a:prstGeom>
          <a:noFill/>
        </p:spPr>
        <p:txBody>
          <a:bodyPr wrap="square" rtlCol="0">
            <a:spAutoFit/>
          </a:bodyPr>
          <a:lstStyle/>
          <a:p>
            <a:r>
              <a:rPr lang="en-US" altLang="zh-CN" sz="2800" b="1" dirty="0">
                <a:solidFill>
                  <a:srgbClr val="00B0F0"/>
                </a:solidFill>
              </a:rPr>
              <a:t>1</a:t>
            </a:r>
            <a:r>
              <a:rPr lang="en-US" altLang="zh-CN" sz="2800" dirty="0"/>
              <a:t> </a:t>
            </a:r>
            <a:r>
              <a:rPr lang="zh-CN" altLang="en-US" sz="2800" dirty="0"/>
              <a:t> 最近的</a:t>
            </a:r>
            <a:r>
              <a:rPr lang="en-US" altLang="zh-CN" sz="2800" dirty="0"/>
              <a:t>SR</a:t>
            </a:r>
            <a:r>
              <a:rPr lang="zh-CN" altLang="en-US" sz="2800" dirty="0"/>
              <a:t>和</a:t>
            </a:r>
            <a:r>
              <a:rPr lang="en-US" altLang="zh-CN" sz="2800" dirty="0"/>
              <a:t>SBR</a:t>
            </a:r>
            <a:r>
              <a:rPr lang="zh-CN" altLang="en-US" sz="2800" dirty="0"/>
              <a:t>发展很多源于</a:t>
            </a:r>
            <a:r>
              <a:rPr lang="en-US" altLang="zh-CN" sz="2800" dirty="0"/>
              <a:t>NLP</a:t>
            </a:r>
            <a:r>
              <a:rPr lang="zh-CN" altLang="en-US" sz="2800" dirty="0"/>
              <a:t>中的模型和预训练技术</a:t>
            </a:r>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r>
              <a:rPr lang="en-US" altLang="zh-CN" sz="2800" b="1" dirty="0">
                <a:solidFill>
                  <a:srgbClr val="00B0F0"/>
                </a:solidFill>
              </a:rPr>
              <a:t>2</a:t>
            </a:r>
            <a:r>
              <a:rPr lang="zh-CN" altLang="en-US" sz="2800" b="1" dirty="0">
                <a:solidFill>
                  <a:srgbClr val="00B0F0"/>
                </a:solidFill>
              </a:rPr>
              <a:t>  </a:t>
            </a:r>
            <a:r>
              <a:rPr lang="en-US" altLang="zh-CN" sz="2800" dirty="0"/>
              <a:t>Transformer</a:t>
            </a:r>
            <a:r>
              <a:rPr lang="zh-CN" altLang="en-US" sz="2800" dirty="0"/>
              <a:t>体系结构能构建更高容量的模型，并提供了数据增强和训练技术，能够明显提高</a:t>
            </a:r>
            <a:r>
              <a:rPr lang="en-US" altLang="zh-CN" sz="2800" dirty="0"/>
              <a:t>SR</a:t>
            </a:r>
            <a:r>
              <a:rPr lang="zh-CN" altLang="en-US" sz="2800" dirty="0"/>
              <a:t>的有效性，但是</a:t>
            </a:r>
            <a:r>
              <a:rPr lang="en-US" altLang="zh-CN" sz="2800" dirty="0"/>
              <a:t>Transformer</a:t>
            </a:r>
            <a:r>
              <a:rPr lang="zh-CN" altLang="en-US" sz="2800" dirty="0"/>
              <a:t>主要应用在</a:t>
            </a:r>
            <a:r>
              <a:rPr lang="en-US" altLang="zh-CN" sz="2800" dirty="0"/>
              <a:t>NLP</a:t>
            </a:r>
            <a:r>
              <a:rPr lang="zh-CN" altLang="en-US" sz="2800" dirty="0"/>
              <a:t>领域，推荐系统领域的</a:t>
            </a:r>
            <a:r>
              <a:rPr lang="en-US" altLang="zh-CN" sz="2800" dirty="0"/>
              <a:t>transformer</a:t>
            </a:r>
            <a:r>
              <a:rPr lang="zh-CN" altLang="en-US" sz="2800" dirty="0"/>
              <a:t>发展滞后了。</a:t>
            </a:r>
          </a:p>
        </p:txBody>
      </p:sp>
      <p:pic>
        <p:nvPicPr>
          <p:cNvPr id="4" name="图片 3">
            <a:extLst>
              <a:ext uri="{FF2B5EF4-FFF2-40B4-BE49-F238E27FC236}">
                <a16:creationId xmlns:a16="http://schemas.microsoft.com/office/drawing/2014/main" id="{F9CAD301-BBA9-4ECD-9F81-525F8AD227D8}"/>
              </a:ext>
            </a:extLst>
          </p:cNvPr>
          <p:cNvPicPr>
            <a:picLocks noChangeAspect="1"/>
          </p:cNvPicPr>
          <p:nvPr/>
        </p:nvPicPr>
        <p:blipFill>
          <a:blip r:embed="rId4"/>
          <a:stretch>
            <a:fillRect/>
          </a:stretch>
        </p:blipFill>
        <p:spPr>
          <a:xfrm>
            <a:off x="1007843" y="1533908"/>
            <a:ext cx="9660233" cy="2880450"/>
          </a:xfrm>
          <a:prstGeom prst="rect">
            <a:avLst/>
          </a:prstGeom>
        </p:spPr>
      </p:pic>
    </p:spTree>
    <p:extLst>
      <p:ext uri="{BB962C8B-B14F-4D97-AF65-F5344CB8AC3E}">
        <p14:creationId xmlns:p14="http://schemas.microsoft.com/office/powerpoint/2010/main" val="2167839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Overview</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graphicFrame>
        <p:nvGraphicFramePr>
          <p:cNvPr id="2" name="表格 4">
            <a:extLst>
              <a:ext uri="{FF2B5EF4-FFF2-40B4-BE49-F238E27FC236}">
                <a16:creationId xmlns:a16="http://schemas.microsoft.com/office/drawing/2014/main" id="{3A3DB936-80D0-4888-BA0F-7C8272074D5B}"/>
              </a:ext>
            </a:extLst>
          </p:cNvPr>
          <p:cNvGraphicFramePr>
            <a:graphicFrameLocks noGrp="1"/>
          </p:cNvGraphicFramePr>
          <p:nvPr>
            <p:extLst>
              <p:ext uri="{D42A27DB-BD31-4B8C-83A1-F6EECF244321}">
                <p14:modId xmlns:p14="http://schemas.microsoft.com/office/powerpoint/2010/main" val="1530375377"/>
              </p:ext>
            </p:extLst>
          </p:nvPr>
        </p:nvGraphicFramePr>
        <p:xfrm>
          <a:off x="1241541" y="1342710"/>
          <a:ext cx="9708918" cy="4521410"/>
        </p:xfrm>
        <a:graphic>
          <a:graphicData uri="http://schemas.openxmlformats.org/drawingml/2006/table">
            <a:tbl>
              <a:tblPr firstRow="1" bandRow="1">
                <a:tableStyleId>{5C22544A-7EE6-4342-B048-85BDC9FD1C3A}</a:tableStyleId>
              </a:tblPr>
              <a:tblGrid>
                <a:gridCol w="2451775">
                  <a:extLst>
                    <a:ext uri="{9D8B030D-6E8A-4147-A177-3AD203B41FA5}">
                      <a16:colId xmlns:a16="http://schemas.microsoft.com/office/drawing/2014/main" val="686414228"/>
                    </a:ext>
                  </a:extLst>
                </a:gridCol>
                <a:gridCol w="7257143">
                  <a:extLst>
                    <a:ext uri="{9D8B030D-6E8A-4147-A177-3AD203B41FA5}">
                      <a16:colId xmlns:a16="http://schemas.microsoft.com/office/drawing/2014/main" val="2847692773"/>
                    </a:ext>
                  </a:extLst>
                </a:gridCol>
              </a:tblGrid>
              <a:tr h="843241">
                <a:tc>
                  <a:txBody>
                    <a:bodyPr/>
                    <a:lstStyle/>
                    <a:p>
                      <a:pPr algn="ctr"/>
                      <a:r>
                        <a:rPr lang="en-US" altLang="zh-CN" dirty="0"/>
                        <a:t>Transformers for NLP</a:t>
                      </a:r>
                      <a:endParaRPr lang="zh-CN" altLang="en-US" dirty="0"/>
                    </a:p>
                  </a:txBody>
                  <a:tcPr/>
                </a:tc>
                <a:tc>
                  <a:txBody>
                    <a:bodyPr/>
                    <a:lstStyle/>
                    <a:p>
                      <a:pPr algn="ctr"/>
                      <a:r>
                        <a:rPr lang="en-US" altLang="zh-CN" dirty="0"/>
                        <a:t>Pre-training approaches</a:t>
                      </a:r>
                      <a:endParaRPr lang="zh-CN" altLang="en-US" dirty="0"/>
                    </a:p>
                  </a:txBody>
                  <a:tcPr/>
                </a:tc>
                <a:extLst>
                  <a:ext uri="{0D108BD9-81ED-4DB2-BD59-A6C34878D82A}">
                    <a16:rowId xmlns:a16="http://schemas.microsoft.com/office/drawing/2014/main" val="4192728095"/>
                  </a:ext>
                </a:extLst>
              </a:tr>
              <a:tr h="708732">
                <a:tc>
                  <a:txBody>
                    <a:bodyPr/>
                    <a:lstStyle/>
                    <a:p>
                      <a:pPr algn="ctr"/>
                      <a:r>
                        <a:rPr lang="en-US" altLang="zh-CN" dirty="0"/>
                        <a:t>GPT-2(2018)</a:t>
                      </a:r>
                      <a:endParaRPr lang="zh-CN" altLang="en-US" dirty="0"/>
                    </a:p>
                  </a:txBody>
                  <a:tcPr/>
                </a:tc>
                <a:tc>
                  <a:txBody>
                    <a:bodyPr/>
                    <a:lstStyle/>
                    <a:p>
                      <a:r>
                        <a:rPr lang="en-US" altLang="zh-CN" dirty="0"/>
                        <a:t>CLM, masked self-attention mechanism</a:t>
                      </a:r>
                      <a:endParaRPr lang="zh-CN" altLang="en-US" dirty="0"/>
                    </a:p>
                  </a:txBody>
                  <a:tcPr/>
                </a:tc>
                <a:extLst>
                  <a:ext uri="{0D108BD9-81ED-4DB2-BD59-A6C34878D82A}">
                    <a16:rowId xmlns:a16="http://schemas.microsoft.com/office/drawing/2014/main" val="4176916669"/>
                  </a:ext>
                </a:extLst>
              </a:tr>
              <a:tr h="708732">
                <a:tc>
                  <a:txBody>
                    <a:bodyPr/>
                    <a:lstStyle/>
                    <a:p>
                      <a:pPr algn="ctr"/>
                      <a:r>
                        <a:rPr lang="en-US" altLang="zh-CN" dirty="0"/>
                        <a:t>BERT(2019-HLT-NAACL)</a:t>
                      </a:r>
                      <a:endParaRPr lang="zh-CN" altLang="en-US" dirty="0"/>
                    </a:p>
                  </a:txBody>
                  <a:tcPr/>
                </a:tc>
                <a:tc>
                  <a:txBody>
                    <a:bodyPr/>
                    <a:lstStyle/>
                    <a:p>
                      <a:r>
                        <a:rPr lang="en-US" altLang="zh-CN" dirty="0"/>
                        <a:t>MLM, fully contextual self-attention mechanism</a:t>
                      </a:r>
                      <a:endParaRPr lang="zh-CN" altLang="en-US" dirty="0"/>
                    </a:p>
                  </a:txBody>
                  <a:tcPr/>
                </a:tc>
                <a:extLst>
                  <a:ext uri="{0D108BD9-81ED-4DB2-BD59-A6C34878D82A}">
                    <a16:rowId xmlns:a16="http://schemas.microsoft.com/office/drawing/2014/main" val="939321326"/>
                  </a:ext>
                </a:extLst>
              </a:tr>
              <a:tr h="843241">
                <a:tc>
                  <a:txBody>
                    <a:bodyPr/>
                    <a:lstStyle/>
                    <a:p>
                      <a:pPr algn="ctr"/>
                      <a:r>
                        <a:rPr lang="en-US" altLang="zh-CN" dirty="0"/>
                        <a:t>Transformer-XL(2019-ACL)</a:t>
                      </a:r>
                      <a:endParaRPr lang="zh-CN" altLang="en-US" dirty="0"/>
                    </a:p>
                  </a:txBody>
                  <a:tcPr/>
                </a:tc>
                <a:tc>
                  <a:txBody>
                    <a:bodyPr/>
                    <a:lstStyle/>
                    <a:p>
                      <a:r>
                        <a:rPr lang="en-US" altLang="zh-CN" dirty="0"/>
                        <a:t>CLM, masked self-attention mechanism, segment recurrence mechanism, relative position encoding vector</a:t>
                      </a:r>
                      <a:endParaRPr lang="zh-CN" altLang="en-US" dirty="0"/>
                    </a:p>
                  </a:txBody>
                  <a:tcPr/>
                </a:tc>
                <a:extLst>
                  <a:ext uri="{0D108BD9-81ED-4DB2-BD59-A6C34878D82A}">
                    <a16:rowId xmlns:a16="http://schemas.microsoft.com/office/drawing/2014/main" val="189285968"/>
                  </a:ext>
                </a:extLst>
              </a:tr>
              <a:tr h="708732">
                <a:tc>
                  <a:txBody>
                    <a:bodyPr/>
                    <a:lstStyle/>
                    <a:p>
                      <a:pPr algn="ctr"/>
                      <a:r>
                        <a:rPr lang="en-US" altLang="zh-CN" dirty="0" err="1"/>
                        <a:t>XLNet</a:t>
                      </a:r>
                      <a:r>
                        <a:rPr lang="en-US" altLang="zh-CN" dirty="0"/>
                        <a:t>(2019-NIPS)</a:t>
                      </a:r>
                      <a:endParaRPr lang="zh-CN" altLang="en-US" dirty="0"/>
                    </a:p>
                  </a:txBody>
                  <a:tcPr/>
                </a:tc>
                <a:tc>
                  <a:txBody>
                    <a:bodyPr/>
                    <a:lstStyle/>
                    <a:p>
                      <a:r>
                        <a:rPr lang="en-US" altLang="zh-CN" dirty="0"/>
                        <a:t>PLM, query steam attention, relative position encoding vector</a:t>
                      </a:r>
                      <a:endParaRPr lang="zh-CN" altLang="en-US" dirty="0"/>
                    </a:p>
                  </a:txBody>
                  <a:tcPr/>
                </a:tc>
                <a:extLst>
                  <a:ext uri="{0D108BD9-81ED-4DB2-BD59-A6C34878D82A}">
                    <a16:rowId xmlns:a16="http://schemas.microsoft.com/office/drawing/2014/main" val="740446250"/>
                  </a:ext>
                </a:extLst>
              </a:tr>
              <a:tr h="708732">
                <a:tc>
                  <a:txBody>
                    <a:bodyPr/>
                    <a:lstStyle/>
                    <a:p>
                      <a:pPr algn="ctr"/>
                      <a:r>
                        <a:rPr lang="en-US" altLang="zh-CN" dirty="0"/>
                        <a:t>ELECTRA(2020-ICLR)</a:t>
                      </a:r>
                      <a:endParaRPr lang="zh-CN" altLang="en-US" dirty="0"/>
                    </a:p>
                  </a:txBody>
                  <a:tcPr/>
                </a:tc>
                <a:tc>
                  <a:txBody>
                    <a:bodyPr/>
                    <a:lstStyle/>
                    <a:p>
                      <a:r>
                        <a:rPr lang="en-US" altLang="zh-CN" dirty="0"/>
                        <a:t>RTD&amp;MLM, discriminator network</a:t>
                      </a:r>
                      <a:endParaRPr lang="zh-CN" altLang="en-US" dirty="0"/>
                    </a:p>
                  </a:txBody>
                  <a:tcPr/>
                </a:tc>
                <a:extLst>
                  <a:ext uri="{0D108BD9-81ED-4DB2-BD59-A6C34878D82A}">
                    <a16:rowId xmlns:a16="http://schemas.microsoft.com/office/drawing/2014/main" val="3272109222"/>
                  </a:ext>
                </a:extLst>
              </a:tr>
            </a:tbl>
          </a:graphicData>
        </a:graphic>
      </p:graphicFrame>
    </p:spTree>
    <p:extLst>
      <p:ext uri="{BB962C8B-B14F-4D97-AF65-F5344CB8AC3E}">
        <p14:creationId xmlns:p14="http://schemas.microsoft.com/office/powerpoint/2010/main" val="2205621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Overview</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graphicFrame>
        <p:nvGraphicFramePr>
          <p:cNvPr id="2" name="表格 4">
            <a:extLst>
              <a:ext uri="{FF2B5EF4-FFF2-40B4-BE49-F238E27FC236}">
                <a16:creationId xmlns:a16="http://schemas.microsoft.com/office/drawing/2014/main" id="{3A3DB936-80D0-4888-BA0F-7C8272074D5B}"/>
              </a:ext>
            </a:extLst>
          </p:cNvPr>
          <p:cNvGraphicFramePr>
            <a:graphicFrameLocks noGrp="1"/>
          </p:cNvGraphicFramePr>
          <p:nvPr>
            <p:extLst>
              <p:ext uri="{D42A27DB-BD31-4B8C-83A1-F6EECF244321}">
                <p14:modId xmlns:p14="http://schemas.microsoft.com/office/powerpoint/2010/main" val="2822544881"/>
              </p:ext>
            </p:extLst>
          </p:nvPr>
        </p:nvGraphicFramePr>
        <p:xfrm>
          <a:off x="1241541" y="1098714"/>
          <a:ext cx="9576223" cy="5161466"/>
        </p:xfrm>
        <a:graphic>
          <a:graphicData uri="http://schemas.openxmlformats.org/drawingml/2006/table">
            <a:tbl>
              <a:tblPr firstRow="1" bandRow="1">
                <a:tableStyleId>{5C22544A-7EE6-4342-B048-85BDC9FD1C3A}</a:tableStyleId>
              </a:tblPr>
              <a:tblGrid>
                <a:gridCol w="2418266">
                  <a:extLst>
                    <a:ext uri="{9D8B030D-6E8A-4147-A177-3AD203B41FA5}">
                      <a16:colId xmlns:a16="http://schemas.microsoft.com/office/drawing/2014/main" val="686414228"/>
                    </a:ext>
                  </a:extLst>
                </a:gridCol>
                <a:gridCol w="7157957">
                  <a:extLst>
                    <a:ext uri="{9D8B030D-6E8A-4147-A177-3AD203B41FA5}">
                      <a16:colId xmlns:a16="http://schemas.microsoft.com/office/drawing/2014/main" val="2847692773"/>
                    </a:ext>
                  </a:extLst>
                </a:gridCol>
              </a:tblGrid>
              <a:tr h="641977">
                <a:tc>
                  <a:txBody>
                    <a:bodyPr/>
                    <a:lstStyle/>
                    <a:p>
                      <a:pPr algn="ctr"/>
                      <a:r>
                        <a:rPr lang="en-US" altLang="zh-CN" dirty="0"/>
                        <a:t>Transformers for SR</a:t>
                      </a:r>
                      <a:endParaRPr lang="zh-CN" altLang="en-US" dirty="0"/>
                    </a:p>
                  </a:txBody>
                  <a:tcPr/>
                </a:tc>
                <a:tc>
                  <a:txBody>
                    <a:bodyPr/>
                    <a:lstStyle/>
                    <a:p>
                      <a:pPr algn="ctr"/>
                      <a:r>
                        <a:rPr lang="en-US" altLang="zh-CN"/>
                        <a:t>approaches</a:t>
                      </a:r>
                      <a:endParaRPr lang="zh-CN" altLang="en-US" dirty="0"/>
                    </a:p>
                  </a:txBody>
                  <a:tcPr/>
                </a:tc>
                <a:extLst>
                  <a:ext uri="{0D108BD9-81ED-4DB2-BD59-A6C34878D82A}">
                    <a16:rowId xmlns:a16="http://schemas.microsoft.com/office/drawing/2014/main" val="4192728095"/>
                  </a:ext>
                </a:extLst>
              </a:tr>
              <a:tr h="539572">
                <a:tc>
                  <a:txBody>
                    <a:bodyPr/>
                    <a:lstStyle/>
                    <a:p>
                      <a:pPr algn="ctr"/>
                      <a:r>
                        <a:rPr lang="en-US" altLang="zh-CN" dirty="0" err="1"/>
                        <a:t>RoBERTa</a:t>
                      </a:r>
                      <a:r>
                        <a:rPr lang="en-US" altLang="zh-CN" dirty="0"/>
                        <a:t>(2019)</a:t>
                      </a:r>
                      <a:endParaRPr lang="zh-CN" altLang="en-US" dirty="0"/>
                    </a:p>
                  </a:txBody>
                  <a:tcPr/>
                </a:tc>
                <a:tc>
                  <a:txBody>
                    <a:bodyPr/>
                    <a:lstStyle/>
                    <a:p>
                      <a:r>
                        <a:rPr lang="en-US" altLang="zh-CN"/>
                        <a:t>effectiveness</a:t>
                      </a:r>
                      <a:endParaRPr lang="zh-CN" altLang="en-US" dirty="0"/>
                    </a:p>
                  </a:txBody>
                  <a:tcPr/>
                </a:tc>
                <a:extLst>
                  <a:ext uri="{0D108BD9-81ED-4DB2-BD59-A6C34878D82A}">
                    <a16:rowId xmlns:a16="http://schemas.microsoft.com/office/drawing/2014/main" val="4176916669"/>
                  </a:ext>
                </a:extLst>
              </a:tr>
              <a:tr h="539572">
                <a:tc>
                  <a:txBody>
                    <a:bodyPr/>
                    <a:lstStyle/>
                    <a:p>
                      <a:pPr algn="ctr"/>
                      <a:r>
                        <a:rPr lang="en-US" altLang="zh-CN" dirty="0" err="1"/>
                        <a:t>AttRec</a:t>
                      </a:r>
                      <a:r>
                        <a:rPr lang="en-US" altLang="zh-CN" dirty="0"/>
                        <a:t>(2019-AAAI)</a:t>
                      </a:r>
                      <a:endParaRPr lang="zh-CN" altLang="en-US" dirty="0"/>
                    </a:p>
                  </a:txBody>
                  <a:tcPr/>
                </a:tc>
                <a:tc>
                  <a:txBody>
                    <a:bodyPr/>
                    <a:lstStyle/>
                    <a:p>
                      <a:r>
                        <a:rPr lang="en-US" altLang="zh-CN"/>
                        <a:t>Self-attention</a:t>
                      </a:r>
                      <a:endParaRPr lang="zh-CN" altLang="en-US" dirty="0"/>
                    </a:p>
                  </a:txBody>
                  <a:tcPr/>
                </a:tc>
                <a:extLst>
                  <a:ext uri="{0D108BD9-81ED-4DB2-BD59-A6C34878D82A}">
                    <a16:rowId xmlns:a16="http://schemas.microsoft.com/office/drawing/2014/main" val="939321326"/>
                  </a:ext>
                </a:extLst>
              </a:tr>
              <a:tr h="641977">
                <a:tc>
                  <a:txBody>
                    <a:bodyPr/>
                    <a:lstStyle/>
                    <a:p>
                      <a:pPr algn="ctr"/>
                      <a:r>
                        <a:rPr lang="en-US" altLang="zh-CN" dirty="0" err="1"/>
                        <a:t>SASRec</a:t>
                      </a:r>
                      <a:r>
                        <a:rPr lang="en-US" altLang="zh-CN" dirty="0"/>
                        <a:t>(2018-ICDM)</a:t>
                      </a:r>
                      <a:endParaRPr lang="zh-CN" altLang="en-US" dirty="0"/>
                    </a:p>
                  </a:txBody>
                  <a:tcPr/>
                </a:tc>
                <a:tc>
                  <a:txBody>
                    <a:bodyPr/>
                    <a:lstStyle/>
                    <a:p>
                      <a:r>
                        <a:rPr lang="en-US" altLang="zh-CN"/>
                        <a:t>CLM</a:t>
                      </a:r>
                      <a:endParaRPr lang="zh-CN" altLang="en-US" dirty="0"/>
                    </a:p>
                  </a:txBody>
                  <a:tcPr/>
                </a:tc>
                <a:extLst>
                  <a:ext uri="{0D108BD9-81ED-4DB2-BD59-A6C34878D82A}">
                    <a16:rowId xmlns:a16="http://schemas.microsoft.com/office/drawing/2014/main" val="189285968"/>
                  </a:ext>
                </a:extLst>
              </a:tr>
              <a:tr h="539572">
                <a:tc>
                  <a:txBody>
                    <a:bodyPr/>
                    <a:lstStyle/>
                    <a:p>
                      <a:pPr algn="ctr"/>
                      <a:r>
                        <a:rPr lang="en-US" altLang="zh-CN" dirty="0"/>
                        <a:t>BERT4Rec(2019-CIKM)</a:t>
                      </a:r>
                      <a:endParaRPr lang="zh-CN" altLang="en-US" dirty="0"/>
                    </a:p>
                  </a:txBody>
                  <a:tcPr/>
                </a:tc>
                <a:tc>
                  <a:txBody>
                    <a:bodyPr/>
                    <a:lstStyle/>
                    <a:p>
                      <a:r>
                        <a:rPr lang="en-US" altLang="zh-CN" dirty="0"/>
                        <a:t>MLM</a:t>
                      </a:r>
                      <a:endParaRPr lang="zh-CN" altLang="en-US" dirty="0"/>
                    </a:p>
                  </a:txBody>
                  <a:tcPr/>
                </a:tc>
                <a:extLst>
                  <a:ext uri="{0D108BD9-81ED-4DB2-BD59-A6C34878D82A}">
                    <a16:rowId xmlns:a16="http://schemas.microsoft.com/office/drawing/2014/main" val="740446250"/>
                  </a:ext>
                </a:extLst>
              </a:tr>
              <a:tr h="539572">
                <a:tc>
                  <a:txBody>
                    <a:bodyPr/>
                    <a:lstStyle/>
                    <a:p>
                      <a:pPr algn="ctr"/>
                      <a:r>
                        <a:rPr lang="en-US" altLang="zh-CN" dirty="0"/>
                        <a:t>SSE-PT(2020-RecSys)</a:t>
                      </a:r>
                      <a:endParaRPr lang="zh-CN" altLang="en-US" dirty="0"/>
                    </a:p>
                  </a:txBody>
                  <a:tcPr/>
                </a:tc>
                <a:tc>
                  <a:txBody>
                    <a:bodyPr/>
                    <a:lstStyle/>
                    <a:p>
                      <a:r>
                        <a:rPr lang="en-US" altLang="zh-CN" dirty="0"/>
                        <a:t>CLM</a:t>
                      </a:r>
                      <a:r>
                        <a:rPr lang="zh-CN" altLang="en-US" dirty="0"/>
                        <a:t>，</a:t>
                      </a:r>
                      <a:r>
                        <a:rPr lang="en-US" altLang="zh-CN" dirty="0"/>
                        <a:t>concatenating </a:t>
                      </a:r>
                      <a:r>
                        <a:rPr lang="en-US" altLang="zh-CN" dirty="0" err="1"/>
                        <a:t>user&amp;item</a:t>
                      </a:r>
                      <a:r>
                        <a:rPr lang="en-US" altLang="zh-CN" dirty="0"/>
                        <a:t> embedding, SSE</a:t>
                      </a:r>
                      <a:endParaRPr lang="zh-CN" altLang="en-US" dirty="0"/>
                    </a:p>
                  </a:txBody>
                  <a:tcPr/>
                </a:tc>
                <a:extLst>
                  <a:ext uri="{0D108BD9-81ED-4DB2-BD59-A6C34878D82A}">
                    <a16:rowId xmlns:a16="http://schemas.microsoft.com/office/drawing/2014/main" val="3272109222"/>
                  </a:ext>
                </a:extLst>
              </a:tr>
              <a:tr h="539572">
                <a:tc>
                  <a:txBody>
                    <a:bodyPr/>
                    <a:lstStyle/>
                    <a:p>
                      <a:pPr algn="ctr"/>
                      <a:r>
                        <a:rPr lang="en-US" altLang="zh-CN" dirty="0" err="1"/>
                        <a:t>ATRank</a:t>
                      </a:r>
                      <a:r>
                        <a:rPr lang="en-US" altLang="zh-CN" dirty="0"/>
                        <a:t>(2018-AAAI)</a:t>
                      </a:r>
                      <a:endParaRPr lang="zh-CN" altLang="en-US" dirty="0"/>
                    </a:p>
                  </a:txBody>
                  <a:tcPr/>
                </a:tc>
                <a:tc>
                  <a:txBody>
                    <a:bodyPr/>
                    <a:lstStyle/>
                    <a:p>
                      <a:r>
                        <a:rPr lang="en-US" altLang="zh-CN" dirty="0"/>
                        <a:t>Side information, self-attention</a:t>
                      </a:r>
                      <a:endParaRPr lang="zh-CN" altLang="en-US" dirty="0"/>
                    </a:p>
                  </a:txBody>
                  <a:tcPr/>
                </a:tc>
                <a:extLst>
                  <a:ext uri="{0D108BD9-81ED-4DB2-BD59-A6C34878D82A}">
                    <a16:rowId xmlns:a16="http://schemas.microsoft.com/office/drawing/2014/main" val="242799106"/>
                  </a:ext>
                </a:extLst>
              </a:tr>
              <a:tr h="621994">
                <a:tc>
                  <a:txBody>
                    <a:bodyPr/>
                    <a:lstStyle/>
                    <a:p>
                      <a:pPr algn="ctr"/>
                      <a:r>
                        <a:rPr lang="en-US" altLang="zh-CN" dirty="0"/>
                        <a:t>SDM(2019-CIKM)</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Side information, self-attention</a:t>
                      </a:r>
                      <a:endParaRPr lang="zh-CN" altLang="en-US" dirty="0"/>
                    </a:p>
                    <a:p>
                      <a:endParaRPr lang="zh-CN" altLang="en-US" dirty="0"/>
                    </a:p>
                  </a:txBody>
                  <a:tcPr/>
                </a:tc>
                <a:extLst>
                  <a:ext uri="{0D108BD9-81ED-4DB2-BD59-A6C34878D82A}">
                    <a16:rowId xmlns:a16="http://schemas.microsoft.com/office/drawing/2014/main" val="3196521515"/>
                  </a:ext>
                </a:extLst>
              </a:tr>
              <a:tr h="539572">
                <a:tc>
                  <a:txBody>
                    <a:bodyPr/>
                    <a:lstStyle/>
                    <a:p>
                      <a:pPr algn="ctr"/>
                      <a:r>
                        <a:rPr lang="en-US" altLang="zh-CN" dirty="0"/>
                        <a:t>CSAN(2018-MM)</a:t>
                      </a:r>
                      <a:endParaRPr lang="zh-CN" altLang="en-US" dirty="0"/>
                    </a:p>
                  </a:txBody>
                  <a:tcPr/>
                </a:tc>
                <a:tc>
                  <a:txBody>
                    <a:bodyPr/>
                    <a:lstStyle/>
                    <a:p>
                      <a:r>
                        <a:rPr lang="en-US" altLang="zh-CN" dirty="0"/>
                        <a:t>Feature-wise self-attention</a:t>
                      </a:r>
                      <a:endParaRPr lang="zh-CN" altLang="en-US" dirty="0"/>
                    </a:p>
                  </a:txBody>
                  <a:tcPr/>
                </a:tc>
                <a:extLst>
                  <a:ext uri="{0D108BD9-81ED-4DB2-BD59-A6C34878D82A}">
                    <a16:rowId xmlns:a16="http://schemas.microsoft.com/office/drawing/2014/main" val="700738947"/>
                  </a:ext>
                </a:extLst>
              </a:tr>
            </a:tbl>
          </a:graphicData>
        </a:graphic>
      </p:graphicFrame>
    </p:spTree>
    <p:extLst>
      <p:ext uri="{BB962C8B-B14F-4D97-AF65-F5344CB8AC3E}">
        <p14:creationId xmlns:p14="http://schemas.microsoft.com/office/powerpoint/2010/main" val="3513391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Overview</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graphicFrame>
        <p:nvGraphicFramePr>
          <p:cNvPr id="2" name="表格 4">
            <a:extLst>
              <a:ext uri="{FF2B5EF4-FFF2-40B4-BE49-F238E27FC236}">
                <a16:creationId xmlns:a16="http://schemas.microsoft.com/office/drawing/2014/main" id="{3A3DB936-80D0-4888-BA0F-7C8272074D5B}"/>
              </a:ext>
            </a:extLst>
          </p:cNvPr>
          <p:cNvGraphicFramePr>
            <a:graphicFrameLocks noGrp="1"/>
          </p:cNvGraphicFramePr>
          <p:nvPr>
            <p:extLst>
              <p:ext uri="{D42A27DB-BD31-4B8C-83A1-F6EECF244321}">
                <p14:modId xmlns:p14="http://schemas.microsoft.com/office/powerpoint/2010/main" val="3240321307"/>
              </p:ext>
            </p:extLst>
          </p:nvPr>
        </p:nvGraphicFramePr>
        <p:xfrm>
          <a:off x="1404284" y="1877027"/>
          <a:ext cx="9708918" cy="3103946"/>
        </p:xfrm>
        <a:graphic>
          <a:graphicData uri="http://schemas.openxmlformats.org/drawingml/2006/table">
            <a:tbl>
              <a:tblPr firstRow="1" bandRow="1">
                <a:tableStyleId>{5C22544A-7EE6-4342-B048-85BDC9FD1C3A}</a:tableStyleId>
              </a:tblPr>
              <a:tblGrid>
                <a:gridCol w="2451775">
                  <a:extLst>
                    <a:ext uri="{9D8B030D-6E8A-4147-A177-3AD203B41FA5}">
                      <a16:colId xmlns:a16="http://schemas.microsoft.com/office/drawing/2014/main" val="686414228"/>
                    </a:ext>
                  </a:extLst>
                </a:gridCol>
                <a:gridCol w="7257143">
                  <a:extLst>
                    <a:ext uri="{9D8B030D-6E8A-4147-A177-3AD203B41FA5}">
                      <a16:colId xmlns:a16="http://schemas.microsoft.com/office/drawing/2014/main" val="2847692773"/>
                    </a:ext>
                  </a:extLst>
                </a:gridCol>
              </a:tblGrid>
              <a:tr h="843241">
                <a:tc>
                  <a:txBody>
                    <a:bodyPr/>
                    <a:lstStyle/>
                    <a:p>
                      <a:pPr algn="ctr"/>
                      <a:r>
                        <a:rPr lang="en-US" altLang="zh-CN" dirty="0"/>
                        <a:t>Transformers for SBR</a:t>
                      </a:r>
                      <a:endParaRPr lang="zh-CN" altLang="en-US" dirty="0"/>
                    </a:p>
                  </a:txBody>
                  <a:tcPr/>
                </a:tc>
                <a:tc>
                  <a:txBody>
                    <a:bodyPr/>
                    <a:lstStyle/>
                    <a:p>
                      <a:pPr algn="ctr"/>
                      <a:r>
                        <a:rPr lang="en-US" altLang="zh-CN" dirty="0"/>
                        <a:t>approaches</a:t>
                      </a:r>
                      <a:endParaRPr lang="zh-CN" altLang="en-US" dirty="0"/>
                    </a:p>
                  </a:txBody>
                  <a:tcPr/>
                </a:tc>
                <a:extLst>
                  <a:ext uri="{0D108BD9-81ED-4DB2-BD59-A6C34878D82A}">
                    <a16:rowId xmlns:a16="http://schemas.microsoft.com/office/drawing/2014/main" val="4192728095"/>
                  </a:ext>
                </a:extLst>
              </a:tr>
              <a:tr h="708732">
                <a:tc>
                  <a:txBody>
                    <a:bodyPr/>
                    <a:lstStyle/>
                    <a:p>
                      <a:pPr algn="ctr"/>
                      <a:r>
                        <a:rPr lang="en-US" altLang="zh-CN" dirty="0"/>
                        <a:t>MBTREC(2020-ICASSP)</a:t>
                      </a:r>
                      <a:endParaRPr lang="zh-CN" altLang="en-US" dirty="0"/>
                    </a:p>
                  </a:txBody>
                  <a:tcPr/>
                </a:tc>
                <a:tc>
                  <a:txBody>
                    <a:bodyPr/>
                    <a:lstStyle/>
                    <a:p>
                      <a:r>
                        <a:rPr lang="en-US" altLang="zh-CN" dirty="0"/>
                        <a:t>Preference-aware mask based on self-attention</a:t>
                      </a:r>
                      <a:endParaRPr lang="zh-CN" altLang="en-US" dirty="0"/>
                    </a:p>
                  </a:txBody>
                  <a:tcPr/>
                </a:tc>
                <a:extLst>
                  <a:ext uri="{0D108BD9-81ED-4DB2-BD59-A6C34878D82A}">
                    <a16:rowId xmlns:a16="http://schemas.microsoft.com/office/drawing/2014/main" val="4176916669"/>
                  </a:ext>
                </a:extLst>
              </a:tr>
              <a:tr h="708732">
                <a:tc>
                  <a:txBody>
                    <a:bodyPr/>
                    <a:lstStyle/>
                    <a:p>
                      <a:pPr algn="ctr"/>
                      <a:r>
                        <a:rPr lang="en-US" altLang="zh-CN" dirty="0"/>
                        <a:t>GC-SAN(2019-IJCAI)</a:t>
                      </a:r>
                      <a:endParaRPr lang="zh-CN" altLang="en-US" dirty="0"/>
                    </a:p>
                  </a:txBody>
                  <a:tcPr/>
                </a:tc>
                <a:tc>
                  <a:txBody>
                    <a:bodyPr/>
                    <a:lstStyle/>
                    <a:p>
                      <a:r>
                        <a:rPr lang="en-US" altLang="zh-CN" dirty="0"/>
                        <a:t>GNN, self-attention</a:t>
                      </a:r>
                      <a:endParaRPr lang="zh-CN" altLang="en-US" dirty="0"/>
                    </a:p>
                  </a:txBody>
                  <a:tcPr/>
                </a:tc>
                <a:extLst>
                  <a:ext uri="{0D108BD9-81ED-4DB2-BD59-A6C34878D82A}">
                    <a16:rowId xmlns:a16="http://schemas.microsoft.com/office/drawing/2014/main" val="939321326"/>
                  </a:ext>
                </a:extLst>
              </a:tr>
              <a:tr h="843241">
                <a:tc>
                  <a:txBody>
                    <a:bodyPr/>
                    <a:lstStyle/>
                    <a:p>
                      <a:pPr algn="ctr"/>
                      <a:r>
                        <a:rPr lang="en-US" altLang="zh-CN" dirty="0"/>
                        <a:t>BERT4SessRec(2019-MM)</a:t>
                      </a:r>
                      <a:endParaRPr lang="zh-CN" altLang="en-US" dirty="0"/>
                    </a:p>
                  </a:txBody>
                  <a:tcPr/>
                </a:tc>
                <a:tc>
                  <a:txBody>
                    <a:bodyPr/>
                    <a:lstStyle/>
                    <a:p>
                      <a:r>
                        <a:rPr lang="en-US" altLang="zh-CN" dirty="0"/>
                        <a:t>MLM</a:t>
                      </a:r>
                      <a:endParaRPr lang="zh-CN" altLang="en-US" dirty="0"/>
                    </a:p>
                  </a:txBody>
                  <a:tcPr/>
                </a:tc>
                <a:extLst>
                  <a:ext uri="{0D108BD9-81ED-4DB2-BD59-A6C34878D82A}">
                    <a16:rowId xmlns:a16="http://schemas.microsoft.com/office/drawing/2014/main" val="189285968"/>
                  </a:ext>
                </a:extLst>
              </a:tr>
            </a:tbl>
          </a:graphicData>
        </a:graphic>
      </p:graphicFrame>
    </p:spTree>
    <p:extLst>
      <p:ext uri="{BB962C8B-B14F-4D97-AF65-F5344CB8AC3E}">
        <p14:creationId xmlns:p14="http://schemas.microsoft.com/office/powerpoint/2010/main" val="1998958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Pipeline</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507F2EBF-8A8E-44BA-878C-9186AF5380F4}"/>
              </a:ext>
            </a:extLst>
          </p:cNvPr>
          <p:cNvPicPr>
            <a:picLocks noChangeAspect="1"/>
          </p:cNvPicPr>
          <p:nvPr/>
        </p:nvPicPr>
        <p:blipFill>
          <a:blip r:embed="rId4"/>
          <a:stretch>
            <a:fillRect/>
          </a:stretch>
        </p:blipFill>
        <p:spPr>
          <a:xfrm>
            <a:off x="144965" y="1010777"/>
            <a:ext cx="11745951" cy="5148683"/>
          </a:xfrm>
          <a:prstGeom prst="rect">
            <a:avLst/>
          </a:prstGeom>
        </p:spPr>
      </p:pic>
    </p:spTree>
    <p:extLst>
      <p:ext uri="{BB962C8B-B14F-4D97-AF65-F5344CB8AC3E}">
        <p14:creationId xmlns:p14="http://schemas.microsoft.com/office/powerpoint/2010/main" val="3409998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113557" y="133196"/>
            <a:ext cx="3334376" cy="1077218"/>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Meta-Architecture</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462D7613-B538-4B5B-8E91-8DA619AA8D92}"/>
              </a:ext>
            </a:extLst>
          </p:cNvPr>
          <p:cNvPicPr>
            <a:picLocks noChangeAspect="1"/>
          </p:cNvPicPr>
          <p:nvPr/>
        </p:nvPicPr>
        <p:blipFill>
          <a:blip r:embed="rId4"/>
          <a:stretch>
            <a:fillRect/>
          </a:stretch>
        </p:blipFill>
        <p:spPr>
          <a:xfrm>
            <a:off x="711887" y="1210414"/>
            <a:ext cx="8433917" cy="5011011"/>
          </a:xfrm>
          <a:prstGeom prst="rect">
            <a:avLst/>
          </a:prstGeom>
        </p:spPr>
      </p:pic>
      <p:pic>
        <p:nvPicPr>
          <p:cNvPr id="15" name="图片 14">
            <a:extLst>
              <a:ext uri="{FF2B5EF4-FFF2-40B4-BE49-F238E27FC236}">
                <a16:creationId xmlns:a16="http://schemas.microsoft.com/office/drawing/2014/main" id="{59ED6543-E3EF-4363-A100-9C62A2A06303}"/>
              </a:ext>
            </a:extLst>
          </p:cNvPr>
          <p:cNvPicPr>
            <a:picLocks noChangeAspect="1"/>
          </p:cNvPicPr>
          <p:nvPr/>
        </p:nvPicPr>
        <p:blipFill>
          <a:blip r:embed="rId5"/>
          <a:stretch>
            <a:fillRect/>
          </a:stretch>
        </p:blipFill>
        <p:spPr>
          <a:xfrm>
            <a:off x="9069852" y="5199779"/>
            <a:ext cx="3149203" cy="438607"/>
          </a:xfrm>
          <a:prstGeom prst="rect">
            <a:avLst/>
          </a:prstGeom>
        </p:spPr>
      </p:pic>
      <p:pic>
        <p:nvPicPr>
          <p:cNvPr id="17" name="图片 16">
            <a:extLst>
              <a:ext uri="{FF2B5EF4-FFF2-40B4-BE49-F238E27FC236}">
                <a16:creationId xmlns:a16="http://schemas.microsoft.com/office/drawing/2014/main" id="{ACE80AB1-8242-4F3A-9E51-9BDD4D1CC540}"/>
              </a:ext>
            </a:extLst>
          </p:cNvPr>
          <p:cNvPicPr>
            <a:picLocks noChangeAspect="1"/>
          </p:cNvPicPr>
          <p:nvPr/>
        </p:nvPicPr>
        <p:blipFill>
          <a:blip r:embed="rId6"/>
          <a:stretch>
            <a:fillRect/>
          </a:stretch>
        </p:blipFill>
        <p:spPr>
          <a:xfrm>
            <a:off x="9069852" y="5629027"/>
            <a:ext cx="3149204" cy="440728"/>
          </a:xfrm>
          <a:prstGeom prst="rect">
            <a:avLst/>
          </a:prstGeom>
        </p:spPr>
      </p:pic>
      <p:sp>
        <p:nvSpPr>
          <p:cNvPr id="18" name="矩形 17">
            <a:extLst>
              <a:ext uri="{FF2B5EF4-FFF2-40B4-BE49-F238E27FC236}">
                <a16:creationId xmlns:a16="http://schemas.microsoft.com/office/drawing/2014/main" id="{3B9A4676-A4E4-4B17-B45F-F32BF79DEDEC}"/>
              </a:ext>
            </a:extLst>
          </p:cNvPr>
          <p:cNvSpPr/>
          <p:nvPr/>
        </p:nvSpPr>
        <p:spPr>
          <a:xfrm>
            <a:off x="9069853" y="5199779"/>
            <a:ext cx="3109581" cy="869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9D6945B9-7E2F-4FCA-A8A6-BF065B6996E6}"/>
              </a:ext>
            </a:extLst>
          </p:cNvPr>
          <p:cNvCxnSpPr>
            <a:cxnSpLocks/>
            <a:stCxn id="17" idx="1"/>
          </p:cNvCxnSpPr>
          <p:nvPr/>
        </p:nvCxnSpPr>
        <p:spPr>
          <a:xfrm flipH="1">
            <a:off x="6977944" y="5849391"/>
            <a:ext cx="2091908" cy="60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514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36169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Experiment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D665112D-423E-4E98-A000-6B25AAA92372}"/>
              </a:ext>
            </a:extLst>
          </p:cNvPr>
          <p:cNvPicPr>
            <a:picLocks noChangeAspect="1"/>
          </p:cNvPicPr>
          <p:nvPr/>
        </p:nvPicPr>
        <p:blipFill>
          <a:blip r:embed="rId4"/>
          <a:stretch>
            <a:fillRect/>
          </a:stretch>
        </p:blipFill>
        <p:spPr>
          <a:xfrm>
            <a:off x="2230244" y="1727407"/>
            <a:ext cx="8362510" cy="3680934"/>
          </a:xfrm>
          <a:prstGeom prst="rect">
            <a:avLst/>
          </a:prstGeom>
        </p:spPr>
      </p:pic>
    </p:spTree>
    <p:extLst>
      <p:ext uri="{BB962C8B-B14F-4D97-AF65-F5344CB8AC3E}">
        <p14:creationId xmlns:p14="http://schemas.microsoft.com/office/powerpoint/2010/main" val="2259790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36169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Experiment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816C3713-3DAD-4C39-B63C-4C03BA65FD1D}"/>
              </a:ext>
            </a:extLst>
          </p:cNvPr>
          <p:cNvPicPr>
            <a:picLocks noChangeAspect="1"/>
          </p:cNvPicPr>
          <p:nvPr/>
        </p:nvPicPr>
        <p:blipFill>
          <a:blip r:embed="rId4"/>
          <a:stretch>
            <a:fillRect/>
          </a:stretch>
        </p:blipFill>
        <p:spPr>
          <a:xfrm>
            <a:off x="0" y="844728"/>
            <a:ext cx="12192000" cy="5168544"/>
          </a:xfrm>
          <a:prstGeom prst="rect">
            <a:avLst/>
          </a:prstGeom>
        </p:spPr>
      </p:pic>
    </p:spTree>
    <p:extLst>
      <p:ext uri="{BB962C8B-B14F-4D97-AF65-F5344CB8AC3E}">
        <p14:creationId xmlns:p14="http://schemas.microsoft.com/office/powerpoint/2010/main" val="269654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9603</TotalTime>
  <Words>2658</Words>
  <Application>Microsoft Office PowerPoint</Application>
  <PresentationFormat>宽屏</PresentationFormat>
  <Paragraphs>112</Paragraphs>
  <Slides>10</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-apple-system</vt:lpstr>
      <vt:lpstr>等线</vt:lpstr>
      <vt:lpstr>等线 Light</vt:lpstr>
      <vt:lpstr>楷体</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 晋荣</dc:creator>
  <cp:lastModifiedBy>陈 倩</cp:lastModifiedBy>
  <cp:revision>493</cp:revision>
  <dcterms:created xsi:type="dcterms:W3CDTF">2018-09-05T01:18:33Z</dcterms:created>
  <dcterms:modified xsi:type="dcterms:W3CDTF">2022-03-17T02:16:28Z</dcterms:modified>
</cp:coreProperties>
</file>