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352" r:id="rId2"/>
    <p:sldId id="498" r:id="rId3"/>
    <p:sldId id="463" r:id="rId4"/>
    <p:sldId id="464" r:id="rId5"/>
    <p:sldId id="511" r:id="rId6"/>
    <p:sldId id="509" r:id="rId7"/>
    <p:sldId id="500" r:id="rId8"/>
    <p:sldId id="512" r:id="rId9"/>
    <p:sldId id="455" r:id="rId1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0">
          <p15:clr>
            <a:srgbClr val="A4A3A4"/>
          </p15:clr>
        </p15:guide>
        <p15:guide id="2" pos="4220">
          <p15:clr>
            <a:srgbClr val="A4A3A4"/>
          </p15:clr>
        </p15:guide>
        <p15:guide id="3" pos="2851">
          <p15:clr>
            <a:srgbClr val="A4A3A4"/>
          </p15:clr>
        </p15:guide>
        <p15:guide id="4" orient="horz" pos="1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4371"/>
    <a:srgbClr val="98AD98"/>
    <a:srgbClr val="D7E3CB"/>
    <a:srgbClr val="E0EBDF"/>
    <a:srgbClr val="ABBA94"/>
    <a:srgbClr val="EAEFEA"/>
    <a:srgbClr val="B2CB94"/>
    <a:srgbClr val="7EA8C3"/>
    <a:srgbClr val="4588BC"/>
    <a:srgbClr val="3C54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0108" autoAdjust="0"/>
  </p:normalViewPr>
  <p:slideViewPr>
    <p:cSldViewPr snapToGrid="0" showGuides="1">
      <p:cViewPr varScale="1">
        <p:scale>
          <a:sx n="119" d="100"/>
          <a:sy n="119" d="100"/>
        </p:scale>
        <p:origin x="1542" y="102"/>
      </p:cViewPr>
      <p:guideLst>
        <p:guide orient="horz" pos="3110"/>
        <p:guide pos="4220"/>
        <p:guide pos="2851"/>
        <p:guide orient="horz" pos="143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2022/9/20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647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bg2">
                    <a:lumMod val="50000"/>
                  </a:schemeClr>
                </a:solidFill>
                <a:latin typeface="+mj-ea"/>
                <a:ea typeface="+mn-ea"/>
                <a:cs typeface="+mn-cs"/>
              </a:rPr>
              <a:t>通常</a:t>
            </a:r>
            <a:r>
              <a:rPr lang="en-US" altLang="zh-CN" sz="1200" kern="1200" dirty="0">
                <a:solidFill>
                  <a:schemeClr val="bg2">
                    <a:lumMod val="50000"/>
                  </a:schemeClr>
                </a:solidFill>
                <a:latin typeface="+mj-ea"/>
                <a:ea typeface="+mn-ea"/>
                <a:cs typeface="+mn-cs"/>
              </a:rPr>
              <a:t>GNN</a:t>
            </a:r>
            <a:r>
              <a:rPr lang="zh-CN" altLang="en-US" sz="1200" kern="1200" dirty="0">
                <a:solidFill>
                  <a:schemeClr val="bg2">
                    <a:lumMod val="50000"/>
                  </a:schemeClr>
                </a:solidFill>
                <a:latin typeface="+mj-ea"/>
                <a:ea typeface="+mn-ea"/>
                <a:cs typeface="+mn-cs"/>
              </a:rPr>
              <a:t>通过在本地邻居之间传播和聚合消息来生成用户</a:t>
            </a:r>
            <a:r>
              <a:rPr lang="en-US" altLang="zh-CN" sz="1200" kern="1200" dirty="0">
                <a:solidFill>
                  <a:schemeClr val="bg2">
                    <a:lumMod val="50000"/>
                  </a:schemeClr>
                </a:solidFill>
                <a:latin typeface="+mj-ea"/>
                <a:ea typeface="+mn-ea"/>
                <a:cs typeface="+mn-cs"/>
              </a:rPr>
              <a:t>/</a:t>
            </a:r>
            <a:r>
              <a:rPr lang="zh-CN" altLang="en-US" sz="1200" kern="1200" dirty="0">
                <a:solidFill>
                  <a:schemeClr val="bg2">
                    <a:lumMod val="50000"/>
                  </a:schemeClr>
                </a:solidFill>
                <a:latin typeface="+mj-ea"/>
                <a:ea typeface="+mn-ea"/>
                <a:cs typeface="+mn-cs"/>
              </a:rPr>
              <a:t>项目的嵌入，</a:t>
            </a:r>
            <a:r>
              <a:rPr lang="en-US" altLang="zh-CN" sz="1200" kern="1200" dirty="0">
                <a:solidFill>
                  <a:schemeClr val="bg2">
                    <a:lumMod val="50000"/>
                  </a:schemeClr>
                </a:solidFill>
                <a:latin typeface="+mj-ea"/>
                <a:ea typeface="+mn-ea"/>
                <a:cs typeface="+mn-cs"/>
              </a:rPr>
              <a:t>GNN</a:t>
            </a:r>
            <a:r>
              <a:rPr lang="zh-CN" altLang="en-US" sz="1200" kern="1200" dirty="0">
                <a:solidFill>
                  <a:schemeClr val="bg2">
                    <a:lumMod val="50000"/>
                  </a:schemeClr>
                </a:solidFill>
                <a:latin typeface="+mj-ea"/>
                <a:ea typeface="+mn-ea"/>
                <a:cs typeface="+mn-cs"/>
              </a:rPr>
              <a:t>捕获远程依赖关系的能力在很大程度上取决于它们的深度</a:t>
            </a:r>
            <a:endParaRPr lang="en-US" altLang="zh-CN" sz="1200" kern="1200" dirty="0">
              <a:solidFill>
                <a:schemeClr val="bg2">
                  <a:lumMod val="50000"/>
                </a:schemeClr>
              </a:solidFill>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bg2">
                  <a:lumMod val="50000"/>
                </a:schemeClr>
              </a:solidFill>
              <a:effectLst/>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bg2">
                    <a:lumMod val="50000"/>
                  </a:schemeClr>
                </a:solidFill>
                <a:effectLst/>
                <a:latin typeface="+mj-ea"/>
                <a:ea typeface="+mn-ea"/>
                <a:cs typeface="+mn-cs"/>
              </a:rPr>
              <a:t>提出的非局部算子通过</a:t>
            </a:r>
            <a:r>
              <a:rPr lang="en-US" altLang="zh-CN" sz="1200" kern="1200" dirty="0">
                <a:solidFill>
                  <a:schemeClr val="bg2">
                    <a:lumMod val="50000"/>
                  </a:schemeClr>
                </a:solidFill>
                <a:effectLst/>
                <a:latin typeface="+mj-ea"/>
                <a:ea typeface="+mn-ea"/>
                <a:cs typeface="+mn-cs"/>
              </a:rPr>
              <a:t>OT</a:t>
            </a:r>
            <a:r>
              <a:rPr lang="zh-CN" altLang="en-US" sz="1200" kern="1200" dirty="0">
                <a:solidFill>
                  <a:schemeClr val="bg2">
                    <a:lumMod val="50000"/>
                  </a:schemeClr>
                </a:solidFill>
                <a:effectLst/>
                <a:latin typeface="+mj-ea"/>
                <a:ea typeface="+mn-ea"/>
                <a:cs typeface="+mn-cs"/>
              </a:rPr>
              <a:t>对所有用户执行快速聚类，并在每个聚类中计算一次注意力。因此，对于从全部用户中获取簇级别信息仅使用一层就可完成</a:t>
            </a:r>
            <a:endParaRPr lang="en-US" altLang="zh-CN" sz="1200" kern="1200" dirty="0">
              <a:solidFill>
                <a:schemeClr val="bg2">
                  <a:lumMod val="50000"/>
                </a:schemeClr>
              </a:solidFill>
              <a:effectLst/>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bg2">
                    <a:lumMod val="50000"/>
                  </a:schemeClr>
                </a:solidFill>
                <a:effectLst/>
                <a:latin typeface="+mj-ea"/>
                <a:ea typeface="+mn-ea"/>
                <a:cs typeface="+mn-cs"/>
              </a:rPr>
              <a:t>GOTNet</a:t>
            </a:r>
            <a:r>
              <a:rPr lang="zh-CN" altLang="en-US" sz="1200" kern="1200" dirty="0">
                <a:solidFill>
                  <a:schemeClr val="bg2">
                    <a:lumMod val="50000"/>
                  </a:schemeClr>
                </a:solidFill>
                <a:effectLst/>
                <a:latin typeface="+mj-ea"/>
                <a:ea typeface="+mn-ea"/>
                <a:cs typeface="+mn-cs"/>
              </a:rPr>
              <a:t>可以使用浅</a:t>
            </a:r>
            <a:r>
              <a:rPr lang="en-US" altLang="zh-CN" sz="1200" kern="1200" dirty="0">
                <a:solidFill>
                  <a:schemeClr val="bg2">
                    <a:lumMod val="50000"/>
                  </a:schemeClr>
                </a:solidFill>
                <a:effectLst/>
                <a:latin typeface="+mj-ea"/>
                <a:ea typeface="+mn-ea"/>
                <a:cs typeface="+mn-cs"/>
              </a:rPr>
              <a:t>GNN</a:t>
            </a:r>
            <a:r>
              <a:rPr lang="zh-CN" altLang="en-US" sz="1200" kern="1200" dirty="0">
                <a:solidFill>
                  <a:schemeClr val="bg2">
                    <a:lumMod val="50000"/>
                  </a:schemeClr>
                </a:solidFill>
                <a:effectLst/>
                <a:latin typeface="+mj-ea"/>
                <a:ea typeface="+mn-ea"/>
                <a:cs typeface="+mn-cs"/>
              </a:rPr>
              <a:t>同时捕获局部和非局部信息，这样避免了深度</a:t>
            </a:r>
            <a:r>
              <a:rPr lang="en-US" altLang="zh-CN" sz="1200" kern="1200" dirty="0">
                <a:solidFill>
                  <a:schemeClr val="bg2">
                    <a:lumMod val="50000"/>
                  </a:schemeClr>
                </a:solidFill>
                <a:effectLst/>
                <a:latin typeface="+mj-ea"/>
                <a:ea typeface="+mn-ea"/>
                <a:cs typeface="+mn-cs"/>
              </a:rPr>
              <a:t>GNN</a:t>
            </a:r>
            <a:r>
              <a:rPr lang="zh-CN" altLang="en-US" sz="1200" kern="1200" dirty="0">
                <a:solidFill>
                  <a:schemeClr val="bg2">
                    <a:lumMod val="50000"/>
                  </a:schemeClr>
                </a:solidFill>
                <a:effectLst/>
                <a:latin typeface="+mj-ea"/>
                <a:ea typeface="+mn-ea"/>
                <a:cs typeface="+mn-cs"/>
              </a:rPr>
              <a:t>的瓶颈问题</a:t>
            </a:r>
            <a:endParaRPr lang="en-US" altLang="zh-CN" sz="1200" kern="1200" dirty="0">
              <a:solidFill>
                <a:schemeClr val="bg2">
                  <a:lumMod val="50000"/>
                </a:schemeClr>
              </a:solidFill>
              <a:effectLst/>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76792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6725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所以将</a:t>
                </a:r>
                <a:r>
                  <a:rPr lang="en-US" altLang="zh-CN" sz="1200" kern="1200" dirty="0">
                    <a:solidFill>
                      <a:schemeClr val="tx1"/>
                    </a:solidFill>
                    <a:effectLst/>
                    <a:latin typeface="+mn-lt"/>
                    <a:ea typeface="+mn-ea"/>
                    <a:cs typeface="+mn-cs"/>
                  </a:rPr>
                  <a:t>K-Means</a:t>
                </a:r>
                <a:r>
                  <a:rPr lang="zh-CN" altLang="en-US" sz="1200" kern="1200" dirty="0">
                    <a:solidFill>
                      <a:schemeClr val="tx1"/>
                    </a:solidFill>
                    <a:effectLst/>
                    <a:latin typeface="+mn-lt"/>
                    <a:ea typeface="+mn-ea"/>
                    <a:cs typeface="+mn-cs"/>
                  </a:rPr>
                  <a:t>参数化为最佳传输</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πT1K</a:t>
                </a:r>
                <a:r>
                  <a:rPr lang="zh-CN" altLang="en-US" sz="1200" kern="1200" dirty="0">
                    <a:solidFill>
                      <a:schemeClr val="tx1"/>
                    </a:solidFill>
                    <a:effectLst/>
                    <a:latin typeface="+mn-lt"/>
                    <a:ea typeface="+mn-ea"/>
                    <a:cs typeface="+mn-cs"/>
                  </a:rPr>
                  <a:t>意思是每个点</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属于簇</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的软分配</a:t>
                </a:r>
                <a:r>
                  <a:rPr lang="en-US" altLang="zh-CN" sz="1200" kern="1200" dirty="0">
                    <a:solidFill>
                      <a:schemeClr val="tx1"/>
                    </a:solidFill>
                    <a:effectLst/>
                    <a:latin typeface="+mn-lt"/>
                    <a:ea typeface="+mn-ea"/>
                    <a:cs typeface="+mn-cs"/>
                  </a:rPr>
                  <a:t>π</a:t>
                </a:r>
                <a:r>
                  <a:rPr lang="en-US" altLang="zh-CN" sz="1200" kern="1200" dirty="0" err="1">
                    <a:solidFill>
                      <a:schemeClr val="tx1"/>
                    </a:solidFill>
                    <a:effectLst/>
                    <a:latin typeface="+mn-lt"/>
                    <a:ea typeface="+mn-ea"/>
                    <a:cs typeface="+mn-cs"/>
                  </a:rPr>
                  <a:t>ki</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π1N</a:t>
                </a:r>
                <a:r>
                  <a:rPr lang="zh-CN" altLang="en-US" sz="1200" kern="1200" dirty="0">
                    <a:solidFill>
                      <a:schemeClr val="tx1"/>
                    </a:solidFill>
                    <a:effectLst/>
                    <a:latin typeface="+mn-lt"/>
                    <a:ea typeface="+mn-ea"/>
                    <a:cs typeface="+mn-cs"/>
                  </a:rPr>
                  <a:t>约束簇</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有</a:t>
                </a:r>
                <a:r>
                  <a:rPr lang="en-US" altLang="zh-CN" sz="1200" kern="1200" dirty="0" err="1">
                    <a:solidFill>
                      <a:schemeClr val="tx1"/>
                    </a:solidFill>
                    <a:effectLst/>
                    <a:latin typeface="+mn-lt"/>
                    <a:ea typeface="+mn-ea"/>
                    <a:cs typeface="+mn-cs"/>
                  </a:rPr>
                  <a:t>nk</a:t>
                </a:r>
                <a:r>
                  <a:rPr lang="zh-CN" altLang="en-US" sz="1200" kern="1200" dirty="0">
                    <a:solidFill>
                      <a:schemeClr val="tx1"/>
                    </a:solidFill>
                    <a:effectLst/>
                    <a:latin typeface="+mn-lt"/>
                    <a:ea typeface="+mn-ea"/>
                    <a:cs typeface="+mn-cs"/>
                  </a:rPr>
                  <a:t>个点，这个模型就是用了平均分配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在两个约束上加入了正则化因子</a:t>
                </a:r>
                <a:r>
                  <a:rPr lang="en-US" altLang="zh-CN" sz="1200" kern="1200" dirty="0">
                    <a:solidFill>
                      <a:schemeClr val="tx1"/>
                    </a:solidFill>
                    <a:effectLst/>
                    <a:latin typeface="+mn-lt"/>
                    <a:ea typeface="+mn-ea"/>
                    <a:cs typeface="+mn-cs"/>
                  </a:rPr>
                  <a:t>1/N</a:t>
                </a:r>
                <a:r>
                  <a:rPr lang="zh-CN" altLang="en-US" sz="1200" kern="1200" dirty="0">
                    <a:solidFill>
                      <a:schemeClr val="tx1"/>
                    </a:solidFill>
                    <a:effectLst/>
                    <a:latin typeface="+mn-lt"/>
                    <a:ea typeface="+mn-ea"/>
                    <a:cs typeface="+mn-cs"/>
                  </a:rPr>
                  <a:t>，遵循</a:t>
                </a:r>
                <a:r>
                  <a:rPr lang="en-US" altLang="zh-CN" sz="1200" kern="1200" dirty="0">
                    <a:solidFill>
                      <a:schemeClr val="tx1"/>
                    </a:solidFill>
                    <a:effectLst/>
                    <a:latin typeface="+mn-lt"/>
                    <a:ea typeface="+mn-ea"/>
                    <a:cs typeface="+mn-cs"/>
                  </a:rPr>
                  <a:t>OT</a:t>
                </a:r>
                <a:r>
                  <a:rPr lang="zh-CN" altLang="en-US" sz="1200" kern="1200" dirty="0">
                    <a:solidFill>
                      <a:schemeClr val="tx1"/>
                    </a:solidFill>
                    <a:effectLst/>
                    <a:latin typeface="+mn-lt"/>
                    <a:ea typeface="+mn-ea"/>
                    <a:cs typeface="+mn-cs"/>
                  </a:rPr>
                  <a:t>中的概率简单型条件，不影响损失。</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这样就转换成了一个等价的</a:t>
                </a:r>
                <a:r>
                  <a:rPr lang="en-US" altLang="zh-CN" sz="1200" kern="1200" dirty="0">
                    <a:solidFill>
                      <a:schemeClr val="tx1"/>
                    </a:solidFill>
                    <a:effectLst/>
                    <a:latin typeface="+mn-lt"/>
                    <a:ea typeface="+mn-ea"/>
                    <a:cs typeface="+mn-cs"/>
                  </a:rPr>
                  <a:t>OT</a:t>
                </a:r>
                <a:r>
                  <a:rPr lang="zh-CN" altLang="en-US" sz="1200" kern="1200" dirty="0">
                    <a:solidFill>
                      <a:schemeClr val="tx1"/>
                    </a:solidFill>
                    <a:effectLst/>
                    <a:latin typeface="+mn-lt"/>
                    <a:ea typeface="+mn-ea"/>
                    <a:cs typeface="+mn-cs"/>
                  </a:rPr>
                  <a:t>问题，将</a:t>
                </a:r>
                <a:r>
                  <a:rPr lang="en-US" altLang="zh-CN" sz="1200" kern="1200" dirty="0">
                    <a:solidFill>
                      <a:schemeClr val="tx1"/>
                    </a:solidFill>
                    <a:effectLst/>
                    <a:latin typeface="+mn-lt"/>
                    <a:ea typeface="+mn-ea"/>
                    <a:cs typeface="+mn-cs"/>
                  </a:rPr>
                  <a:t>π</a:t>
                </a:r>
                <a:r>
                  <a:rPr lang="zh-CN" altLang="en-US" sz="1200" kern="1200" dirty="0">
                    <a:solidFill>
                      <a:schemeClr val="tx1"/>
                    </a:solidFill>
                    <a:effectLst/>
                    <a:latin typeface="+mn-lt"/>
                    <a:ea typeface="+mn-ea"/>
                    <a:cs typeface="+mn-cs"/>
                  </a:rPr>
                  <a:t>看作传输计划，后边欧几里得距离作为传输代价。</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由线性规划求解，通过</a:t>
                </a:r>
                <a:r>
                  <a:rPr lang="en-US" altLang="zh-CN" sz="1200" kern="1200" dirty="0" err="1">
                    <a:solidFill>
                      <a:schemeClr val="tx1"/>
                    </a:solidFill>
                    <a:effectLst/>
                    <a:latin typeface="+mn-lt"/>
                    <a:ea typeface="+mn-ea"/>
                    <a:cs typeface="+mn-cs"/>
                  </a:rPr>
                  <a:t>sinkhorn</a:t>
                </a:r>
                <a:r>
                  <a:rPr lang="zh-CN" altLang="en-US" sz="1200" kern="1200" dirty="0">
                    <a:solidFill>
                      <a:schemeClr val="tx1"/>
                    </a:solidFill>
                    <a:effectLst/>
                    <a:latin typeface="+mn-lt"/>
                    <a:ea typeface="+mn-ea"/>
                    <a:cs typeface="+mn-cs"/>
                  </a:rPr>
                  <a:t>算法引入严格的凸熵正则化</a:t>
                </a:r>
                <a:r>
                  <a:rPr lang="en-US" altLang="zh-CN" sz="1200" kern="1200" dirty="0">
                    <a:solidFill>
                      <a:schemeClr val="tx1"/>
                    </a:solidFill>
                    <a:effectLst/>
                    <a:latin typeface="+mn-lt"/>
                    <a:ea typeface="+mn-ea"/>
                    <a:cs typeface="+mn-cs"/>
                  </a:rPr>
                  <a:t>OT</a:t>
                </a:r>
                <a:r>
                  <a:rPr lang="zh-CN" altLang="en-US" sz="1200" kern="1200" dirty="0">
                    <a:solidFill>
                      <a:schemeClr val="tx1"/>
                    </a:solidFill>
                    <a:effectLst/>
                    <a:latin typeface="+mn-lt"/>
                    <a:ea typeface="+mn-ea"/>
                    <a:cs typeface="+mn-cs"/>
                  </a:rPr>
                  <a:t>，降低计算成本，损失函数为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选择</a:t>
                </a:r>
                <a:r>
                  <a:rPr lang="en-US" altLang="zh-CN" sz="1200" kern="1200" dirty="0" err="1">
                    <a:solidFill>
                      <a:schemeClr val="tx1"/>
                    </a:solidFill>
                    <a:effectLst/>
                    <a:latin typeface="+mn-lt"/>
                    <a:ea typeface="+mn-ea"/>
                    <a:cs typeface="+mn-cs"/>
                  </a:rPr>
                  <a:t>Greenkhorn</a:t>
                </a:r>
                <a:r>
                  <a:rPr lang="zh-CN" altLang="en-US" sz="1200" kern="1200" dirty="0">
                    <a:solidFill>
                      <a:schemeClr val="tx1"/>
                    </a:solidFill>
                    <a:effectLst/>
                    <a:latin typeface="+mn-lt"/>
                    <a:ea typeface="+mn-ea"/>
                    <a:cs typeface="+mn-cs"/>
                  </a:rPr>
                  <a:t>得到簇分配</a:t>
                </a:r>
                <a:r>
                  <a:rPr lang="en-US" altLang="zh-CN" sz="1200" kern="1200" dirty="0">
                    <a:solidFill>
                      <a:schemeClr val="tx1"/>
                    </a:solidFill>
                    <a:effectLst/>
                    <a:latin typeface="+mn-lt"/>
                    <a:ea typeface="+mn-ea"/>
                    <a:cs typeface="+mn-cs"/>
                  </a:rPr>
                  <a:t>π</a:t>
                </a:r>
                <a:r>
                  <a:rPr lang="zh-CN" altLang="en-US" sz="1200" kern="1200" dirty="0">
                    <a:solidFill>
                      <a:schemeClr val="tx1"/>
                    </a:solidFill>
                    <a:effectLst/>
                    <a:latin typeface="+mn-lt"/>
                    <a:ea typeface="+mn-ea"/>
                    <a:cs typeface="+mn-cs"/>
                  </a:rPr>
                  <a:t>，得到最优传输计划</a:t>
                </a:r>
                <a:r>
                  <a:rPr lang="en-US" altLang="zh-CN" sz="1200" kern="1200" dirty="0">
                    <a:solidFill>
                      <a:schemeClr val="tx1"/>
                    </a:solidFill>
                    <a:effectLst/>
                    <a:latin typeface="+mn-lt"/>
                    <a:ea typeface="+mn-ea"/>
                    <a:cs typeface="+mn-cs"/>
                  </a:rPr>
                  <a:t>π*</a:t>
                </a:r>
                <a:r>
                  <a:rPr lang="zh-CN" altLang="en-US" sz="1200" kern="1200" dirty="0">
                    <a:solidFill>
                      <a:schemeClr val="tx1"/>
                    </a:solidFill>
                    <a:effectLst/>
                    <a:latin typeface="+mn-lt"/>
                    <a:ea typeface="+mn-ea"/>
                    <a:cs typeface="+mn-cs"/>
                  </a:rPr>
                  <a:t>，然后细化质心</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mc:Choice>
        <mc:Fallback xmlns="">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架构如图所示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整个框架的输入为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，分别为用户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撰写的评论集合和为物品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撰写的评论集合；输出为用户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对物品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的预测评分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在此之前未发生过交互，即未评分和未评价过）</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第一层为嵌入层</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输入层为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，为了区分两个集合大小不同，设</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个单词，</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通过共享嵌入矩阵</a:t>
                </a:r>
                <a:r>
                  <a:rPr lang="en-US" altLang="zh-CN" sz="1200" kern="1200" dirty="0">
                    <a:solidFill>
                      <a:schemeClr val="tx1"/>
                    </a:solidFill>
                    <a:effectLst/>
                    <a:latin typeface="+mn-lt"/>
                    <a:ea typeface="+mn-ea"/>
                    <a:cs typeface="+mn-cs"/>
                  </a:rPr>
                  <a:t>f: V</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将单词映射为对应的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维向量，最终转化成矩阵</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𝑛×𝑑)</a:t>
                </a:r>
                <a:r>
                  <a:rPr lang="en-US" altLang="zh-CN" sz="1200" kern="1200" dirty="0">
                    <a:solidFill>
                      <a:schemeClr val="tx1"/>
                    </a:solidFill>
                    <a:effectLst/>
                    <a:latin typeface="+mn-lt"/>
                    <a:ea typeface="+mn-ea"/>
                    <a:cs typeface="+mn-cs"/>
                  </a:rPr>
                  <a:t> Qi</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𝑚×𝑑)</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嵌入矩阵需要预训练，比如</a:t>
                </a:r>
                <a:r>
                  <a:rPr lang="en-US" altLang="zh-CN" sz="1200" kern="1200" dirty="0">
                    <a:solidFill>
                      <a:schemeClr val="tx1"/>
                    </a:solidFill>
                    <a:effectLst/>
                    <a:latin typeface="+mn-lt"/>
                    <a:ea typeface="+mn-ea"/>
                    <a:cs typeface="+mn-cs"/>
                  </a:rPr>
                  <a:t>word2vec</a:t>
                </a:r>
                <a:r>
                  <a:rPr lang="zh-CN" altLang="en-US"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GLoVe</a:t>
                </a:r>
                <a:r>
                  <a:rPr lang="zh-CN" altLang="en-US" sz="1200" kern="1200" dirty="0">
                    <a:solidFill>
                      <a:schemeClr val="tx1"/>
                    </a:solidFill>
                    <a:effectLst/>
                    <a:latin typeface="+mn-lt"/>
                    <a:ea typeface="+mn-ea"/>
                    <a:cs typeface="+mn-cs"/>
                  </a:rPr>
                  <a:t>，因为这两种方法可以记住句子中词语的顺序，而不像</a:t>
                </a:r>
                <a:r>
                  <a:rPr lang="en-US" altLang="zh-CN" sz="1200" kern="1200" dirty="0">
                    <a:solidFill>
                      <a:schemeClr val="tx1"/>
                    </a:solidFill>
                    <a:effectLst/>
                    <a:latin typeface="+mn-lt"/>
                    <a:ea typeface="+mn-ea"/>
                    <a:cs typeface="+mn-cs"/>
                  </a:rPr>
                  <a:t>bag-of-words</a:t>
                </a:r>
                <a:r>
                  <a:rPr lang="zh-CN" altLang="en-US" sz="1200" kern="1200" dirty="0">
                    <a:solidFill>
                      <a:schemeClr val="tx1"/>
                    </a:solidFill>
                    <a:effectLst/>
                    <a:latin typeface="+mn-lt"/>
                    <a:ea typeface="+mn-ea"/>
                    <a:cs typeface="+mn-cs"/>
                  </a:rPr>
                  <a:t>完全放弃单词顺序</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427853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单头非局部注意力</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Eu’</a:t>
                </a:r>
                <a:r>
                  <a:rPr lang="zh-CN" altLang="en-US" sz="1200" kern="1200" dirty="0">
                    <a:solidFill>
                      <a:schemeClr val="tx1"/>
                    </a:solidFill>
                    <a:effectLst/>
                    <a:latin typeface="+mn-lt"/>
                    <a:ea typeface="+mn-ea"/>
                    <a:cs typeface="+mn-cs"/>
                  </a:rPr>
                  <a:t>是簇感知表示，这些簇感知表示总结了图中所有</a:t>
                </a:r>
                <a:r>
                  <a:rPr lang="en-US" altLang="zh-CN" sz="1200" kern="1200" dirty="0">
                    <a:solidFill>
                      <a:schemeClr val="tx1"/>
                    </a:solidFill>
                    <a:effectLst/>
                    <a:latin typeface="+mn-lt"/>
                    <a:ea typeface="+mn-ea"/>
                    <a:cs typeface="+mn-cs"/>
                  </a:rPr>
                  <a:t>user/item</a:t>
                </a:r>
                <a:r>
                  <a:rPr lang="zh-CN" altLang="en-US" sz="1200" kern="1200" dirty="0">
                    <a:solidFill>
                      <a:schemeClr val="tx1"/>
                    </a:solidFill>
                    <a:effectLst/>
                    <a:latin typeface="+mn-lt"/>
                    <a:ea typeface="+mn-ea"/>
                    <a:cs typeface="+mn-cs"/>
                  </a:rPr>
                  <a:t>的包含</a:t>
                </a:r>
                <a:r>
                  <a:rPr lang="en-US" altLang="zh-CN" sz="1200" kern="1200" dirty="0">
                    <a:solidFill>
                      <a:schemeClr val="tx1"/>
                    </a:solidFill>
                    <a:effectLst/>
                    <a:latin typeface="+mn-lt"/>
                    <a:ea typeface="+mn-ea"/>
                    <a:cs typeface="+mn-cs"/>
                  </a:rPr>
                  <a:t>long-range</a:t>
                </a:r>
                <a:r>
                  <a:rPr lang="zh-CN" altLang="en-US" sz="1200" kern="1200" dirty="0">
                    <a:solidFill>
                      <a:schemeClr val="tx1"/>
                    </a:solidFill>
                    <a:effectLst/>
                    <a:latin typeface="+mn-lt"/>
                    <a:ea typeface="+mn-ea"/>
                    <a:cs typeface="+mn-cs"/>
                  </a:rPr>
                  <a:t>消息的拓扑信息</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ATTEND</a:t>
                </a:r>
                <a:r>
                  <a:rPr lang="zh-CN" altLang="en-US" sz="1200" kern="1200" dirty="0">
                    <a:solidFill>
                      <a:schemeClr val="tx1"/>
                    </a:solidFill>
                    <a:effectLst/>
                    <a:latin typeface="+mn-lt"/>
                    <a:ea typeface="+mn-ea"/>
                    <a:cs typeface="+mn-cs"/>
                  </a:rPr>
                  <a:t>可为任意输出为标量注意力分数的函数，这篇文章仅选择点积作为</a:t>
                </a:r>
                <a:r>
                  <a:rPr lang="en-US" altLang="zh-CN" sz="1200" kern="1200" dirty="0">
                    <a:solidFill>
                      <a:schemeClr val="tx1"/>
                    </a:solidFill>
                    <a:effectLst/>
                    <a:latin typeface="+mn-lt"/>
                    <a:ea typeface="+mn-ea"/>
                    <a:cs typeface="+mn-cs"/>
                  </a:rPr>
                  <a:t>ATTEND</a:t>
                </a:r>
                <a:r>
                  <a:rPr lang="zh-CN" altLang="en-US" sz="1200" kern="1200" dirty="0">
                    <a:solidFill>
                      <a:schemeClr val="tx1"/>
                    </a:solidFill>
                    <a:effectLst/>
                    <a:latin typeface="+mn-lt"/>
                    <a:ea typeface="+mn-ea"/>
                    <a:cs typeface="+mn-cs"/>
                  </a:rPr>
                  <a:t>函数</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GNN</a:t>
                </a:r>
                <a:r>
                  <a:rPr lang="zh-CN" altLang="en-US" sz="1200" kern="1200" dirty="0">
                    <a:solidFill>
                      <a:schemeClr val="tx1"/>
                    </a:solidFill>
                    <a:effectLst/>
                    <a:latin typeface="+mn-lt"/>
                    <a:ea typeface="+mn-ea"/>
                    <a:cs typeface="+mn-cs"/>
                  </a:rPr>
                  <a:t>通常只在局部聚合时使用注意力机制，本文把注意力机制扩展到质心的非局部聚合</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在每一层使用</a:t>
                </a:r>
                <a:r>
                  <a:rPr lang="en-US" altLang="zh-CN" sz="1200" kern="1200" dirty="0" err="1">
                    <a:solidFill>
                      <a:schemeClr val="tx1"/>
                    </a:solidFill>
                    <a:effectLst/>
                    <a:latin typeface="+mn-lt"/>
                    <a:ea typeface="+mn-ea"/>
                    <a:cs typeface="+mn-cs"/>
                  </a:rPr>
                  <a:t>Wh</a:t>
                </a:r>
                <a:r>
                  <a:rPr lang="zh-CN" altLang="en-US" sz="1200" kern="1200" dirty="0">
                    <a:solidFill>
                      <a:schemeClr val="tx1"/>
                    </a:solidFill>
                    <a:effectLst/>
                    <a:latin typeface="+mn-lt"/>
                    <a:ea typeface="+mn-ea"/>
                    <a:cs typeface="+mn-cs"/>
                  </a:rPr>
                  <a:t>将嵌入映射到</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个离散的子空间</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最终得到</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个簇感知用户表示</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Eu’</a:t>
                </a:r>
                <a:r>
                  <a:rPr lang="zh-CN" altLang="en-US" sz="1200" kern="1200" dirty="0">
                    <a:solidFill>
                      <a:schemeClr val="tx1"/>
                    </a:solidFill>
                    <a:effectLst/>
                    <a:latin typeface="+mn-lt"/>
                    <a:ea typeface="+mn-ea"/>
                    <a:cs typeface="+mn-cs"/>
                  </a:rPr>
                  <a:t>是多头簇感知表示，</a:t>
                </a:r>
                <a:r>
                  <a:rPr lang="en-US" altLang="zh-CN" sz="1200" kern="1200" dirty="0">
                    <a:solidFill>
                      <a:schemeClr val="tx1"/>
                    </a:solidFill>
                    <a:effectLst/>
                    <a:latin typeface="+mn-lt"/>
                    <a:ea typeface="+mn-ea"/>
                    <a:cs typeface="+mn-cs"/>
                  </a:rPr>
                  <a:t>Wu</a:t>
                </a:r>
                <a:r>
                  <a:rPr lang="zh-CN" altLang="en-US" sz="1200" kern="1200" dirty="0">
                    <a:solidFill>
                      <a:schemeClr val="tx1"/>
                    </a:solidFill>
                    <a:effectLst/>
                    <a:latin typeface="+mn-lt"/>
                    <a:ea typeface="+mn-ea"/>
                    <a:cs typeface="+mn-cs"/>
                  </a:rPr>
                  <a:t>是可学习权重，将多头注意力映射到同一个</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维空间</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Eu’’</a:t>
                </a:r>
                <a:r>
                  <a:rPr lang="zh-CN" altLang="en-US" sz="1200" kern="1200" dirty="0">
                    <a:solidFill>
                      <a:schemeClr val="tx1"/>
                    </a:solidFill>
                    <a:effectLst/>
                    <a:latin typeface="+mn-lt"/>
                    <a:ea typeface="+mn-ea"/>
                    <a:cs typeface="+mn-cs"/>
                  </a:rPr>
                  <a:t>为最终下游任务的节点表示，对每一层，混合系数</a:t>
                </a:r>
                <a:r>
                  <a:rPr lang="en-US" altLang="zh-CN" sz="1200" kern="1200" dirty="0">
                    <a:solidFill>
                      <a:schemeClr val="tx1"/>
                    </a:solidFill>
                    <a:effectLst/>
                    <a:latin typeface="+mn-lt"/>
                    <a:ea typeface="+mn-ea"/>
                    <a:cs typeface="+mn-cs"/>
                  </a:rPr>
                  <a:t>λ</a:t>
                </a:r>
                <a:r>
                  <a:rPr lang="zh-CN" altLang="en-US" sz="1200" kern="1200" dirty="0">
                    <a:solidFill>
                      <a:schemeClr val="tx1"/>
                    </a:solidFill>
                    <a:effectLst/>
                    <a:latin typeface="+mn-lt"/>
                    <a:ea typeface="+mn-ea"/>
                    <a:cs typeface="+mn-cs"/>
                  </a:rPr>
                  <a:t>服从均匀分布</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最后在一个统一的模型中共同学习</a:t>
                </a:r>
                <a:r>
                  <a:rPr lang="en-US" altLang="zh-CN" sz="1200" kern="1200" dirty="0">
                    <a:solidFill>
                      <a:schemeClr val="tx1"/>
                    </a:solidFill>
                    <a:effectLst/>
                    <a:latin typeface="+mn-lt"/>
                    <a:ea typeface="+mn-ea"/>
                    <a:cs typeface="+mn-cs"/>
                  </a:rPr>
                  <a:t>KNN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k-Means</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mc:Choice>
        <mc:Fallback xmlns="">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架构如图所示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整个框架的输入为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，分别为用户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撰写的评论集合和为物品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撰写的评论集合；输出为用户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对物品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的预测评分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在此之前未发生过交互，即未评分和未评价过）</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第一层为嵌入层</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输入层为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，为了区分两个集合大小不同，设</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个单词，</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通过共享嵌入矩阵</a:t>
                </a:r>
                <a:r>
                  <a:rPr lang="en-US" altLang="zh-CN" sz="1200" kern="1200" dirty="0">
                    <a:solidFill>
                      <a:schemeClr val="tx1"/>
                    </a:solidFill>
                    <a:effectLst/>
                    <a:latin typeface="+mn-lt"/>
                    <a:ea typeface="+mn-ea"/>
                    <a:cs typeface="+mn-cs"/>
                  </a:rPr>
                  <a:t>f: V</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将单词映射为对应的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维向量，最终转化成矩阵</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𝑛×𝑑)</a:t>
                </a:r>
                <a:r>
                  <a:rPr lang="en-US" altLang="zh-CN" sz="1200" kern="1200" dirty="0">
                    <a:solidFill>
                      <a:schemeClr val="tx1"/>
                    </a:solidFill>
                    <a:effectLst/>
                    <a:latin typeface="+mn-lt"/>
                    <a:ea typeface="+mn-ea"/>
                    <a:cs typeface="+mn-cs"/>
                  </a:rPr>
                  <a:t> Qi</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𝑚×𝑑)</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嵌入矩阵需要预训练，比如</a:t>
                </a:r>
                <a:r>
                  <a:rPr lang="en-US" altLang="zh-CN" sz="1200" kern="1200" dirty="0">
                    <a:solidFill>
                      <a:schemeClr val="tx1"/>
                    </a:solidFill>
                    <a:effectLst/>
                    <a:latin typeface="+mn-lt"/>
                    <a:ea typeface="+mn-ea"/>
                    <a:cs typeface="+mn-cs"/>
                  </a:rPr>
                  <a:t>word2vec</a:t>
                </a:r>
                <a:r>
                  <a:rPr lang="zh-CN" altLang="en-US"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GLoVe</a:t>
                </a:r>
                <a:r>
                  <a:rPr lang="zh-CN" altLang="en-US" sz="1200" kern="1200" dirty="0">
                    <a:solidFill>
                      <a:schemeClr val="tx1"/>
                    </a:solidFill>
                    <a:effectLst/>
                    <a:latin typeface="+mn-lt"/>
                    <a:ea typeface="+mn-ea"/>
                    <a:cs typeface="+mn-cs"/>
                  </a:rPr>
                  <a:t>，因为这两种方法可以记住句子中词语的顺序，而不像</a:t>
                </a:r>
                <a:r>
                  <a:rPr lang="en-US" altLang="zh-CN" sz="1200" kern="1200" dirty="0">
                    <a:solidFill>
                      <a:schemeClr val="tx1"/>
                    </a:solidFill>
                    <a:effectLst/>
                    <a:latin typeface="+mn-lt"/>
                    <a:ea typeface="+mn-ea"/>
                    <a:cs typeface="+mn-cs"/>
                  </a:rPr>
                  <a:t>bag-of-words</a:t>
                </a:r>
                <a:r>
                  <a:rPr lang="zh-CN" altLang="en-US" sz="1200" kern="1200" dirty="0">
                    <a:solidFill>
                      <a:schemeClr val="tx1"/>
                    </a:solidFill>
                    <a:effectLst/>
                    <a:latin typeface="+mn-lt"/>
                    <a:ea typeface="+mn-ea"/>
                    <a:cs typeface="+mn-cs"/>
                  </a:rPr>
                  <a:t>完全放弃单词顺序</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182788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GOTNet</a:t>
            </a:r>
            <a:r>
              <a:rPr lang="zh-CN" altLang="en-US" sz="1200" kern="1200" dirty="0">
                <a:solidFill>
                  <a:schemeClr val="tx1"/>
                </a:solidFill>
                <a:effectLst/>
                <a:latin typeface="+mn-lt"/>
                <a:ea typeface="+mn-ea"/>
                <a:cs typeface="+mn-cs"/>
              </a:rPr>
              <a:t>效果的提升归功于多头节点质心注意力和注意力混合。通过在多个</a:t>
            </a:r>
            <a:r>
              <a:rPr lang="en-US" altLang="zh-CN" sz="1200" kern="1200" dirty="0">
                <a:solidFill>
                  <a:schemeClr val="tx1"/>
                </a:solidFill>
                <a:effectLst/>
                <a:latin typeface="+mn-lt"/>
                <a:ea typeface="+mn-ea"/>
                <a:cs typeface="+mn-cs"/>
              </a:rPr>
              <a:t>OT</a:t>
            </a:r>
            <a:r>
              <a:rPr lang="zh-CN" altLang="en-US" sz="1200" kern="1200" dirty="0">
                <a:solidFill>
                  <a:schemeClr val="tx1"/>
                </a:solidFill>
                <a:effectLst/>
                <a:latin typeface="+mn-lt"/>
                <a:ea typeface="+mn-ea"/>
                <a:cs typeface="+mn-cs"/>
              </a:rPr>
              <a:t>空间中对用户和项目进行聚类，</a:t>
            </a:r>
            <a:r>
              <a:rPr lang="en-US" altLang="zh-CN" sz="1200" kern="1200" dirty="0" err="1">
                <a:solidFill>
                  <a:schemeClr val="tx1"/>
                </a:solidFill>
                <a:effectLst/>
                <a:latin typeface="+mn-lt"/>
                <a:ea typeface="+mn-ea"/>
                <a:cs typeface="+mn-cs"/>
              </a:rPr>
              <a:t>GOTNets</a:t>
            </a:r>
            <a:r>
              <a:rPr lang="zh-CN" altLang="en-US" sz="1200" kern="1200" dirty="0">
                <a:solidFill>
                  <a:schemeClr val="tx1"/>
                </a:solidFill>
                <a:effectLst/>
                <a:latin typeface="+mn-lt"/>
                <a:ea typeface="+mn-ea"/>
                <a:cs typeface="+mn-cs"/>
              </a:rPr>
              <a:t>增强了用户与用户和</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的相关性，从而提供了一种更好的方式来帮助用户探索他们的偏好（比如喜欢某个</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也可能喜欢同一簇的另一个</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）。此外，注意力混合通过局部和非局部嵌入的线性插值扩展了训练数据的分布，这在很大程度上提高了</a:t>
            </a:r>
            <a:r>
              <a:rPr lang="en-US" altLang="zh-CN" sz="1200" kern="1200" dirty="0">
                <a:solidFill>
                  <a:schemeClr val="tx1"/>
                </a:solidFill>
                <a:effectLst/>
                <a:latin typeface="+mn-lt"/>
                <a:ea typeface="+mn-ea"/>
                <a:cs typeface="+mn-cs"/>
              </a:rPr>
              <a:t>GNN</a:t>
            </a:r>
            <a:r>
              <a:rPr lang="zh-CN" altLang="en-US" sz="1200" kern="1200" dirty="0">
                <a:solidFill>
                  <a:schemeClr val="tx1"/>
                </a:solidFill>
                <a:effectLst/>
                <a:latin typeface="+mn-lt"/>
                <a:ea typeface="+mn-ea"/>
                <a:cs typeface="+mn-cs"/>
              </a:rPr>
              <a:t>的泛化性和鲁棒性。</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18471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非局部聚合的好处</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缓解过平滑问题</a:t>
                </a:r>
                <a:endParaRPr lang="en-US" altLang="zh-CN" sz="1200" kern="1200" dirty="0">
                  <a:solidFill>
                    <a:schemeClr val="tx1"/>
                  </a:solidFill>
                  <a:effectLst/>
                  <a:latin typeface="+mn-lt"/>
                  <a:ea typeface="+mn-ea"/>
                  <a:cs typeface="+mn-cs"/>
                </a:endParaRPr>
              </a:p>
              <a:p>
                <a:pPr marL="0" indent="0">
                  <a:buNone/>
                </a:pPr>
                <a:r>
                  <a:rPr lang="en-US" altLang="zh-CN" sz="1200" kern="1200" dirty="0" err="1">
                    <a:solidFill>
                      <a:schemeClr val="tx1"/>
                    </a:solidFill>
                    <a:effectLst/>
                    <a:latin typeface="+mn-lt"/>
                    <a:ea typeface="+mn-ea"/>
                    <a:cs typeface="+mn-cs"/>
                  </a:rPr>
                  <a:t>GOTNet</a:t>
                </a:r>
                <a:r>
                  <a:rPr lang="zh-CN" altLang="en-US" sz="1200" kern="1200" dirty="0">
                    <a:solidFill>
                      <a:schemeClr val="tx1"/>
                    </a:solidFill>
                    <a:effectLst/>
                    <a:latin typeface="+mn-lt"/>
                    <a:ea typeface="+mn-ea"/>
                    <a:cs typeface="+mn-cs"/>
                  </a:rPr>
                  <a:t>混合局部与非局部防止所有节点表示因结构过深而收敛到相同的值，此外，多头映射允许节点在多个空间中有可区分的表示，这样使得节点表示不太相似，缓解了过平滑问题</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缓解数据稀疏问题</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mc:Choice>
        <mc:Fallback xmlns="">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架构如图所示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整个框架的输入为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，分别为用户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撰写的评论集合和为物品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撰写的评论集合；输出为用户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对物品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的预测评分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在此之前未发生过交互，即未评分和未评价过）</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第一层为嵌入层</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输入层为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，为了区分两个集合大小不同，设</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个单词，</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通过共享嵌入矩阵</a:t>
                </a:r>
                <a:r>
                  <a:rPr lang="en-US" altLang="zh-CN" sz="1200" kern="1200" dirty="0">
                    <a:solidFill>
                      <a:schemeClr val="tx1"/>
                    </a:solidFill>
                    <a:effectLst/>
                    <a:latin typeface="+mn-lt"/>
                    <a:ea typeface="+mn-ea"/>
                    <a:cs typeface="+mn-cs"/>
                  </a:rPr>
                  <a:t>f: V</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将单词映射为对应的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维向量，最终转化成矩阵</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𝑛×𝑑)</a:t>
                </a:r>
                <a:r>
                  <a:rPr lang="en-US" altLang="zh-CN" sz="1200" kern="1200" dirty="0">
                    <a:solidFill>
                      <a:schemeClr val="tx1"/>
                    </a:solidFill>
                    <a:effectLst/>
                    <a:latin typeface="+mn-lt"/>
                    <a:ea typeface="+mn-ea"/>
                    <a:cs typeface="+mn-cs"/>
                  </a:rPr>
                  <a:t> Qi</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𝑚×𝑑)</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嵌入矩阵需要预训练，比如</a:t>
                </a:r>
                <a:r>
                  <a:rPr lang="en-US" altLang="zh-CN" sz="1200" kern="1200" dirty="0">
                    <a:solidFill>
                      <a:schemeClr val="tx1"/>
                    </a:solidFill>
                    <a:effectLst/>
                    <a:latin typeface="+mn-lt"/>
                    <a:ea typeface="+mn-ea"/>
                    <a:cs typeface="+mn-cs"/>
                  </a:rPr>
                  <a:t>word2vec</a:t>
                </a:r>
                <a:r>
                  <a:rPr lang="zh-CN" altLang="en-US"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GLoVe</a:t>
                </a:r>
                <a:r>
                  <a:rPr lang="zh-CN" altLang="en-US" sz="1200" kern="1200" dirty="0">
                    <a:solidFill>
                      <a:schemeClr val="tx1"/>
                    </a:solidFill>
                    <a:effectLst/>
                    <a:latin typeface="+mn-lt"/>
                    <a:ea typeface="+mn-ea"/>
                    <a:cs typeface="+mn-cs"/>
                  </a:rPr>
                  <a:t>，因为这两种方法可以记住句子中词语的顺序，而不像</a:t>
                </a:r>
                <a:r>
                  <a:rPr lang="en-US" altLang="zh-CN" sz="1200" kern="1200" dirty="0">
                    <a:solidFill>
                      <a:schemeClr val="tx1"/>
                    </a:solidFill>
                    <a:effectLst/>
                    <a:latin typeface="+mn-lt"/>
                    <a:ea typeface="+mn-ea"/>
                    <a:cs typeface="+mn-cs"/>
                  </a:rPr>
                  <a:t>bag-of-words</a:t>
                </a:r>
                <a:r>
                  <a:rPr lang="zh-CN" altLang="en-US" sz="1200" kern="1200" dirty="0">
                    <a:solidFill>
                      <a:schemeClr val="tx1"/>
                    </a:solidFill>
                    <a:effectLst/>
                    <a:latin typeface="+mn-lt"/>
                    <a:ea typeface="+mn-ea"/>
                    <a:cs typeface="+mn-cs"/>
                  </a:rPr>
                  <a:t>完全放弃单词顺序</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1772697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indent="0">
                  <a:buNone/>
                </a:pPr>
                <a:endParaRPr lang="en-US" altLang="zh-CN" sz="1200" kern="1200" dirty="0">
                  <a:solidFill>
                    <a:schemeClr val="tx1"/>
                  </a:solidFill>
                  <a:effectLst/>
                  <a:latin typeface="+mn-lt"/>
                  <a:ea typeface="+mn-ea"/>
                  <a:cs typeface="+mn-cs"/>
                </a:endParaRPr>
              </a:p>
            </p:txBody>
          </p:sp>
        </mc:Choice>
        <mc:Fallback xmlns="">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架构如图所示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整个框架的输入为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，分别为用户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撰写的评论集合和为物品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撰写的评论集合；输出为用户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对物品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的预测评分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在此之前未发生过交互，即未评分和未评价过）</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第一层为嵌入层</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输入层为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，为了区分两个集合大小不同，设</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个单词，</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通过共享嵌入矩阵</a:t>
                </a:r>
                <a:r>
                  <a:rPr lang="en-US" altLang="zh-CN" sz="1200" kern="1200" dirty="0">
                    <a:solidFill>
                      <a:schemeClr val="tx1"/>
                    </a:solidFill>
                    <a:effectLst/>
                    <a:latin typeface="+mn-lt"/>
                    <a:ea typeface="+mn-ea"/>
                    <a:cs typeface="+mn-cs"/>
                  </a:rPr>
                  <a:t>f: V</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将单词映射为对应的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维向量，最终转化成矩阵</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𝑛×𝑑)</a:t>
                </a:r>
                <a:r>
                  <a:rPr lang="en-US" altLang="zh-CN" sz="1200" kern="1200" dirty="0">
                    <a:solidFill>
                      <a:schemeClr val="tx1"/>
                    </a:solidFill>
                    <a:effectLst/>
                    <a:latin typeface="+mn-lt"/>
                    <a:ea typeface="+mn-ea"/>
                    <a:cs typeface="+mn-cs"/>
                  </a:rPr>
                  <a:t> Qi</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𝑚×𝑑)</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嵌入矩阵需要预训练，比如</a:t>
                </a:r>
                <a:r>
                  <a:rPr lang="en-US" altLang="zh-CN" sz="1200" kern="1200" dirty="0">
                    <a:solidFill>
                      <a:schemeClr val="tx1"/>
                    </a:solidFill>
                    <a:effectLst/>
                    <a:latin typeface="+mn-lt"/>
                    <a:ea typeface="+mn-ea"/>
                    <a:cs typeface="+mn-cs"/>
                  </a:rPr>
                  <a:t>word2vec</a:t>
                </a:r>
                <a:r>
                  <a:rPr lang="zh-CN" altLang="en-US"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GLoVe</a:t>
                </a:r>
                <a:r>
                  <a:rPr lang="zh-CN" altLang="en-US" sz="1200" kern="1200" dirty="0">
                    <a:solidFill>
                      <a:schemeClr val="tx1"/>
                    </a:solidFill>
                    <a:effectLst/>
                    <a:latin typeface="+mn-lt"/>
                    <a:ea typeface="+mn-ea"/>
                    <a:cs typeface="+mn-cs"/>
                  </a:rPr>
                  <a:t>，因为这两种方法可以记住句子中词语的顺序，而不像</a:t>
                </a:r>
                <a:r>
                  <a:rPr lang="en-US" altLang="zh-CN" sz="1200" kern="1200" dirty="0">
                    <a:solidFill>
                      <a:schemeClr val="tx1"/>
                    </a:solidFill>
                    <a:effectLst/>
                    <a:latin typeface="+mn-lt"/>
                    <a:ea typeface="+mn-ea"/>
                    <a:cs typeface="+mn-cs"/>
                  </a:rPr>
                  <a:t>bag-of-words</a:t>
                </a:r>
                <a:r>
                  <a:rPr lang="zh-CN" altLang="en-US" sz="1200" kern="1200" dirty="0">
                    <a:solidFill>
                      <a:schemeClr val="tx1"/>
                    </a:solidFill>
                    <a:effectLst/>
                    <a:latin typeface="+mn-lt"/>
                    <a:ea typeface="+mn-ea"/>
                    <a:cs typeface="+mn-cs"/>
                  </a:rPr>
                  <a:t>完全放弃单词顺序</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217285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2022/9/20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7" name="图片占位符 2"/>
          <p:cNvSpPr>
            <a:spLocks noGrp="1"/>
          </p:cNvSpPr>
          <p:nvPr>
            <p:ph type="pic" sz="quarter" idx="16"/>
          </p:nvPr>
        </p:nvSpPr>
        <p:spPr>
          <a:xfrm>
            <a:off x="2427628" y="1246906"/>
            <a:ext cx="2018109" cy="1437023"/>
          </a:xfrm>
        </p:spPr>
        <p:txBody>
          <a:bodyPr>
            <a:normAutofit/>
          </a:bodyPr>
          <a:lstStyle>
            <a:lvl1pPr marL="0" indent="0" algn="ctr">
              <a:buFontTx/>
              <a:buNone/>
              <a:defRPr sz="1400"/>
            </a:lvl1pPr>
          </a:lstStyle>
          <a:p>
            <a:endParaRPr lang="zh-CN" altLang="en-US"/>
          </a:p>
        </p:txBody>
      </p:sp>
      <p:sp>
        <p:nvSpPr>
          <p:cNvPr id="38" name="图片占位符 2"/>
          <p:cNvSpPr>
            <a:spLocks noGrp="1"/>
          </p:cNvSpPr>
          <p:nvPr>
            <p:ph type="pic" sz="quarter" idx="19"/>
          </p:nvPr>
        </p:nvSpPr>
        <p:spPr>
          <a:xfrm>
            <a:off x="4668492" y="1246906"/>
            <a:ext cx="2018109" cy="1437023"/>
          </a:xfrm>
        </p:spPr>
        <p:txBody>
          <a:bodyPr>
            <a:normAutofit/>
          </a:bodyPr>
          <a:lstStyle>
            <a:lvl1pPr marL="0" indent="0" algn="ctr">
              <a:buFontTx/>
              <a:buNone/>
              <a:defRPr sz="1400"/>
            </a:lvl1pPr>
          </a:lstStyle>
          <a:p>
            <a:endParaRPr lang="zh-CN" altLang="en-US"/>
          </a:p>
        </p:txBody>
      </p:sp>
      <p:sp>
        <p:nvSpPr>
          <p:cNvPr id="33" name="图片占位符 2"/>
          <p:cNvSpPr>
            <a:spLocks noGrp="1"/>
          </p:cNvSpPr>
          <p:nvPr>
            <p:ph type="pic" sz="quarter" idx="20"/>
          </p:nvPr>
        </p:nvSpPr>
        <p:spPr>
          <a:xfrm>
            <a:off x="231991" y="1246907"/>
            <a:ext cx="2018109" cy="1437023"/>
          </a:xfrm>
        </p:spPr>
        <p:txBody>
          <a:bodyPr>
            <a:normAutofit/>
          </a:bodyPr>
          <a:lstStyle>
            <a:lvl1pPr marL="0" indent="0" algn="ctr">
              <a:buFontTx/>
              <a:buNone/>
              <a:defRPr sz="1400"/>
            </a:lvl1pPr>
          </a:lstStyle>
          <a:p>
            <a:endParaRPr lang="zh-CN" altLang="en-US"/>
          </a:p>
        </p:txBody>
      </p:sp>
      <p:sp>
        <p:nvSpPr>
          <p:cNvPr id="34" name="图片占位符 2"/>
          <p:cNvSpPr>
            <a:spLocks noGrp="1"/>
          </p:cNvSpPr>
          <p:nvPr>
            <p:ph type="pic" sz="quarter" idx="21"/>
          </p:nvPr>
        </p:nvSpPr>
        <p:spPr>
          <a:xfrm>
            <a:off x="6909356" y="1246907"/>
            <a:ext cx="2018109"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231990" y="2811952"/>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2427628"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4668492" y="2811949"/>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6909356"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3" name="图片占位符 2"/>
          <p:cNvSpPr>
            <a:spLocks noGrp="1"/>
          </p:cNvSpPr>
          <p:nvPr>
            <p:ph type="pic" sz="quarter" idx="20"/>
          </p:nvPr>
        </p:nvSpPr>
        <p:spPr>
          <a:xfrm>
            <a:off x="381301" y="1246906"/>
            <a:ext cx="2634552"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381299"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图片占位符 2"/>
          <p:cNvSpPr>
            <a:spLocks noGrp="1"/>
          </p:cNvSpPr>
          <p:nvPr>
            <p:ph type="pic" sz="quarter" idx="21"/>
          </p:nvPr>
        </p:nvSpPr>
        <p:spPr>
          <a:xfrm>
            <a:off x="3254722" y="2811952"/>
            <a:ext cx="2634552" cy="1437023"/>
          </a:xfrm>
        </p:spPr>
        <p:txBody>
          <a:bodyPr>
            <a:normAutofit/>
          </a:bodyPr>
          <a:lstStyle>
            <a:lvl1pPr marL="0" indent="0" algn="ctr">
              <a:buFontTx/>
              <a:buNone/>
              <a:defRPr sz="1400"/>
            </a:lvl1pPr>
          </a:lstStyle>
          <a:p>
            <a:endParaRPr lang="zh-CN" altLang="en-US"/>
          </a:p>
        </p:txBody>
      </p:sp>
      <p:sp>
        <p:nvSpPr>
          <p:cNvPr id="41" name="矩形 40"/>
          <p:cNvSpPr/>
          <p:nvPr userDrawn="1"/>
        </p:nvSpPr>
        <p:spPr>
          <a:xfrm>
            <a:off x="3254723" y="1246906"/>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片占位符 2"/>
          <p:cNvSpPr>
            <a:spLocks noGrp="1"/>
          </p:cNvSpPr>
          <p:nvPr>
            <p:ph type="pic" sz="quarter" idx="22"/>
          </p:nvPr>
        </p:nvSpPr>
        <p:spPr>
          <a:xfrm>
            <a:off x="6128146" y="1246906"/>
            <a:ext cx="2634552" cy="1437023"/>
          </a:xfrm>
        </p:spPr>
        <p:txBody>
          <a:bodyPr>
            <a:normAutofit/>
          </a:bodyPr>
          <a:lstStyle>
            <a:lvl1pPr marL="0" indent="0" algn="ctr">
              <a:buFontTx/>
              <a:buNone/>
              <a:defRPr sz="1400"/>
            </a:lvl1pPr>
          </a:lstStyle>
          <a:p>
            <a:endParaRPr lang="zh-CN" altLang="en-US"/>
          </a:p>
        </p:txBody>
      </p:sp>
      <p:sp>
        <p:nvSpPr>
          <p:cNvPr id="46" name="矩形 45"/>
          <p:cNvSpPr/>
          <p:nvPr userDrawn="1"/>
        </p:nvSpPr>
        <p:spPr>
          <a:xfrm>
            <a:off x="6128144"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3" name="图片占位符 2"/>
          <p:cNvSpPr>
            <a:spLocks noGrp="1"/>
          </p:cNvSpPr>
          <p:nvPr>
            <p:ph type="pic" sz="quarter" idx="20"/>
          </p:nvPr>
        </p:nvSpPr>
        <p:spPr>
          <a:xfrm>
            <a:off x="323664" y="1380329"/>
            <a:ext cx="2749826" cy="1503332"/>
          </a:xfrm>
        </p:spPr>
        <p:txBody>
          <a:bodyPr>
            <a:normAutofit/>
          </a:bodyPr>
          <a:lstStyle>
            <a:lvl1pPr marL="0" indent="0" algn="ctr">
              <a:buFontTx/>
              <a:buNone/>
              <a:defRPr sz="1400"/>
            </a:lvl1pPr>
          </a:lstStyle>
          <a:p>
            <a:endParaRPr lang="zh-CN" altLang="en-US"/>
          </a:p>
        </p:txBody>
      </p:sp>
      <p:sp>
        <p:nvSpPr>
          <p:cNvPr id="35" name="图片占位符 2"/>
          <p:cNvSpPr>
            <a:spLocks noGrp="1"/>
          </p:cNvSpPr>
          <p:nvPr>
            <p:ph type="pic" sz="quarter" idx="21"/>
          </p:nvPr>
        </p:nvSpPr>
        <p:spPr>
          <a:xfrm>
            <a:off x="3197087" y="1380328"/>
            <a:ext cx="2749826" cy="1503332"/>
          </a:xfrm>
        </p:spPr>
        <p:txBody>
          <a:bodyPr>
            <a:normAutofit/>
          </a:bodyPr>
          <a:lstStyle>
            <a:lvl1pPr marL="0" indent="0" algn="ctr">
              <a:buFontTx/>
              <a:buNone/>
              <a:defRPr sz="1400"/>
            </a:lvl1pPr>
          </a:lstStyle>
          <a:p>
            <a:endParaRPr lang="zh-CN" altLang="en-US"/>
          </a:p>
        </p:txBody>
      </p:sp>
      <p:sp>
        <p:nvSpPr>
          <p:cNvPr id="45" name="图片占位符 2"/>
          <p:cNvSpPr>
            <a:spLocks noGrp="1"/>
          </p:cNvSpPr>
          <p:nvPr>
            <p:ph type="pic" sz="quarter" idx="22"/>
          </p:nvPr>
        </p:nvSpPr>
        <p:spPr>
          <a:xfrm>
            <a:off x="6070509" y="1380329"/>
            <a:ext cx="2749826" cy="1503332"/>
          </a:xfrm>
        </p:spPr>
        <p:txBody>
          <a:bodyPr>
            <a:normAutofit/>
          </a:bodyPr>
          <a:lstStyle>
            <a:lvl1pPr marL="0" indent="0" algn="ctr">
              <a:buFontTx/>
              <a:buNone/>
              <a:defRPr sz="1400"/>
            </a:lvl1pPr>
          </a:lstStyle>
          <a:p>
            <a:endParaRPr lang="zh-CN" altLang="en-US"/>
          </a:p>
        </p:txBody>
      </p:sp>
      <p:sp>
        <p:nvSpPr>
          <p:cNvPr id="3" name="矩形 2"/>
          <p:cNvSpPr/>
          <p:nvPr userDrawn="1"/>
        </p:nvSpPr>
        <p:spPr>
          <a:xfrm>
            <a:off x="3197087" y="3011507"/>
            <a:ext cx="5623248" cy="1629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323663" y="3011507"/>
            <a:ext cx="2749826" cy="16297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669989D-4831-4E99-B76E-9A53CB0F3A88}"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2022/9/20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2022/9/20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2022/9/20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4.pn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pic29.photophoto.cn/20131031/0007019972140373_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484" t="9054" r="21242" b="4929"/>
          <a:stretch>
            <a:fillRect/>
          </a:stretch>
        </p:blipFill>
        <p:spPr bwMode="auto">
          <a:xfrm>
            <a:off x="3761105" y="562280"/>
            <a:ext cx="1624330" cy="1245870"/>
          </a:xfrm>
          <a:prstGeom prst="ellipse">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bwMode="auto">
          <a:xfrm>
            <a:off x="350323" y="2216637"/>
            <a:ext cx="8443337" cy="581762"/>
          </a:xfrm>
          <a:prstGeom prst="rect">
            <a:avLst/>
          </a:prstGeom>
        </p:spPr>
        <p:txBody>
          <a:bodyPr wrap="none">
            <a:spAutoFit/>
          </a:bodyPr>
          <a:lstStyle/>
          <a:p>
            <a:pPr algn="ctr">
              <a:lnSpc>
                <a:spcPct val="125000"/>
              </a:lnSpc>
              <a:defRPr/>
            </a:pPr>
            <a:r>
              <a:rPr lang="zh-CN" altLang="en-US" sz="28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用于推荐系统的具有非局部注意力的图神经传输网络</a:t>
            </a:r>
          </a:p>
        </p:txBody>
      </p:sp>
      <p:grpSp>
        <p:nvGrpSpPr>
          <p:cNvPr id="9" name="组合 8"/>
          <p:cNvGrpSpPr/>
          <p:nvPr/>
        </p:nvGrpSpPr>
        <p:grpSpPr>
          <a:xfrm>
            <a:off x="2222500" y="2152638"/>
            <a:ext cx="4699000" cy="1099166"/>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0" name="矩形 9">
            <a:extLst>
              <a:ext uri="{FF2B5EF4-FFF2-40B4-BE49-F238E27FC236}">
                <a16:creationId xmlns:a16="http://schemas.microsoft.com/office/drawing/2014/main" id="{3E18ED9C-19A7-420A-9D91-978546CFC410}"/>
              </a:ext>
            </a:extLst>
          </p:cNvPr>
          <p:cNvSpPr/>
          <p:nvPr/>
        </p:nvSpPr>
        <p:spPr>
          <a:xfrm>
            <a:off x="3627873" y="4350995"/>
            <a:ext cx="1888252" cy="307777"/>
          </a:xfrm>
          <a:prstGeom prst="rect">
            <a:avLst/>
          </a:prstGeom>
        </p:spPr>
        <p:txBody>
          <a:bodyPr wrap="square">
            <a:spAutoFit/>
          </a:bodyPr>
          <a:lstStyle/>
          <a:p>
            <a:pPr algn="ctr"/>
            <a:r>
              <a:rPr lang="en-US" altLang="zh-CN" sz="1400" b="1" dirty="0">
                <a:solidFill>
                  <a:schemeClr val="tx1">
                    <a:lumMod val="65000"/>
                    <a:lumOff val="35000"/>
                  </a:schemeClr>
                </a:solidFill>
              </a:rPr>
              <a:t>2022.9.22</a:t>
            </a:r>
          </a:p>
        </p:txBody>
      </p:sp>
      <p:sp>
        <p:nvSpPr>
          <p:cNvPr id="16" name="矩形 15">
            <a:extLst>
              <a:ext uri="{FF2B5EF4-FFF2-40B4-BE49-F238E27FC236}">
                <a16:creationId xmlns:a16="http://schemas.microsoft.com/office/drawing/2014/main" id="{F5211871-F92A-4D2D-8498-D7AE7FC820E5}"/>
              </a:ext>
            </a:extLst>
          </p:cNvPr>
          <p:cNvSpPr/>
          <p:nvPr/>
        </p:nvSpPr>
        <p:spPr>
          <a:xfrm>
            <a:off x="2782359" y="1821174"/>
            <a:ext cx="3579282" cy="276999"/>
          </a:xfrm>
          <a:prstGeom prst="rect">
            <a:avLst/>
          </a:prstGeom>
        </p:spPr>
        <p:txBody>
          <a:bodyPr wrap="square">
            <a:spAutoFit/>
          </a:bodyPr>
          <a:lstStyle/>
          <a:p>
            <a:pPr algn="ctr"/>
            <a:r>
              <a:rPr lang="zh-CN" altLang="en-US" sz="1200" b="1" dirty="0">
                <a:solidFill>
                  <a:schemeClr val="tx1">
                    <a:lumMod val="65000"/>
                    <a:lumOff val="35000"/>
                  </a:schemeClr>
                </a:solidFill>
              </a:rPr>
              <a:t>计算机科学与技术学院 计算机技术 </a:t>
            </a:r>
            <a:r>
              <a:rPr lang="en-US" altLang="zh-CN" sz="1200" b="1" dirty="0">
                <a:solidFill>
                  <a:schemeClr val="tx1">
                    <a:lumMod val="65000"/>
                    <a:lumOff val="35000"/>
                  </a:schemeClr>
                </a:solidFill>
              </a:rPr>
              <a:t>2021</a:t>
            </a:r>
            <a:r>
              <a:rPr lang="zh-CN" altLang="en-US" sz="1200" b="1" dirty="0">
                <a:solidFill>
                  <a:schemeClr val="tx1">
                    <a:lumMod val="65000"/>
                    <a:lumOff val="35000"/>
                  </a:schemeClr>
                </a:solidFill>
              </a:rPr>
              <a:t>级 </a:t>
            </a:r>
            <a:endParaRPr lang="en-US" altLang="zh-CN" sz="1200" b="1" dirty="0">
              <a:solidFill>
                <a:schemeClr val="tx1">
                  <a:lumMod val="65000"/>
                  <a:lumOff val="35000"/>
                </a:schemeClr>
              </a:solidFill>
            </a:endParaRPr>
          </a:p>
        </p:txBody>
      </p:sp>
      <p:sp>
        <p:nvSpPr>
          <p:cNvPr id="11" name="矩形 10">
            <a:extLst>
              <a:ext uri="{FF2B5EF4-FFF2-40B4-BE49-F238E27FC236}">
                <a16:creationId xmlns:a16="http://schemas.microsoft.com/office/drawing/2014/main" id="{A92F2125-2787-4674-B35C-B36283DB553B}"/>
              </a:ext>
            </a:extLst>
          </p:cNvPr>
          <p:cNvSpPr/>
          <p:nvPr/>
        </p:nvSpPr>
        <p:spPr>
          <a:xfrm>
            <a:off x="1176786" y="2877157"/>
            <a:ext cx="6790412" cy="307777"/>
          </a:xfrm>
          <a:prstGeom prst="rect">
            <a:avLst/>
          </a:prstGeom>
        </p:spPr>
        <p:txBody>
          <a:bodyPr wrap="square">
            <a:spAutoFit/>
          </a:bodyPr>
          <a:lstStyle/>
          <a:p>
            <a:pPr algn="ctr"/>
            <a:r>
              <a:rPr lang="en-US" altLang="zh-CN" sz="1400" b="1" dirty="0">
                <a:solidFill>
                  <a:schemeClr val="tx1">
                    <a:lumMod val="65000"/>
                    <a:lumOff val="35000"/>
                  </a:schemeClr>
                </a:solidFill>
              </a:rPr>
              <a:t>Graph Neural Transport Networks with Non-local Attentions for Recommender Systems</a:t>
            </a:r>
          </a:p>
        </p:txBody>
      </p:sp>
      <p:sp>
        <p:nvSpPr>
          <p:cNvPr id="17" name="矩形 16">
            <a:extLst>
              <a:ext uri="{FF2B5EF4-FFF2-40B4-BE49-F238E27FC236}">
                <a16:creationId xmlns:a16="http://schemas.microsoft.com/office/drawing/2014/main" id="{7F155486-7B77-4C93-80AF-44DA5EEC6FBC}"/>
              </a:ext>
            </a:extLst>
          </p:cNvPr>
          <p:cNvSpPr/>
          <p:nvPr/>
        </p:nvSpPr>
        <p:spPr>
          <a:xfrm>
            <a:off x="3627873" y="3985040"/>
            <a:ext cx="1888252" cy="338554"/>
          </a:xfrm>
          <a:prstGeom prst="rect">
            <a:avLst/>
          </a:prstGeom>
        </p:spPr>
        <p:txBody>
          <a:bodyPr wrap="square">
            <a:spAutoFit/>
          </a:bodyPr>
          <a:lstStyle/>
          <a:p>
            <a:pPr algn="ctr"/>
            <a:r>
              <a:rPr lang="zh-CN" altLang="en-US" sz="1600" b="1" dirty="0">
                <a:solidFill>
                  <a:schemeClr val="tx1">
                    <a:lumMod val="65000"/>
                    <a:lumOff val="35000"/>
                  </a:schemeClr>
                </a:solidFill>
              </a:rPr>
              <a:t>徐勖</a:t>
            </a:r>
            <a:endParaRPr lang="en-US" altLang="zh-CN" sz="1600" b="1" dirty="0">
              <a:solidFill>
                <a:schemeClr val="tx1">
                  <a:lumMod val="65000"/>
                  <a:lumOff val="3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513" y="64937"/>
            <a:ext cx="1739603"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E93DD5F0-22A4-472C-99D0-105CC81E2262}"/>
              </a:ext>
            </a:extLst>
          </p:cNvPr>
          <p:cNvSpPr txBox="1"/>
          <p:nvPr/>
        </p:nvSpPr>
        <p:spPr>
          <a:xfrm>
            <a:off x="463668" y="618449"/>
            <a:ext cx="8216661" cy="439389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1800" b="1" dirty="0">
                <a:solidFill>
                  <a:srgbClr val="304371"/>
                </a:solidFill>
                <a:latin typeface="+mj-ea"/>
                <a:ea typeface="+mj-ea"/>
              </a:rPr>
              <a:t>Motivation</a:t>
            </a:r>
            <a:endParaRPr lang="en-US" altLang="zh-CN" sz="1800" dirty="0">
              <a:solidFill>
                <a:srgbClr val="304371"/>
              </a:solidFill>
              <a:latin typeface="+mj-ea"/>
              <a:ea typeface="+mj-ea"/>
            </a:endParaRPr>
          </a:p>
          <a:p>
            <a:pPr marL="628650" lvl="1" indent="-285750">
              <a:lnSpc>
                <a:spcPct val="150000"/>
              </a:lnSpc>
              <a:buFont typeface="微软雅黑" panose="020B0503020204020204" pitchFamily="34" charset="-122"/>
              <a:buChar char="￮"/>
            </a:pPr>
            <a:r>
              <a:rPr lang="en-US" altLang="zh-CN" sz="1400" dirty="0">
                <a:solidFill>
                  <a:schemeClr val="bg2">
                    <a:lumMod val="50000"/>
                  </a:schemeClr>
                </a:solidFill>
                <a:latin typeface="+mj-ea"/>
                <a:ea typeface="+mj-ea"/>
              </a:rPr>
              <a:t>GNN</a:t>
            </a:r>
            <a:r>
              <a:rPr lang="zh-CN" altLang="en-US" sz="1400" b="1" dirty="0">
                <a:solidFill>
                  <a:schemeClr val="bg2">
                    <a:lumMod val="50000"/>
                  </a:schemeClr>
                </a:solidFill>
                <a:latin typeface="+mj-ea"/>
                <a:ea typeface="+mj-ea"/>
              </a:rPr>
              <a:t>计算效率低</a:t>
            </a:r>
            <a:r>
              <a:rPr lang="zh-CN" altLang="en-US" sz="1400" dirty="0">
                <a:solidFill>
                  <a:schemeClr val="bg2">
                    <a:lumMod val="50000"/>
                  </a:schemeClr>
                </a:solidFill>
                <a:latin typeface="+mj-ea"/>
                <a:ea typeface="+mj-ea"/>
              </a:rPr>
              <a:t>：</a:t>
            </a:r>
            <a:r>
              <a:rPr lang="en-US" altLang="zh-CN" sz="1400" dirty="0">
                <a:solidFill>
                  <a:schemeClr val="bg2">
                    <a:lumMod val="50000"/>
                  </a:schemeClr>
                </a:solidFill>
                <a:latin typeface="+mj-ea"/>
                <a:ea typeface="+mj-ea"/>
              </a:rPr>
              <a:t>GNN</a:t>
            </a:r>
            <a:r>
              <a:rPr lang="zh-CN" altLang="en-US" sz="1400" dirty="0">
                <a:solidFill>
                  <a:schemeClr val="bg2">
                    <a:lumMod val="50000"/>
                  </a:schemeClr>
                </a:solidFill>
                <a:latin typeface="+mj-ea"/>
                <a:ea typeface="+mj-ea"/>
              </a:rPr>
              <a:t>复杂性与层数呈指数关系。</a:t>
            </a:r>
            <a:endParaRPr lang="en-US" altLang="zh-CN" sz="14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r>
              <a:rPr lang="en-US" altLang="zh-CN" sz="1400" dirty="0">
                <a:solidFill>
                  <a:schemeClr val="bg2">
                    <a:lumMod val="50000"/>
                  </a:schemeClr>
                </a:solidFill>
                <a:latin typeface="+mj-ea"/>
                <a:ea typeface="+mj-ea"/>
              </a:rPr>
              <a:t>GNN</a:t>
            </a:r>
            <a:r>
              <a:rPr lang="zh-CN" altLang="en-US" sz="1400" b="1" dirty="0">
                <a:solidFill>
                  <a:schemeClr val="bg2">
                    <a:lumMod val="50000"/>
                  </a:schemeClr>
                </a:solidFill>
                <a:latin typeface="+mj-ea"/>
                <a:ea typeface="+mj-ea"/>
              </a:rPr>
              <a:t>优化困难</a:t>
            </a:r>
            <a:r>
              <a:rPr lang="zh-CN" altLang="en-US" sz="1400" dirty="0">
                <a:solidFill>
                  <a:schemeClr val="bg2">
                    <a:lumMod val="50000"/>
                  </a:schemeClr>
                </a:solidFill>
                <a:latin typeface="+mj-ea"/>
                <a:ea typeface="+mj-ea"/>
              </a:rPr>
              <a:t>：深度</a:t>
            </a:r>
            <a:r>
              <a:rPr lang="en-US" altLang="zh-CN" sz="1400" dirty="0">
                <a:solidFill>
                  <a:schemeClr val="bg2">
                    <a:lumMod val="50000"/>
                  </a:schemeClr>
                </a:solidFill>
                <a:latin typeface="+mj-ea"/>
                <a:ea typeface="+mj-ea"/>
              </a:rPr>
              <a:t>GNN</a:t>
            </a:r>
            <a:r>
              <a:rPr lang="zh-CN" altLang="en-US" sz="1400" dirty="0">
                <a:solidFill>
                  <a:schemeClr val="bg2">
                    <a:lumMod val="50000"/>
                  </a:schemeClr>
                </a:solidFill>
                <a:latin typeface="+mj-ea"/>
                <a:ea typeface="+mj-ea"/>
              </a:rPr>
              <a:t>存在</a:t>
            </a:r>
            <a:r>
              <a:rPr lang="zh-CN" altLang="en-US" sz="1400" b="1" dirty="0">
                <a:solidFill>
                  <a:schemeClr val="bg2">
                    <a:lumMod val="50000"/>
                  </a:schemeClr>
                </a:solidFill>
                <a:latin typeface="+mj-ea"/>
                <a:ea typeface="+mj-ea"/>
              </a:rPr>
              <a:t>过拟合</a:t>
            </a:r>
            <a:r>
              <a:rPr lang="zh-CN" altLang="en-US" sz="1400" dirty="0">
                <a:solidFill>
                  <a:schemeClr val="bg2">
                    <a:lumMod val="50000"/>
                  </a:schemeClr>
                </a:solidFill>
                <a:latin typeface="+mj-ea"/>
                <a:ea typeface="+mj-ea"/>
              </a:rPr>
              <a:t>、</a:t>
            </a:r>
            <a:r>
              <a:rPr lang="zh-CN" altLang="en-US" sz="1400" b="1" dirty="0">
                <a:solidFill>
                  <a:schemeClr val="bg2">
                    <a:lumMod val="50000"/>
                  </a:schemeClr>
                </a:solidFill>
                <a:latin typeface="+mj-ea"/>
                <a:ea typeface="+mj-ea"/>
              </a:rPr>
              <a:t>过平滑</a:t>
            </a:r>
            <a:r>
              <a:rPr lang="zh-CN" altLang="en-US" sz="1400" dirty="0">
                <a:solidFill>
                  <a:schemeClr val="bg2">
                    <a:lumMod val="50000"/>
                  </a:schemeClr>
                </a:solidFill>
                <a:latin typeface="+mj-ea"/>
                <a:ea typeface="+mj-ea"/>
              </a:rPr>
              <a:t>和可能的</a:t>
            </a:r>
            <a:r>
              <a:rPr lang="zh-CN" altLang="en-US" sz="1400" b="1" dirty="0">
                <a:solidFill>
                  <a:schemeClr val="bg2">
                    <a:lumMod val="50000"/>
                  </a:schemeClr>
                </a:solidFill>
                <a:latin typeface="+mj-ea"/>
                <a:ea typeface="+mj-ea"/>
              </a:rPr>
              <a:t>梯度消失</a:t>
            </a:r>
            <a:r>
              <a:rPr lang="zh-CN" altLang="en-US" sz="1400" dirty="0">
                <a:solidFill>
                  <a:schemeClr val="bg2">
                    <a:lumMod val="50000"/>
                  </a:schemeClr>
                </a:solidFill>
                <a:latin typeface="+mj-ea"/>
                <a:ea typeface="+mj-ea"/>
              </a:rPr>
              <a:t>等瓶颈。</a:t>
            </a:r>
            <a:endParaRPr lang="en-US" altLang="zh-CN" sz="14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r>
              <a:rPr lang="zh-CN" altLang="en-US" sz="1400" dirty="0">
                <a:solidFill>
                  <a:schemeClr val="bg2">
                    <a:lumMod val="50000"/>
                  </a:schemeClr>
                </a:solidFill>
                <a:latin typeface="+mj-ea"/>
                <a:ea typeface="+mj-ea"/>
              </a:rPr>
              <a:t>重复的</a:t>
            </a:r>
            <a:r>
              <a:rPr lang="en-US" altLang="zh-CN" sz="1400" dirty="0">
                <a:solidFill>
                  <a:schemeClr val="bg2">
                    <a:lumMod val="50000"/>
                  </a:schemeClr>
                </a:solidFill>
                <a:latin typeface="+mj-ea"/>
                <a:ea typeface="+mj-ea"/>
              </a:rPr>
              <a:t>GNN</a:t>
            </a:r>
            <a:r>
              <a:rPr lang="zh-CN" altLang="en-US" sz="1400" dirty="0">
                <a:solidFill>
                  <a:schemeClr val="bg2">
                    <a:lumMod val="50000"/>
                  </a:schemeClr>
                </a:solidFill>
                <a:latin typeface="+mj-ea"/>
                <a:ea typeface="+mj-ea"/>
              </a:rPr>
              <a:t>算子隐含地假设图中节点的同构性。然而对于隐式</a:t>
            </a:r>
            <a:r>
              <a:rPr lang="en-US" altLang="zh-CN" sz="1400" dirty="0">
                <a:solidFill>
                  <a:schemeClr val="bg2">
                    <a:lumMod val="50000"/>
                  </a:schemeClr>
                </a:solidFill>
                <a:latin typeface="+mj-ea"/>
                <a:ea typeface="+mj-ea"/>
              </a:rPr>
              <a:t>user-item</a:t>
            </a:r>
            <a:r>
              <a:rPr lang="zh-CN" altLang="en-US" sz="1400" dirty="0">
                <a:solidFill>
                  <a:schemeClr val="bg2">
                    <a:lumMod val="50000"/>
                  </a:schemeClr>
                </a:solidFill>
                <a:latin typeface="+mj-ea"/>
                <a:ea typeface="+mj-ea"/>
              </a:rPr>
              <a:t>通常很复杂，并且表现出拓扑同构性或异构性的混合。</a:t>
            </a:r>
            <a:endParaRPr lang="en-US" altLang="zh-CN" sz="1400" dirty="0">
              <a:solidFill>
                <a:schemeClr val="bg2">
                  <a:lumMod val="50000"/>
                </a:schemeClr>
              </a:solidFill>
              <a:latin typeface="+mj-ea"/>
              <a:ea typeface="+mj-ea"/>
            </a:endParaRPr>
          </a:p>
          <a:p>
            <a:pPr marL="285750" indent="-285750">
              <a:lnSpc>
                <a:spcPct val="200000"/>
              </a:lnSpc>
              <a:buFont typeface="Arial" panose="020B0604020202020204" pitchFamily="34" charset="0"/>
              <a:buChar char="•"/>
            </a:pPr>
            <a:r>
              <a:rPr lang="en-US" altLang="zh-CN" sz="1800" b="1" dirty="0">
                <a:solidFill>
                  <a:srgbClr val="304371"/>
                </a:solidFill>
                <a:latin typeface="+mj-ea"/>
                <a:ea typeface="+mj-ea"/>
              </a:rPr>
              <a:t>Contribution</a:t>
            </a:r>
          </a:p>
          <a:p>
            <a:pPr marL="628650" lvl="1" indent="-285750">
              <a:lnSpc>
                <a:spcPct val="150000"/>
              </a:lnSpc>
              <a:buFont typeface="微软雅黑" panose="020B0503020204020204" pitchFamily="34" charset="-122"/>
              <a:buChar char="￮"/>
            </a:pPr>
            <a:r>
              <a:rPr lang="zh-CN" altLang="en-US" sz="1400" dirty="0">
                <a:solidFill>
                  <a:schemeClr val="bg2">
                    <a:lumMod val="50000"/>
                  </a:schemeClr>
                </a:solidFill>
                <a:latin typeface="+mj-ea"/>
                <a:ea typeface="+mj-ea"/>
              </a:rPr>
              <a:t>提出了一个高度可扩展的</a:t>
            </a:r>
            <a:r>
              <a:rPr lang="zh-CN" altLang="en-US" sz="1400" b="1" dirty="0">
                <a:solidFill>
                  <a:schemeClr val="bg2">
                    <a:lumMod val="50000"/>
                  </a:schemeClr>
                </a:solidFill>
                <a:latin typeface="+mj-ea"/>
                <a:ea typeface="+mj-ea"/>
              </a:rPr>
              <a:t>图最优传输网络</a:t>
            </a:r>
            <a:r>
              <a:rPr lang="en-US" altLang="zh-CN" sz="1400" b="1" dirty="0" err="1">
                <a:solidFill>
                  <a:schemeClr val="bg2">
                    <a:lumMod val="50000"/>
                  </a:schemeClr>
                </a:solidFill>
                <a:latin typeface="+mj-ea"/>
                <a:ea typeface="+mj-ea"/>
              </a:rPr>
              <a:t>GOTNet</a:t>
            </a:r>
            <a:r>
              <a:rPr lang="zh-CN" altLang="en-US" sz="1400" dirty="0">
                <a:solidFill>
                  <a:schemeClr val="bg2">
                    <a:lumMod val="50000"/>
                  </a:schemeClr>
                </a:solidFill>
                <a:latin typeface="+mj-ea"/>
                <a:ea typeface="+mj-ea"/>
              </a:rPr>
              <a:t>，在不增加</a:t>
            </a:r>
            <a:r>
              <a:rPr lang="en-US" altLang="zh-CN" sz="1400" dirty="0">
                <a:solidFill>
                  <a:schemeClr val="bg2">
                    <a:lumMod val="50000"/>
                  </a:schemeClr>
                </a:solidFill>
                <a:latin typeface="+mj-ea"/>
                <a:ea typeface="+mj-ea"/>
              </a:rPr>
              <a:t>GNN</a:t>
            </a:r>
            <a:r>
              <a:rPr lang="zh-CN" altLang="en-US" sz="1400" dirty="0">
                <a:solidFill>
                  <a:schemeClr val="bg2">
                    <a:lumMod val="50000"/>
                  </a:schemeClr>
                </a:solidFill>
                <a:latin typeface="+mj-ea"/>
                <a:ea typeface="+mj-ea"/>
              </a:rPr>
              <a:t>深度的情况下捕获</a:t>
            </a:r>
            <a:r>
              <a:rPr lang="en-US" altLang="zh-CN" sz="1400" dirty="0">
                <a:solidFill>
                  <a:schemeClr val="bg2">
                    <a:lumMod val="50000"/>
                  </a:schemeClr>
                </a:solidFill>
                <a:latin typeface="+mj-ea"/>
                <a:ea typeface="+mj-ea"/>
              </a:rPr>
              <a:t>long-range</a:t>
            </a:r>
            <a:r>
              <a:rPr lang="zh-CN" altLang="en-US" sz="1400" dirty="0">
                <a:solidFill>
                  <a:schemeClr val="bg2">
                    <a:lumMod val="50000"/>
                  </a:schemeClr>
                </a:solidFill>
                <a:latin typeface="+mj-ea"/>
                <a:ea typeface="+mj-ea"/>
              </a:rPr>
              <a:t>依赖关系。</a:t>
            </a:r>
            <a:endParaRPr lang="en-US" altLang="zh-CN" sz="14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r>
              <a:rPr lang="zh-CN" altLang="en-US" sz="1400" dirty="0">
                <a:solidFill>
                  <a:schemeClr val="bg2">
                    <a:lumMod val="50000"/>
                  </a:schemeClr>
                </a:solidFill>
                <a:latin typeface="+mj-ea"/>
                <a:ea typeface="+mj-ea"/>
              </a:rPr>
              <a:t>在嵌入空间上执行</a:t>
            </a:r>
            <a:r>
              <a:rPr lang="en-US" altLang="zh-CN" sz="1400" dirty="0">
                <a:solidFill>
                  <a:schemeClr val="bg2">
                    <a:lumMod val="50000"/>
                  </a:schemeClr>
                </a:solidFill>
                <a:latin typeface="+mj-ea"/>
                <a:ea typeface="+mj-ea"/>
              </a:rPr>
              <a:t>K-Means</a:t>
            </a:r>
            <a:r>
              <a:rPr lang="zh-CN" altLang="en-US" sz="1400" dirty="0">
                <a:solidFill>
                  <a:schemeClr val="bg2">
                    <a:lumMod val="50000"/>
                  </a:schemeClr>
                </a:solidFill>
                <a:latin typeface="+mj-ea"/>
                <a:ea typeface="+mj-ea"/>
              </a:rPr>
              <a:t>聚类，提出了非局部算子来测量聚类中心注意力，实现了线形复杂度的对</a:t>
            </a:r>
            <a:r>
              <a:rPr lang="en-US" altLang="zh-CN" sz="1400" dirty="0">
                <a:solidFill>
                  <a:schemeClr val="bg2">
                    <a:lumMod val="50000"/>
                  </a:schemeClr>
                </a:solidFill>
                <a:latin typeface="+mj-ea"/>
                <a:ea typeface="+mj-ea"/>
              </a:rPr>
              <a:t>long-range</a:t>
            </a:r>
            <a:r>
              <a:rPr lang="zh-CN" altLang="en-US" sz="1400" dirty="0">
                <a:solidFill>
                  <a:schemeClr val="bg2">
                    <a:lumMod val="50000"/>
                  </a:schemeClr>
                </a:solidFill>
                <a:latin typeface="+mj-ea"/>
                <a:ea typeface="+mj-ea"/>
              </a:rPr>
              <a:t>信息的收集。</a:t>
            </a:r>
            <a:endParaRPr lang="en-US" altLang="zh-CN" sz="14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r>
              <a:rPr lang="zh-CN" altLang="en-US" sz="1400" dirty="0">
                <a:solidFill>
                  <a:schemeClr val="bg2">
                    <a:lumMod val="50000"/>
                  </a:schemeClr>
                </a:solidFill>
                <a:latin typeface="+mj-ea"/>
                <a:ea typeface="+mj-ea"/>
              </a:rPr>
              <a:t>通过将其转换为等效的最优传输任务来提出全差分</a:t>
            </a:r>
            <a:r>
              <a:rPr lang="en-US" altLang="zh-CN" sz="1400" dirty="0">
                <a:solidFill>
                  <a:schemeClr val="bg2">
                    <a:lumMod val="50000"/>
                  </a:schemeClr>
                </a:solidFill>
                <a:latin typeface="+mj-ea"/>
                <a:ea typeface="+mj-ea"/>
              </a:rPr>
              <a:t>K-Means</a:t>
            </a:r>
            <a:r>
              <a:rPr lang="zh-CN" altLang="en-US" sz="1400" dirty="0">
                <a:solidFill>
                  <a:schemeClr val="bg2">
                    <a:lumMod val="50000"/>
                  </a:schemeClr>
                </a:solidFill>
                <a:latin typeface="+mj-ea"/>
                <a:ea typeface="+mj-ea"/>
              </a:rPr>
              <a:t>聚类，该任务可以通过贪婪</a:t>
            </a:r>
            <a:r>
              <a:rPr lang="en-US" altLang="zh-CN" sz="1400" dirty="0" err="1">
                <a:solidFill>
                  <a:schemeClr val="bg2">
                    <a:lumMod val="50000"/>
                  </a:schemeClr>
                </a:solidFill>
                <a:latin typeface="+mj-ea"/>
                <a:ea typeface="+mj-ea"/>
              </a:rPr>
              <a:t>Sinkhorn</a:t>
            </a:r>
            <a:r>
              <a:rPr lang="zh-CN" altLang="en-US" sz="1400" dirty="0">
                <a:solidFill>
                  <a:schemeClr val="bg2">
                    <a:lumMod val="50000"/>
                  </a:schemeClr>
                </a:solidFill>
                <a:latin typeface="+mj-ea"/>
                <a:ea typeface="+mj-ea"/>
              </a:rPr>
              <a:t>算法有效地解决。因此可以大规模联合优化</a:t>
            </a:r>
            <a:r>
              <a:rPr lang="en-US" altLang="zh-CN" sz="1400" dirty="0">
                <a:solidFill>
                  <a:schemeClr val="bg2">
                    <a:lumMod val="50000"/>
                  </a:schemeClr>
                </a:solidFill>
                <a:latin typeface="+mj-ea"/>
                <a:ea typeface="+mj-ea"/>
              </a:rPr>
              <a:t>GNN</a:t>
            </a:r>
            <a:r>
              <a:rPr lang="zh-CN" altLang="en-US" sz="1400" dirty="0">
                <a:solidFill>
                  <a:schemeClr val="bg2">
                    <a:lumMod val="50000"/>
                  </a:schemeClr>
                </a:solidFill>
                <a:latin typeface="+mj-ea"/>
                <a:ea typeface="+mj-ea"/>
              </a:rPr>
              <a:t>和</a:t>
            </a:r>
            <a:r>
              <a:rPr lang="en-US" altLang="zh-CN" sz="1400" dirty="0">
                <a:solidFill>
                  <a:schemeClr val="bg2">
                    <a:lumMod val="50000"/>
                  </a:schemeClr>
                </a:solidFill>
                <a:latin typeface="+mj-ea"/>
                <a:ea typeface="+mj-ea"/>
              </a:rPr>
              <a:t>K-Means</a:t>
            </a:r>
            <a:r>
              <a:rPr lang="zh-CN" altLang="en-US" sz="1400" dirty="0">
                <a:solidFill>
                  <a:schemeClr val="bg2">
                    <a:lumMod val="50000"/>
                  </a:schemeClr>
                </a:solidFill>
                <a:latin typeface="+mj-ea"/>
                <a:ea typeface="+mj-ea"/>
              </a:rPr>
              <a:t>的参数。</a:t>
            </a:r>
            <a:endParaRPr lang="zh-CN" altLang="en-US" sz="1200" dirty="0">
              <a:solidFill>
                <a:schemeClr val="bg2">
                  <a:lumMod val="50000"/>
                </a:schemeClr>
              </a:solidFill>
              <a:latin typeface="+mj-ea"/>
              <a:ea typeface="+mj-ea"/>
            </a:endParaRPr>
          </a:p>
        </p:txBody>
      </p:sp>
      <p:pic>
        <p:nvPicPr>
          <p:cNvPr id="10" name="图片 9">
            <a:extLst>
              <a:ext uri="{FF2B5EF4-FFF2-40B4-BE49-F238E27FC236}">
                <a16:creationId xmlns:a16="http://schemas.microsoft.com/office/drawing/2014/main" id="{95A14CFF-22E5-4E81-8E58-DA6046A45D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2521" y="9066"/>
            <a:ext cx="715617" cy="536146"/>
          </a:xfrm>
          <a:prstGeom prst="rect">
            <a:avLst/>
          </a:prstGeom>
        </p:spPr>
      </p:pic>
      <p:pic>
        <p:nvPicPr>
          <p:cNvPr id="2" name="图片 1">
            <a:extLst>
              <a:ext uri="{FF2B5EF4-FFF2-40B4-BE49-F238E27FC236}">
                <a16:creationId xmlns:a16="http://schemas.microsoft.com/office/drawing/2014/main" id="{B99A25E6-D6D0-4AE9-A6DD-4AF85CE2E4C3}"/>
              </a:ext>
            </a:extLst>
          </p:cNvPr>
          <p:cNvPicPr>
            <a:picLocks noChangeAspect="1"/>
          </p:cNvPicPr>
          <p:nvPr/>
        </p:nvPicPr>
        <p:blipFill>
          <a:blip r:embed="rId4"/>
          <a:stretch>
            <a:fillRect/>
          </a:stretch>
        </p:blipFill>
        <p:spPr>
          <a:xfrm>
            <a:off x="5069306" y="714701"/>
            <a:ext cx="3962400" cy="2053389"/>
          </a:xfrm>
          <a:prstGeom prst="rect">
            <a:avLst/>
          </a:prstGeom>
        </p:spPr>
      </p:pic>
    </p:spTree>
    <p:extLst>
      <p:ext uri="{BB962C8B-B14F-4D97-AF65-F5344CB8AC3E}">
        <p14:creationId xmlns:p14="http://schemas.microsoft.com/office/powerpoint/2010/main" val="2972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513" y="64937"/>
            <a:ext cx="3520276"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GNNs for Recommendations</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E02C04DE-5ADB-4923-9F4E-94004D93B3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2521" y="9066"/>
            <a:ext cx="715617" cy="536146"/>
          </a:xfrm>
          <a:prstGeom prst="rect">
            <a:avLst/>
          </a:prstGeom>
        </p:spPr>
      </p:pic>
      <p:sp>
        <p:nvSpPr>
          <p:cNvPr id="19" name="文本框 18">
            <a:extLst>
              <a:ext uri="{FF2B5EF4-FFF2-40B4-BE49-F238E27FC236}">
                <a16:creationId xmlns:a16="http://schemas.microsoft.com/office/drawing/2014/main" id="{106B3EB7-11A1-438F-9DAF-F62332A149E6}"/>
              </a:ext>
            </a:extLst>
          </p:cNvPr>
          <p:cNvSpPr txBox="1"/>
          <p:nvPr/>
        </p:nvSpPr>
        <p:spPr>
          <a:xfrm>
            <a:off x="209513" y="1131795"/>
            <a:ext cx="4108331" cy="352218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1800" b="1" dirty="0">
                <a:solidFill>
                  <a:srgbClr val="304371"/>
                </a:solidFill>
                <a:latin typeface="+mj-ea"/>
                <a:ea typeface="+mj-ea"/>
              </a:rPr>
              <a:t>1 Embedding Layer</a:t>
            </a:r>
            <a:endParaRPr lang="en-US" altLang="zh-CN" sz="1800" dirty="0">
              <a:solidFill>
                <a:srgbClr val="304371"/>
              </a:solidFill>
              <a:latin typeface="+mj-ea"/>
              <a:ea typeface="+mj-ea"/>
            </a:endParaRPr>
          </a:p>
          <a:p>
            <a:pPr marL="628650" lvl="1" indent="-285750">
              <a:lnSpc>
                <a:spcPct val="150000"/>
              </a:lnSpc>
              <a:buFont typeface="微软雅黑" panose="020B0503020204020204" pitchFamily="34" charset="-122"/>
              <a:buChar char="￮"/>
            </a:pPr>
            <a:endParaRPr lang="en-US" altLang="zh-CN" sz="14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endParaRPr lang="en-US" altLang="zh-CN" sz="14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endParaRPr lang="en-US" altLang="zh-CN" sz="1400" dirty="0">
              <a:solidFill>
                <a:schemeClr val="bg2">
                  <a:lumMod val="50000"/>
                </a:schemeClr>
              </a:solidFill>
              <a:latin typeface="+mj-ea"/>
              <a:ea typeface="+mj-ea"/>
            </a:endParaRPr>
          </a:p>
          <a:p>
            <a:pPr marL="285750" indent="-285750">
              <a:lnSpc>
                <a:spcPct val="200000"/>
              </a:lnSpc>
              <a:buFont typeface="Arial" panose="020B0604020202020204" pitchFamily="34" charset="0"/>
              <a:buChar char="•"/>
            </a:pPr>
            <a:r>
              <a:rPr lang="en-US" altLang="zh-CN" sz="1800" b="1" dirty="0">
                <a:solidFill>
                  <a:srgbClr val="304371"/>
                </a:solidFill>
                <a:latin typeface="+mj-ea"/>
                <a:ea typeface="+mj-ea"/>
              </a:rPr>
              <a:t>2 Aggregation</a:t>
            </a:r>
          </a:p>
          <a:p>
            <a:pPr marL="628650" lvl="1" indent="-285750">
              <a:lnSpc>
                <a:spcPct val="150000"/>
              </a:lnSpc>
              <a:buFont typeface="微软雅黑" panose="020B0503020204020204" pitchFamily="34" charset="-122"/>
              <a:buChar char="￮"/>
            </a:pPr>
            <a:endParaRPr lang="en-US" altLang="zh-CN" sz="12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endParaRPr lang="en-US" altLang="zh-CN" sz="12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endParaRPr lang="en-US" altLang="zh-CN" sz="12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endParaRPr lang="en-US" altLang="zh-CN" sz="12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endParaRPr lang="zh-CN" altLang="en-US" sz="1200" dirty="0">
              <a:solidFill>
                <a:schemeClr val="bg2">
                  <a:lumMod val="50000"/>
                </a:schemeClr>
              </a:solidFill>
              <a:latin typeface="+mj-ea"/>
              <a:ea typeface="+mj-ea"/>
            </a:endParaRPr>
          </a:p>
        </p:txBody>
      </p:sp>
      <p:sp>
        <p:nvSpPr>
          <p:cNvPr id="25" name="文本框 24">
            <a:extLst>
              <a:ext uri="{FF2B5EF4-FFF2-40B4-BE49-F238E27FC236}">
                <a16:creationId xmlns:a16="http://schemas.microsoft.com/office/drawing/2014/main" id="{E74988BD-167E-4299-9120-AA5595468D01}"/>
              </a:ext>
            </a:extLst>
          </p:cNvPr>
          <p:cNvSpPr txBox="1"/>
          <p:nvPr/>
        </p:nvSpPr>
        <p:spPr>
          <a:xfrm>
            <a:off x="4826156" y="1131795"/>
            <a:ext cx="4108331" cy="338368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1800" b="1" dirty="0">
                <a:solidFill>
                  <a:srgbClr val="304371"/>
                </a:solidFill>
                <a:latin typeface="+mj-ea"/>
                <a:ea typeface="+mj-ea"/>
              </a:rPr>
              <a:t>3 Pooling</a:t>
            </a:r>
            <a:endParaRPr lang="en-US" altLang="zh-CN" sz="1800" dirty="0">
              <a:solidFill>
                <a:srgbClr val="304371"/>
              </a:solidFill>
              <a:latin typeface="+mj-ea"/>
              <a:ea typeface="+mj-ea"/>
            </a:endParaRPr>
          </a:p>
          <a:p>
            <a:pPr marL="628650" lvl="1" indent="-285750">
              <a:lnSpc>
                <a:spcPct val="150000"/>
              </a:lnSpc>
              <a:buFont typeface="微软雅黑" panose="020B0503020204020204" pitchFamily="34" charset="-122"/>
              <a:buChar char="￮"/>
            </a:pPr>
            <a:endParaRPr lang="en-US" altLang="zh-CN" sz="14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endParaRPr lang="en-US" altLang="zh-CN" sz="1400" dirty="0">
              <a:solidFill>
                <a:schemeClr val="bg2">
                  <a:lumMod val="50000"/>
                </a:schemeClr>
              </a:solidFill>
              <a:latin typeface="+mj-ea"/>
              <a:ea typeface="+mj-ea"/>
            </a:endParaRPr>
          </a:p>
          <a:p>
            <a:pPr lvl="1">
              <a:lnSpc>
                <a:spcPct val="150000"/>
              </a:lnSpc>
            </a:pPr>
            <a:endParaRPr lang="en-US" altLang="zh-CN" sz="1400" dirty="0">
              <a:solidFill>
                <a:schemeClr val="bg2">
                  <a:lumMod val="50000"/>
                </a:schemeClr>
              </a:solidFill>
              <a:latin typeface="+mj-ea"/>
              <a:ea typeface="+mj-ea"/>
            </a:endParaRPr>
          </a:p>
          <a:p>
            <a:pPr marL="285750" indent="-285750">
              <a:lnSpc>
                <a:spcPct val="200000"/>
              </a:lnSpc>
              <a:buFont typeface="Arial" panose="020B0604020202020204" pitchFamily="34" charset="0"/>
              <a:buChar char="•"/>
            </a:pPr>
            <a:r>
              <a:rPr lang="en-US" altLang="zh-CN" sz="1800" b="1" dirty="0">
                <a:solidFill>
                  <a:srgbClr val="304371"/>
                </a:solidFill>
                <a:latin typeface="+mj-ea"/>
                <a:ea typeface="+mj-ea"/>
              </a:rPr>
              <a:t>4 Optimization</a:t>
            </a:r>
          </a:p>
          <a:p>
            <a:pPr marL="628650" lvl="1" indent="-285750">
              <a:lnSpc>
                <a:spcPct val="150000"/>
              </a:lnSpc>
              <a:buFont typeface="微软雅黑" panose="020B0503020204020204" pitchFamily="34" charset="-122"/>
              <a:buChar char="￮"/>
            </a:pPr>
            <a:endParaRPr lang="en-US" altLang="zh-CN" sz="14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endParaRPr lang="en-US" altLang="zh-CN" sz="14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endParaRPr lang="en-US" altLang="zh-CN" sz="1400" dirty="0">
              <a:solidFill>
                <a:schemeClr val="bg2">
                  <a:lumMod val="50000"/>
                </a:schemeClr>
              </a:solidFill>
              <a:latin typeface="+mj-ea"/>
              <a:ea typeface="+mj-ea"/>
            </a:endParaRPr>
          </a:p>
          <a:p>
            <a:pPr marL="628650" lvl="1" indent="-285750">
              <a:lnSpc>
                <a:spcPct val="150000"/>
              </a:lnSpc>
              <a:buFont typeface="微软雅黑" panose="020B0503020204020204" pitchFamily="34" charset="-122"/>
              <a:buChar char="￮"/>
            </a:pPr>
            <a:endParaRPr lang="zh-CN" altLang="en-US" sz="1200" dirty="0">
              <a:solidFill>
                <a:schemeClr val="bg2">
                  <a:lumMod val="50000"/>
                </a:schemeClr>
              </a:solidFill>
              <a:latin typeface="+mj-ea"/>
              <a:ea typeface="+mj-ea"/>
            </a:endParaRPr>
          </a:p>
        </p:txBody>
      </p:sp>
      <p:pic>
        <p:nvPicPr>
          <p:cNvPr id="2" name="图片 1">
            <a:extLst>
              <a:ext uri="{FF2B5EF4-FFF2-40B4-BE49-F238E27FC236}">
                <a16:creationId xmlns:a16="http://schemas.microsoft.com/office/drawing/2014/main" id="{7E968E17-DBD3-4F02-AA58-77D4872C8ADC}"/>
              </a:ext>
            </a:extLst>
          </p:cNvPr>
          <p:cNvPicPr>
            <a:picLocks noChangeAspect="1"/>
          </p:cNvPicPr>
          <p:nvPr/>
        </p:nvPicPr>
        <p:blipFill rotWithShape="1">
          <a:blip r:embed="rId4"/>
          <a:srcRect l="1705" t="11852" r="1"/>
          <a:stretch/>
        </p:blipFill>
        <p:spPr>
          <a:xfrm>
            <a:off x="922422" y="1692514"/>
            <a:ext cx="1703257" cy="401824"/>
          </a:xfrm>
          <a:prstGeom prst="rect">
            <a:avLst/>
          </a:prstGeom>
        </p:spPr>
      </p:pic>
      <p:pic>
        <p:nvPicPr>
          <p:cNvPr id="3" name="图片 2">
            <a:extLst>
              <a:ext uri="{FF2B5EF4-FFF2-40B4-BE49-F238E27FC236}">
                <a16:creationId xmlns:a16="http://schemas.microsoft.com/office/drawing/2014/main" id="{40646166-8C1F-43DB-AE1F-9A4F5EA29E57}"/>
              </a:ext>
            </a:extLst>
          </p:cNvPr>
          <p:cNvPicPr>
            <a:picLocks noChangeAspect="1"/>
          </p:cNvPicPr>
          <p:nvPr/>
        </p:nvPicPr>
        <p:blipFill>
          <a:blip r:embed="rId5"/>
          <a:stretch>
            <a:fillRect/>
          </a:stretch>
        </p:blipFill>
        <p:spPr>
          <a:xfrm>
            <a:off x="922422" y="2229243"/>
            <a:ext cx="1703256" cy="425814"/>
          </a:xfrm>
          <a:prstGeom prst="rect">
            <a:avLst/>
          </a:prstGeom>
        </p:spPr>
      </p:pic>
      <p:pic>
        <p:nvPicPr>
          <p:cNvPr id="5" name="图片 4">
            <a:extLst>
              <a:ext uri="{FF2B5EF4-FFF2-40B4-BE49-F238E27FC236}">
                <a16:creationId xmlns:a16="http://schemas.microsoft.com/office/drawing/2014/main" id="{D4B63F07-337D-4612-8CA0-7CEB697C0B2A}"/>
              </a:ext>
            </a:extLst>
          </p:cNvPr>
          <p:cNvPicPr>
            <a:picLocks noChangeAspect="1"/>
          </p:cNvPicPr>
          <p:nvPr/>
        </p:nvPicPr>
        <p:blipFill rotWithShape="1">
          <a:blip r:embed="rId6"/>
          <a:srcRect r="52941"/>
          <a:stretch/>
        </p:blipFill>
        <p:spPr>
          <a:xfrm>
            <a:off x="922422" y="3335280"/>
            <a:ext cx="2566736" cy="447886"/>
          </a:xfrm>
          <a:prstGeom prst="rect">
            <a:avLst/>
          </a:prstGeom>
        </p:spPr>
      </p:pic>
      <p:pic>
        <p:nvPicPr>
          <p:cNvPr id="30" name="图片 29">
            <a:extLst>
              <a:ext uri="{FF2B5EF4-FFF2-40B4-BE49-F238E27FC236}">
                <a16:creationId xmlns:a16="http://schemas.microsoft.com/office/drawing/2014/main" id="{3B725A21-D807-420E-8680-5BE71A753521}"/>
              </a:ext>
            </a:extLst>
          </p:cNvPr>
          <p:cNvPicPr>
            <a:picLocks noChangeAspect="1"/>
          </p:cNvPicPr>
          <p:nvPr/>
        </p:nvPicPr>
        <p:blipFill rotWithShape="1">
          <a:blip r:embed="rId6"/>
          <a:srcRect l="52794"/>
          <a:stretch/>
        </p:blipFill>
        <p:spPr>
          <a:xfrm>
            <a:off x="922422" y="3895999"/>
            <a:ext cx="2574759" cy="447886"/>
          </a:xfrm>
          <a:prstGeom prst="rect">
            <a:avLst/>
          </a:prstGeom>
        </p:spPr>
      </p:pic>
      <p:pic>
        <p:nvPicPr>
          <p:cNvPr id="6" name="图片 5">
            <a:extLst>
              <a:ext uri="{FF2B5EF4-FFF2-40B4-BE49-F238E27FC236}">
                <a16:creationId xmlns:a16="http://schemas.microsoft.com/office/drawing/2014/main" id="{1FACBC59-1248-417C-9BD1-E595BA87070A}"/>
              </a:ext>
            </a:extLst>
          </p:cNvPr>
          <p:cNvPicPr>
            <a:picLocks noChangeAspect="1"/>
          </p:cNvPicPr>
          <p:nvPr/>
        </p:nvPicPr>
        <p:blipFill rotWithShape="1">
          <a:blip r:embed="rId7"/>
          <a:srcRect l="-1" r="52823"/>
          <a:stretch/>
        </p:blipFill>
        <p:spPr>
          <a:xfrm>
            <a:off x="5277855" y="1692514"/>
            <a:ext cx="2380246" cy="414642"/>
          </a:xfrm>
          <a:prstGeom prst="rect">
            <a:avLst/>
          </a:prstGeom>
        </p:spPr>
      </p:pic>
      <p:pic>
        <p:nvPicPr>
          <p:cNvPr id="34" name="图片 33">
            <a:extLst>
              <a:ext uri="{FF2B5EF4-FFF2-40B4-BE49-F238E27FC236}">
                <a16:creationId xmlns:a16="http://schemas.microsoft.com/office/drawing/2014/main" id="{3D5A7722-4E73-4A4C-9542-EAB5881415FD}"/>
              </a:ext>
            </a:extLst>
          </p:cNvPr>
          <p:cNvPicPr>
            <a:picLocks noChangeAspect="1"/>
          </p:cNvPicPr>
          <p:nvPr/>
        </p:nvPicPr>
        <p:blipFill rotWithShape="1">
          <a:blip r:embed="rId7"/>
          <a:srcRect l="53418"/>
          <a:stretch/>
        </p:blipFill>
        <p:spPr>
          <a:xfrm>
            <a:off x="5277854" y="2229243"/>
            <a:ext cx="2350170" cy="414642"/>
          </a:xfrm>
          <a:prstGeom prst="rect">
            <a:avLst/>
          </a:prstGeom>
        </p:spPr>
      </p:pic>
      <p:pic>
        <p:nvPicPr>
          <p:cNvPr id="7" name="图片 6">
            <a:extLst>
              <a:ext uri="{FF2B5EF4-FFF2-40B4-BE49-F238E27FC236}">
                <a16:creationId xmlns:a16="http://schemas.microsoft.com/office/drawing/2014/main" id="{2D39047F-A7F0-45C6-B0ED-99C2904F6FF8}"/>
              </a:ext>
            </a:extLst>
          </p:cNvPr>
          <p:cNvPicPr>
            <a:picLocks noChangeAspect="1"/>
          </p:cNvPicPr>
          <p:nvPr/>
        </p:nvPicPr>
        <p:blipFill>
          <a:blip r:embed="rId8"/>
          <a:stretch>
            <a:fillRect/>
          </a:stretch>
        </p:blipFill>
        <p:spPr>
          <a:xfrm>
            <a:off x="5277854" y="3241755"/>
            <a:ext cx="1275069" cy="420109"/>
          </a:xfrm>
          <a:prstGeom prst="rect">
            <a:avLst/>
          </a:prstGeom>
        </p:spPr>
      </p:pic>
      <p:pic>
        <p:nvPicPr>
          <p:cNvPr id="8" name="图片 7">
            <a:extLst>
              <a:ext uri="{FF2B5EF4-FFF2-40B4-BE49-F238E27FC236}">
                <a16:creationId xmlns:a16="http://schemas.microsoft.com/office/drawing/2014/main" id="{88F2ABED-9EAA-4983-AE51-935BB3C3E515}"/>
              </a:ext>
            </a:extLst>
          </p:cNvPr>
          <p:cNvPicPr>
            <a:picLocks noChangeAspect="1"/>
          </p:cNvPicPr>
          <p:nvPr/>
        </p:nvPicPr>
        <p:blipFill>
          <a:blip r:embed="rId9"/>
          <a:stretch>
            <a:fillRect/>
          </a:stretch>
        </p:blipFill>
        <p:spPr>
          <a:xfrm>
            <a:off x="5277854" y="3906474"/>
            <a:ext cx="3801358" cy="546751"/>
          </a:xfrm>
          <a:prstGeom prst="rect">
            <a:avLst/>
          </a:prstGeom>
        </p:spPr>
      </p:pic>
      <p:pic>
        <p:nvPicPr>
          <p:cNvPr id="11" name="图片 10">
            <a:extLst>
              <a:ext uri="{FF2B5EF4-FFF2-40B4-BE49-F238E27FC236}">
                <a16:creationId xmlns:a16="http://schemas.microsoft.com/office/drawing/2014/main" id="{E41FE229-D39E-44BB-AAA0-87569279942B}"/>
              </a:ext>
            </a:extLst>
          </p:cNvPr>
          <p:cNvPicPr>
            <a:picLocks noChangeAspect="1"/>
          </p:cNvPicPr>
          <p:nvPr/>
        </p:nvPicPr>
        <p:blipFill>
          <a:blip r:embed="rId10"/>
          <a:stretch>
            <a:fillRect/>
          </a:stretch>
        </p:blipFill>
        <p:spPr>
          <a:xfrm>
            <a:off x="579464" y="821702"/>
            <a:ext cx="952557" cy="312044"/>
          </a:xfrm>
          <a:prstGeom prst="rect">
            <a:avLst/>
          </a:prstGeom>
        </p:spPr>
      </p:pic>
      <p:pic>
        <p:nvPicPr>
          <p:cNvPr id="12" name="图片 11">
            <a:extLst>
              <a:ext uri="{FF2B5EF4-FFF2-40B4-BE49-F238E27FC236}">
                <a16:creationId xmlns:a16="http://schemas.microsoft.com/office/drawing/2014/main" id="{F673836A-51B8-4F95-B76A-CFCBF736F075}"/>
              </a:ext>
            </a:extLst>
          </p:cNvPr>
          <p:cNvPicPr>
            <a:picLocks noChangeAspect="1"/>
          </p:cNvPicPr>
          <p:nvPr/>
        </p:nvPicPr>
        <p:blipFill>
          <a:blip r:embed="rId11"/>
          <a:stretch>
            <a:fillRect/>
          </a:stretch>
        </p:blipFill>
        <p:spPr>
          <a:xfrm>
            <a:off x="2230490" y="828150"/>
            <a:ext cx="842314" cy="314083"/>
          </a:xfrm>
          <a:prstGeom prst="rect">
            <a:avLst/>
          </a:prstGeom>
        </p:spPr>
      </p:pic>
      <p:pic>
        <p:nvPicPr>
          <p:cNvPr id="13" name="图片 12">
            <a:extLst>
              <a:ext uri="{FF2B5EF4-FFF2-40B4-BE49-F238E27FC236}">
                <a16:creationId xmlns:a16="http://schemas.microsoft.com/office/drawing/2014/main" id="{A7A36BE1-9924-4F6E-8918-96F1206BDB73}"/>
              </a:ext>
            </a:extLst>
          </p:cNvPr>
          <p:cNvPicPr>
            <a:picLocks noChangeAspect="1"/>
          </p:cNvPicPr>
          <p:nvPr/>
        </p:nvPicPr>
        <p:blipFill>
          <a:blip r:embed="rId12"/>
          <a:stretch>
            <a:fillRect/>
          </a:stretch>
        </p:blipFill>
        <p:spPr>
          <a:xfrm>
            <a:off x="3729789" y="821701"/>
            <a:ext cx="1280685" cy="310093"/>
          </a:xfrm>
          <a:prstGeom prst="rect">
            <a:avLst/>
          </a:prstGeom>
        </p:spPr>
      </p:pic>
    </p:spTree>
    <p:extLst>
      <p:ext uri="{BB962C8B-B14F-4D97-AF65-F5344CB8AC3E}">
        <p14:creationId xmlns:p14="http://schemas.microsoft.com/office/powerpoint/2010/main" val="25205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2" y="68257"/>
            <a:ext cx="2186971"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Overview</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 name="图片 19">
            <a:extLst>
              <a:ext uri="{FF2B5EF4-FFF2-40B4-BE49-F238E27FC236}">
                <a16:creationId xmlns:a16="http://schemas.microsoft.com/office/drawing/2014/main" id="{3F9708F5-02D0-400E-9F4B-A318D16FF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2521" y="9066"/>
            <a:ext cx="715617" cy="536146"/>
          </a:xfrm>
          <a:prstGeom prst="rect">
            <a:avLst/>
          </a:prstGeom>
        </p:spPr>
      </p:pic>
      <p:pic>
        <p:nvPicPr>
          <p:cNvPr id="3" name="图片 2">
            <a:extLst>
              <a:ext uri="{FF2B5EF4-FFF2-40B4-BE49-F238E27FC236}">
                <a16:creationId xmlns:a16="http://schemas.microsoft.com/office/drawing/2014/main" id="{21125D38-6815-405D-9234-881C6D717A61}"/>
              </a:ext>
            </a:extLst>
          </p:cNvPr>
          <p:cNvPicPr>
            <a:picLocks noChangeAspect="1"/>
          </p:cNvPicPr>
          <p:nvPr/>
        </p:nvPicPr>
        <p:blipFill rotWithShape="1">
          <a:blip r:embed="rId4"/>
          <a:srcRect l="4071" t="312"/>
          <a:stretch/>
        </p:blipFill>
        <p:spPr>
          <a:xfrm>
            <a:off x="24062" y="633663"/>
            <a:ext cx="3310389" cy="4435642"/>
          </a:xfrm>
          <a:prstGeom prst="rect">
            <a:avLst/>
          </a:prstGeom>
        </p:spPr>
      </p:pic>
      <p:sp>
        <p:nvSpPr>
          <p:cNvPr id="5" name="文本框 4">
            <a:extLst>
              <a:ext uri="{FF2B5EF4-FFF2-40B4-BE49-F238E27FC236}">
                <a16:creationId xmlns:a16="http://schemas.microsoft.com/office/drawing/2014/main" id="{CADF721A-E03B-45A3-9105-A37D9467EA37}"/>
              </a:ext>
            </a:extLst>
          </p:cNvPr>
          <p:cNvSpPr txBox="1"/>
          <p:nvPr/>
        </p:nvSpPr>
        <p:spPr>
          <a:xfrm>
            <a:off x="3334451" y="633663"/>
            <a:ext cx="5288181" cy="4293868"/>
          </a:xfrm>
          <a:prstGeom prst="rect">
            <a:avLst/>
          </a:prstGeom>
          <a:noFill/>
        </p:spPr>
        <p:txBody>
          <a:bodyPr wrap="square" rtlCol="0">
            <a:spAutoFit/>
          </a:bodyPr>
          <a:lstStyle/>
          <a:p>
            <a:r>
              <a:rPr lang="zh-CN" altLang="en-US" sz="1600" b="1" dirty="0">
                <a:solidFill>
                  <a:srgbClr val="304371"/>
                </a:solidFill>
                <a:latin typeface="微软雅黑" panose="020B0503020204020204" pitchFamily="34" charset="-122"/>
                <a:ea typeface="微软雅黑" panose="020B0503020204020204" pitchFamily="34" charset="-122"/>
              </a:rPr>
              <a:t>两个阶段</a:t>
            </a:r>
            <a:endParaRPr lang="en-US" altLang="zh-CN" sz="1600" b="1" dirty="0">
              <a:solidFill>
                <a:srgbClr val="304371"/>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通过</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K-Means</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聚类获得</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user</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和</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item</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的集群感知表示</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200" dirty="0">
                <a:solidFill>
                  <a:srgbClr val="304371"/>
                </a:solidFill>
                <a:latin typeface="微软雅黑" panose="020B0503020204020204" pitchFamily="34" charset="-122"/>
                <a:ea typeface="微软雅黑" panose="020B0503020204020204" pitchFamily="34" charset="-122"/>
              </a:rPr>
              <a:t>在每一层</a:t>
            </a:r>
            <a:r>
              <a:rPr lang="en-US" altLang="zh-CN" sz="1200" dirty="0">
                <a:solidFill>
                  <a:srgbClr val="304371"/>
                </a:solidFill>
                <a:latin typeface="微软雅黑" panose="020B0503020204020204" pitchFamily="34" charset="-122"/>
                <a:ea typeface="微软雅黑" panose="020B0503020204020204" pitchFamily="34" charset="-122"/>
              </a:rPr>
              <a:t>GNN</a:t>
            </a:r>
            <a:r>
              <a:rPr lang="zh-CN" altLang="en-US" sz="1200" dirty="0">
                <a:solidFill>
                  <a:srgbClr val="304371"/>
                </a:solidFill>
                <a:latin typeface="微软雅黑" panose="020B0503020204020204" pitchFamily="34" charset="-122"/>
                <a:ea typeface="微软雅黑" panose="020B0503020204020204" pitchFamily="34" charset="-122"/>
              </a:rPr>
              <a:t>对</a:t>
            </a:r>
            <a:r>
              <a:rPr lang="en-US" altLang="zh-CN" sz="1200" dirty="0">
                <a:solidFill>
                  <a:srgbClr val="304371"/>
                </a:solidFill>
                <a:latin typeface="微软雅黑" panose="020B0503020204020204" pitchFamily="34" charset="-122"/>
                <a:ea typeface="微软雅黑" panose="020B0503020204020204" pitchFamily="34" charset="-122"/>
              </a:rPr>
              <a:t>user/item</a:t>
            </a:r>
            <a:r>
              <a:rPr lang="zh-CN" altLang="en-US" sz="1200" dirty="0">
                <a:solidFill>
                  <a:srgbClr val="304371"/>
                </a:solidFill>
                <a:latin typeface="微软雅黑" panose="020B0503020204020204" pitchFamily="34" charset="-122"/>
                <a:ea typeface="微软雅黑" panose="020B0503020204020204" pitchFamily="34" charset="-122"/>
              </a:rPr>
              <a:t>嵌入进行聚类</a:t>
            </a:r>
            <a:endParaRPr lang="en-US" altLang="zh-CN" sz="1200" dirty="0">
              <a:solidFill>
                <a:srgbClr val="304371"/>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spcAft>
                <a:spcPts val="300"/>
              </a:spcAft>
            </a:pP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spcAft>
                <a:spcPts val="300"/>
              </a:spcAft>
            </a:pP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spcAft>
                <a:spcPts val="300"/>
              </a:spcAft>
            </a:pP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通过对成对的节点质心注意力而不是节点</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节点注意力来捕获</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long-range</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依赖关系</a:t>
            </a:r>
          </a:p>
        </p:txBody>
      </p:sp>
      <p:pic>
        <p:nvPicPr>
          <p:cNvPr id="10" name="图片 9">
            <a:extLst>
              <a:ext uri="{FF2B5EF4-FFF2-40B4-BE49-F238E27FC236}">
                <a16:creationId xmlns:a16="http://schemas.microsoft.com/office/drawing/2014/main" id="{B005BD64-F77F-470F-ABF8-EA914EBBEEDA}"/>
              </a:ext>
            </a:extLst>
          </p:cNvPr>
          <p:cNvPicPr>
            <a:picLocks noChangeAspect="1"/>
          </p:cNvPicPr>
          <p:nvPr/>
        </p:nvPicPr>
        <p:blipFill>
          <a:blip r:embed="rId5"/>
          <a:stretch>
            <a:fillRect/>
          </a:stretch>
        </p:blipFill>
        <p:spPr>
          <a:xfrm>
            <a:off x="3746457" y="1621744"/>
            <a:ext cx="1307825" cy="218809"/>
          </a:xfrm>
          <a:prstGeom prst="rect">
            <a:avLst/>
          </a:prstGeom>
        </p:spPr>
      </p:pic>
      <p:pic>
        <p:nvPicPr>
          <p:cNvPr id="12" name="图片 11">
            <a:extLst>
              <a:ext uri="{FF2B5EF4-FFF2-40B4-BE49-F238E27FC236}">
                <a16:creationId xmlns:a16="http://schemas.microsoft.com/office/drawing/2014/main" id="{A49BCA2B-0763-455A-B3C5-05B44C96D991}"/>
              </a:ext>
            </a:extLst>
          </p:cNvPr>
          <p:cNvPicPr>
            <a:picLocks noChangeAspect="1"/>
          </p:cNvPicPr>
          <p:nvPr/>
        </p:nvPicPr>
        <p:blipFill>
          <a:blip r:embed="rId6"/>
          <a:stretch>
            <a:fillRect/>
          </a:stretch>
        </p:blipFill>
        <p:spPr>
          <a:xfrm>
            <a:off x="5739515" y="1621744"/>
            <a:ext cx="905325" cy="218810"/>
          </a:xfrm>
          <a:prstGeom prst="rect">
            <a:avLst/>
          </a:prstGeom>
        </p:spPr>
      </p:pic>
      <p:pic>
        <p:nvPicPr>
          <p:cNvPr id="14" name="图片 13">
            <a:extLst>
              <a:ext uri="{FF2B5EF4-FFF2-40B4-BE49-F238E27FC236}">
                <a16:creationId xmlns:a16="http://schemas.microsoft.com/office/drawing/2014/main" id="{A8333CB5-1B2A-4DD2-B4E9-8A86F4D33230}"/>
              </a:ext>
            </a:extLst>
          </p:cNvPr>
          <p:cNvPicPr>
            <a:picLocks noChangeAspect="1"/>
          </p:cNvPicPr>
          <p:nvPr/>
        </p:nvPicPr>
        <p:blipFill>
          <a:blip r:embed="rId7"/>
          <a:stretch>
            <a:fillRect/>
          </a:stretch>
        </p:blipFill>
        <p:spPr>
          <a:xfrm>
            <a:off x="3746457" y="1883476"/>
            <a:ext cx="2788703" cy="602510"/>
          </a:xfrm>
          <a:prstGeom prst="rect">
            <a:avLst/>
          </a:prstGeom>
        </p:spPr>
      </p:pic>
      <p:sp>
        <p:nvSpPr>
          <p:cNvPr id="19" name="文本框 18">
            <a:extLst>
              <a:ext uri="{FF2B5EF4-FFF2-40B4-BE49-F238E27FC236}">
                <a16:creationId xmlns:a16="http://schemas.microsoft.com/office/drawing/2014/main" id="{438AB9AA-B734-4E12-AEC7-71B4B00C4D14}"/>
              </a:ext>
            </a:extLst>
          </p:cNvPr>
          <p:cNvSpPr txBox="1"/>
          <p:nvPr/>
        </p:nvSpPr>
        <p:spPr>
          <a:xfrm>
            <a:off x="6664561" y="2015454"/>
            <a:ext cx="2238807" cy="276999"/>
          </a:xfrm>
          <a:prstGeom prst="rect">
            <a:avLst/>
          </a:prstGeom>
          <a:noFill/>
        </p:spPr>
        <p:txBody>
          <a:bodyPr wrap="square" rtlCol="0">
            <a:spAutoFit/>
          </a:bodyPr>
          <a:lstStyle/>
          <a:p>
            <a:r>
              <a:rPr lang="en-US" altLang="zh-CN" sz="1200" b="1" dirty="0">
                <a:solidFill>
                  <a:srgbClr val="304371"/>
                </a:solidFill>
                <a:latin typeface="+mj-ea"/>
                <a:ea typeface="+mj-ea"/>
                <a:cs typeface="Times New Roman" panose="02020603050405020304" pitchFamily="18" charset="0"/>
              </a:rPr>
              <a:t>K-Means</a:t>
            </a:r>
            <a:r>
              <a:rPr lang="zh-CN" altLang="en-US" sz="1200" b="1" dirty="0">
                <a:solidFill>
                  <a:srgbClr val="304371"/>
                </a:solidFill>
                <a:latin typeface="+mj-ea"/>
                <a:ea typeface="+mj-ea"/>
                <a:cs typeface="Times New Roman" panose="02020603050405020304" pitchFamily="18" charset="0"/>
              </a:rPr>
              <a:t>中离散簇分配不可微</a:t>
            </a:r>
            <a:endParaRPr lang="zh-CN" altLang="en-US" sz="1100" b="1" dirty="0">
              <a:solidFill>
                <a:srgbClr val="304371"/>
              </a:solidFill>
              <a:latin typeface="+mj-ea"/>
              <a:ea typeface="+mj-ea"/>
              <a:cs typeface="Times New Roman" panose="02020603050405020304" pitchFamily="18" charset="0"/>
            </a:endParaRPr>
          </a:p>
        </p:txBody>
      </p:sp>
      <p:pic>
        <p:nvPicPr>
          <p:cNvPr id="15" name="图片 14">
            <a:extLst>
              <a:ext uri="{FF2B5EF4-FFF2-40B4-BE49-F238E27FC236}">
                <a16:creationId xmlns:a16="http://schemas.microsoft.com/office/drawing/2014/main" id="{0EC9C2D4-F232-42E8-BCEA-6445F9BF0C7E}"/>
              </a:ext>
            </a:extLst>
          </p:cNvPr>
          <p:cNvPicPr>
            <a:picLocks noChangeAspect="1"/>
          </p:cNvPicPr>
          <p:nvPr/>
        </p:nvPicPr>
        <p:blipFill>
          <a:blip r:embed="rId8"/>
          <a:stretch>
            <a:fillRect/>
          </a:stretch>
        </p:blipFill>
        <p:spPr>
          <a:xfrm>
            <a:off x="3774984" y="1891494"/>
            <a:ext cx="5120370" cy="594492"/>
          </a:xfrm>
          <a:prstGeom prst="rect">
            <a:avLst/>
          </a:prstGeom>
        </p:spPr>
      </p:pic>
      <p:pic>
        <p:nvPicPr>
          <p:cNvPr id="16" name="图片 15">
            <a:extLst>
              <a:ext uri="{FF2B5EF4-FFF2-40B4-BE49-F238E27FC236}">
                <a16:creationId xmlns:a16="http://schemas.microsoft.com/office/drawing/2014/main" id="{29CF99CB-1BF7-472E-9160-247B0DB7493D}"/>
              </a:ext>
            </a:extLst>
          </p:cNvPr>
          <p:cNvPicPr>
            <a:picLocks noChangeAspect="1"/>
          </p:cNvPicPr>
          <p:nvPr/>
        </p:nvPicPr>
        <p:blipFill>
          <a:blip r:embed="rId9"/>
          <a:stretch>
            <a:fillRect/>
          </a:stretch>
        </p:blipFill>
        <p:spPr>
          <a:xfrm>
            <a:off x="3774983" y="2589095"/>
            <a:ext cx="1618524" cy="300344"/>
          </a:xfrm>
          <a:prstGeom prst="rect">
            <a:avLst/>
          </a:prstGeom>
        </p:spPr>
      </p:pic>
      <p:pic>
        <p:nvPicPr>
          <p:cNvPr id="17" name="图片 16">
            <a:extLst>
              <a:ext uri="{FF2B5EF4-FFF2-40B4-BE49-F238E27FC236}">
                <a16:creationId xmlns:a16="http://schemas.microsoft.com/office/drawing/2014/main" id="{5888AD92-73DA-4F24-B7E4-1BC913CEA928}"/>
              </a:ext>
            </a:extLst>
          </p:cNvPr>
          <p:cNvPicPr>
            <a:picLocks noChangeAspect="1"/>
          </p:cNvPicPr>
          <p:nvPr/>
        </p:nvPicPr>
        <p:blipFill>
          <a:blip r:embed="rId10"/>
          <a:stretch>
            <a:fillRect/>
          </a:stretch>
        </p:blipFill>
        <p:spPr>
          <a:xfrm>
            <a:off x="5783441" y="2625986"/>
            <a:ext cx="1056964" cy="250392"/>
          </a:xfrm>
          <a:prstGeom prst="rect">
            <a:avLst/>
          </a:prstGeom>
        </p:spPr>
      </p:pic>
      <p:pic>
        <p:nvPicPr>
          <p:cNvPr id="21" name="图片 20">
            <a:extLst>
              <a:ext uri="{FF2B5EF4-FFF2-40B4-BE49-F238E27FC236}">
                <a16:creationId xmlns:a16="http://schemas.microsoft.com/office/drawing/2014/main" id="{5BBF4427-DB72-4B92-9AC6-B0B6B0540C40}"/>
              </a:ext>
            </a:extLst>
          </p:cNvPr>
          <p:cNvPicPr>
            <a:picLocks noChangeAspect="1"/>
          </p:cNvPicPr>
          <p:nvPr/>
        </p:nvPicPr>
        <p:blipFill>
          <a:blip r:embed="rId11"/>
          <a:stretch>
            <a:fillRect/>
          </a:stretch>
        </p:blipFill>
        <p:spPr>
          <a:xfrm>
            <a:off x="7191822" y="2625986"/>
            <a:ext cx="850855" cy="244445"/>
          </a:xfrm>
          <a:prstGeom prst="rect">
            <a:avLst/>
          </a:prstGeom>
        </p:spPr>
      </p:pic>
      <p:pic>
        <p:nvPicPr>
          <p:cNvPr id="22" name="图片 21">
            <a:extLst>
              <a:ext uri="{FF2B5EF4-FFF2-40B4-BE49-F238E27FC236}">
                <a16:creationId xmlns:a16="http://schemas.microsoft.com/office/drawing/2014/main" id="{3630B068-2613-42BE-A755-78A4313D3177}"/>
              </a:ext>
            </a:extLst>
          </p:cNvPr>
          <p:cNvPicPr>
            <a:picLocks noChangeAspect="1"/>
          </p:cNvPicPr>
          <p:nvPr/>
        </p:nvPicPr>
        <p:blipFill>
          <a:blip r:embed="rId12"/>
          <a:stretch>
            <a:fillRect/>
          </a:stretch>
        </p:blipFill>
        <p:spPr>
          <a:xfrm>
            <a:off x="3774983" y="3001763"/>
            <a:ext cx="3989396" cy="864369"/>
          </a:xfrm>
          <a:prstGeom prst="rect">
            <a:avLst/>
          </a:prstGeom>
        </p:spPr>
      </p:pic>
      <p:pic>
        <p:nvPicPr>
          <p:cNvPr id="23" name="图片 22">
            <a:extLst>
              <a:ext uri="{FF2B5EF4-FFF2-40B4-BE49-F238E27FC236}">
                <a16:creationId xmlns:a16="http://schemas.microsoft.com/office/drawing/2014/main" id="{C308B2BE-13AC-43ED-92DD-0131FB3325FE}"/>
              </a:ext>
            </a:extLst>
          </p:cNvPr>
          <p:cNvPicPr>
            <a:picLocks noChangeAspect="1"/>
          </p:cNvPicPr>
          <p:nvPr/>
        </p:nvPicPr>
        <p:blipFill rotWithShape="1">
          <a:blip r:embed="rId13"/>
          <a:srcRect t="8596"/>
          <a:stretch/>
        </p:blipFill>
        <p:spPr>
          <a:xfrm>
            <a:off x="4248222" y="3929398"/>
            <a:ext cx="1964532" cy="257674"/>
          </a:xfrm>
          <a:prstGeom prst="rect">
            <a:avLst/>
          </a:prstGeom>
        </p:spPr>
      </p:pic>
      <p:pic>
        <p:nvPicPr>
          <p:cNvPr id="2" name="图片 1">
            <a:extLst>
              <a:ext uri="{FF2B5EF4-FFF2-40B4-BE49-F238E27FC236}">
                <a16:creationId xmlns:a16="http://schemas.microsoft.com/office/drawing/2014/main" id="{951A8E78-6B5F-4332-B591-4040D7511E1F}"/>
              </a:ext>
            </a:extLst>
          </p:cNvPr>
          <p:cNvPicPr>
            <a:picLocks noChangeAspect="1"/>
          </p:cNvPicPr>
          <p:nvPr/>
        </p:nvPicPr>
        <p:blipFill>
          <a:blip r:embed="rId14"/>
          <a:stretch>
            <a:fillRect/>
          </a:stretch>
        </p:blipFill>
        <p:spPr>
          <a:xfrm>
            <a:off x="3746457" y="3936802"/>
            <a:ext cx="429140" cy="242865"/>
          </a:xfrm>
          <a:prstGeom prst="rect">
            <a:avLst/>
          </a:prstGeom>
        </p:spPr>
      </p:pic>
    </p:spTree>
    <p:extLst>
      <p:ext uri="{BB962C8B-B14F-4D97-AF65-F5344CB8AC3E}">
        <p14:creationId xmlns:p14="http://schemas.microsoft.com/office/powerpoint/2010/main" val="102231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2" y="68257"/>
            <a:ext cx="2186971"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Overview</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 name="图片 19">
            <a:extLst>
              <a:ext uri="{FF2B5EF4-FFF2-40B4-BE49-F238E27FC236}">
                <a16:creationId xmlns:a16="http://schemas.microsoft.com/office/drawing/2014/main" id="{3F9708F5-02D0-400E-9F4B-A318D16FF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2521" y="9066"/>
            <a:ext cx="715617" cy="536146"/>
          </a:xfrm>
          <a:prstGeom prst="rect">
            <a:avLst/>
          </a:prstGeom>
        </p:spPr>
      </p:pic>
      <p:pic>
        <p:nvPicPr>
          <p:cNvPr id="3" name="图片 2">
            <a:extLst>
              <a:ext uri="{FF2B5EF4-FFF2-40B4-BE49-F238E27FC236}">
                <a16:creationId xmlns:a16="http://schemas.microsoft.com/office/drawing/2014/main" id="{21125D38-6815-405D-9234-881C6D717A61}"/>
              </a:ext>
            </a:extLst>
          </p:cNvPr>
          <p:cNvPicPr>
            <a:picLocks noChangeAspect="1"/>
          </p:cNvPicPr>
          <p:nvPr/>
        </p:nvPicPr>
        <p:blipFill rotWithShape="1">
          <a:blip r:embed="rId4"/>
          <a:srcRect l="4071" t="312"/>
          <a:stretch/>
        </p:blipFill>
        <p:spPr>
          <a:xfrm>
            <a:off x="24062" y="633663"/>
            <a:ext cx="3310389" cy="4435642"/>
          </a:xfrm>
          <a:prstGeom prst="rect">
            <a:avLst/>
          </a:prstGeom>
        </p:spPr>
      </p:pic>
      <p:sp>
        <p:nvSpPr>
          <p:cNvPr id="5" name="文本框 4">
            <a:extLst>
              <a:ext uri="{FF2B5EF4-FFF2-40B4-BE49-F238E27FC236}">
                <a16:creationId xmlns:a16="http://schemas.microsoft.com/office/drawing/2014/main" id="{CADF721A-E03B-45A3-9105-A37D9467EA37}"/>
              </a:ext>
            </a:extLst>
          </p:cNvPr>
          <p:cNvSpPr txBox="1"/>
          <p:nvPr/>
        </p:nvSpPr>
        <p:spPr>
          <a:xfrm>
            <a:off x="3334451" y="633663"/>
            <a:ext cx="5288181" cy="4086119"/>
          </a:xfrm>
          <a:prstGeom prst="rect">
            <a:avLst/>
          </a:prstGeom>
          <a:noFill/>
        </p:spPr>
        <p:txBody>
          <a:bodyPr wrap="square" rtlCol="0">
            <a:spAutoFit/>
          </a:bodyPr>
          <a:lstStyle/>
          <a:p>
            <a:r>
              <a:rPr lang="zh-CN" altLang="en-US" sz="1600" b="1" dirty="0">
                <a:solidFill>
                  <a:srgbClr val="304371"/>
                </a:solidFill>
                <a:latin typeface="微软雅黑" panose="020B0503020204020204" pitchFamily="34" charset="-122"/>
                <a:ea typeface="微软雅黑" panose="020B0503020204020204" pitchFamily="34" charset="-122"/>
              </a:rPr>
              <a:t>两个阶段</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p>
          <a:p>
            <a:pPr marL="342900" indent="-342900">
              <a:lnSpc>
                <a:spcPct val="150000"/>
              </a:lnSpc>
              <a:buFont typeface="Arial" panose="020B0604020202020204" pitchFamily="34" charset="0"/>
              <a:buChar char="•"/>
            </a:pPr>
            <a:r>
              <a:rPr lang="zh-CN" altLang="en-US" sz="1400" dirty="0">
                <a:solidFill>
                  <a:schemeClr val="bg2">
                    <a:lumMod val="50000"/>
                  </a:schemeClr>
                </a:solidFill>
                <a:latin typeface="微软雅黑" panose="020B0503020204020204" pitchFamily="34" charset="-122"/>
                <a:ea typeface="微软雅黑" panose="020B0503020204020204" pitchFamily="34" charset="-122"/>
              </a:rPr>
              <a:t>通过对成对的节点质心注意力而不是节点</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节点注意力来捕获</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long-range</a:t>
            </a:r>
            <a:r>
              <a:rPr lang="zh-CN" altLang="en-US" sz="1400" dirty="0">
                <a:solidFill>
                  <a:schemeClr val="bg2">
                    <a:lumMod val="50000"/>
                  </a:schemeClr>
                </a:solidFill>
                <a:latin typeface="微软雅黑" panose="020B0503020204020204" pitchFamily="34" charset="-122"/>
                <a:ea typeface="微软雅黑" panose="020B0503020204020204" pitchFamily="34" charset="-122"/>
              </a:rPr>
              <a:t>依赖关系</a:t>
            </a:r>
            <a:endParaRPr lang="en-US" altLang="zh-CN" sz="14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200" dirty="0">
                <a:solidFill>
                  <a:srgbClr val="304371"/>
                </a:solidFill>
                <a:latin typeface="微软雅黑" panose="020B0503020204020204" pitchFamily="34" charset="-122"/>
                <a:ea typeface="微软雅黑" panose="020B0503020204020204" pitchFamily="34" charset="-122"/>
              </a:rPr>
              <a:t>单头非局部注意力</a:t>
            </a:r>
            <a:endParaRPr lang="en-US" altLang="zh-CN" sz="1200" dirty="0">
              <a:solidFill>
                <a:srgbClr val="304371"/>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rgbClr val="304371"/>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rgbClr val="304371"/>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rgbClr val="304371"/>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rgbClr val="304371"/>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rgbClr val="304371"/>
                </a:solidFill>
                <a:latin typeface="微软雅黑" panose="020B0503020204020204" pitchFamily="34" charset="-122"/>
                <a:ea typeface="微软雅黑" panose="020B0503020204020204" pitchFamily="34" charset="-122"/>
              </a:rPr>
              <a:t>         </a:t>
            </a:r>
            <a:r>
              <a:rPr lang="zh-CN" altLang="en-US" sz="1200" dirty="0">
                <a:solidFill>
                  <a:srgbClr val="304371"/>
                </a:solidFill>
                <a:latin typeface="微软雅黑" panose="020B0503020204020204" pitchFamily="34" charset="-122"/>
                <a:ea typeface="微软雅黑" panose="020B0503020204020204" pitchFamily="34" charset="-122"/>
              </a:rPr>
              <a:t>多头非局部注意力</a:t>
            </a:r>
            <a:endParaRPr lang="en-US" altLang="zh-CN" sz="1200" dirty="0">
              <a:solidFill>
                <a:srgbClr val="304371"/>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rgbClr val="304371"/>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rgbClr val="304371"/>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rgbClr val="304371"/>
              </a:solidFill>
              <a:latin typeface="微软雅黑" panose="020B0503020204020204" pitchFamily="34" charset="-122"/>
              <a:ea typeface="微软雅黑" panose="020B0503020204020204" pitchFamily="34" charset="-122"/>
            </a:endParaRPr>
          </a:p>
          <a:p>
            <a:pPr>
              <a:lnSpc>
                <a:spcPct val="150000"/>
              </a:lnSpc>
            </a:pPr>
            <a:endParaRPr lang="en-US" altLang="zh-CN" sz="1200" dirty="0">
              <a:solidFill>
                <a:srgbClr val="304371"/>
              </a:solidFill>
              <a:latin typeface="微软雅黑" panose="020B0503020204020204" pitchFamily="34" charset="-122"/>
              <a:ea typeface="微软雅黑" panose="020B0503020204020204" pitchFamily="34" charset="-122"/>
            </a:endParaRPr>
          </a:p>
          <a:p>
            <a:pPr>
              <a:lnSpc>
                <a:spcPct val="150000"/>
              </a:lnSpc>
            </a:pPr>
            <a:r>
              <a:rPr lang="en-US" altLang="zh-CN" sz="1400" b="1" dirty="0">
                <a:solidFill>
                  <a:srgbClr val="304371"/>
                </a:solidFill>
                <a:latin typeface="微软雅黑" panose="020B0503020204020204" pitchFamily="34" charset="-122"/>
                <a:ea typeface="微软雅黑" panose="020B0503020204020204" pitchFamily="34" charset="-122"/>
              </a:rPr>
              <a:t>Mix</a:t>
            </a:r>
            <a:endParaRPr lang="zh-CN" altLang="en-US" sz="1400" b="1" dirty="0">
              <a:solidFill>
                <a:srgbClr val="304371"/>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0325E16-C179-458F-9D19-F75540DC18C5}"/>
              </a:ext>
            </a:extLst>
          </p:cNvPr>
          <p:cNvPicPr>
            <a:picLocks noChangeAspect="1"/>
          </p:cNvPicPr>
          <p:nvPr/>
        </p:nvPicPr>
        <p:blipFill rotWithShape="1">
          <a:blip r:embed="rId5"/>
          <a:srcRect t="2809"/>
          <a:stretch/>
        </p:blipFill>
        <p:spPr>
          <a:xfrm>
            <a:off x="3796814" y="1891623"/>
            <a:ext cx="4055797" cy="1089013"/>
          </a:xfrm>
          <a:prstGeom prst="rect">
            <a:avLst/>
          </a:prstGeom>
        </p:spPr>
      </p:pic>
      <p:pic>
        <p:nvPicPr>
          <p:cNvPr id="6" name="图片 5">
            <a:extLst>
              <a:ext uri="{FF2B5EF4-FFF2-40B4-BE49-F238E27FC236}">
                <a16:creationId xmlns:a16="http://schemas.microsoft.com/office/drawing/2014/main" id="{DBF61088-DEBB-4336-A2DA-D166C580CBD7}"/>
              </a:ext>
            </a:extLst>
          </p:cNvPr>
          <p:cNvPicPr>
            <a:picLocks noChangeAspect="1"/>
          </p:cNvPicPr>
          <p:nvPr/>
        </p:nvPicPr>
        <p:blipFill>
          <a:blip r:embed="rId6"/>
          <a:stretch>
            <a:fillRect/>
          </a:stretch>
        </p:blipFill>
        <p:spPr>
          <a:xfrm>
            <a:off x="3796814" y="3280612"/>
            <a:ext cx="1375119" cy="293794"/>
          </a:xfrm>
          <a:prstGeom prst="rect">
            <a:avLst/>
          </a:prstGeom>
        </p:spPr>
      </p:pic>
      <p:pic>
        <p:nvPicPr>
          <p:cNvPr id="7" name="图片 6">
            <a:extLst>
              <a:ext uri="{FF2B5EF4-FFF2-40B4-BE49-F238E27FC236}">
                <a16:creationId xmlns:a16="http://schemas.microsoft.com/office/drawing/2014/main" id="{E904860A-B5C3-45E8-B10F-EE55B8E4BA12}"/>
              </a:ext>
            </a:extLst>
          </p:cNvPr>
          <p:cNvPicPr>
            <a:picLocks noChangeAspect="1"/>
          </p:cNvPicPr>
          <p:nvPr/>
        </p:nvPicPr>
        <p:blipFill rotWithShape="1">
          <a:blip r:embed="rId7"/>
          <a:srcRect t="4677"/>
          <a:stretch/>
        </p:blipFill>
        <p:spPr>
          <a:xfrm>
            <a:off x="5710991" y="3261820"/>
            <a:ext cx="2197768" cy="312585"/>
          </a:xfrm>
          <a:prstGeom prst="rect">
            <a:avLst/>
          </a:prstGeom>
        </p:spPr>
      </p:pic>
      <p:pic>
        <p:nvPicPr>
          <p:cNvPr id="8" name="图片 7">
            <a:extLst>
              <a:ext uri="{FF2B5EF4-FFF2-40B4-BE49-F238E27FC236}">
                <a16:creationId xmlns:a16="http://schemas.microsoft.com/office/drawing/2014/main" id="{DE7F7B41-603A-4DC4-9FC6-A0B0DD90B264}"/>
              </a:ext>
            </a:extLst>
          </p:cNvPr>
          <p:cNvPicPr>
            <a:picLocks noChangeAspect="1"/>
          </p:cNvPicPr>
          <p:nvPr/>
        </p:nvPicPr>
        <p:blipFill rotWithShape="1">
          <a:blip r:embed="rId8"/>
          <a:srcRect t="6526"/>
          <a:stretch/>
        </p:blipFill>
        <p:spPr>
          <a:xfrm>
            <a:off x="3796814" y="3662856"/>
            <a:ext cx="3251383" cy="678390"/>
          </a:xfrm>
          <a:prstGeom prst="rect">
            <a:avLst/>
          </a:prstGeom>
        </p:spPr>
      </p:pic>
      <p:pic>
        <p:nvPicPr>
          <p:cNvPr id="9" name="图片 8">
            <a:extLst>
              <a:ext uri="{FF2B5EF4-FFF2-40B4-BE49-F238E27FC236}">
                <a16:creationId xmlns:a16="http://schemas.microsoft.com/office/drawing/2014/main" id="{8BECA9AD-B067-401F-8C2B-2A5DBD8170E7}"/>
              </a:ext>
            </a:extLst>
          </p:cNvPr>
          <p:cNvPicPr>
            <a:picLocks noChangeAspect="1"/>
          </p:cNvPicPr>
          <p:nvPr/>
        </p:nvPicPr>
        <p:blipFill>
          <a:blip r:embed="rId9"/>
          <a:stretch>
            <a:fillRect/>
          </a:stretch>
        </p:blipFill>
        <p:spPr>
          <a:xfrm>
            <a:off x="3997843" y="4398995"/>
            <a:ext cx="2348179" cy="670310"/>
          </a:xfrm>
          <a:prstGeom prst="rect">
            <a:avLst/>
          </a:prstGeom>
          <a:ln w="12700">
            <a:solidFill>
              <a:srgbClr val="304371"/>
            </a:solidFill>
          </a:ln>
        </p:spPr>
      </p:pic>
      <p:pic>
        <p:nvPicPr>
          <p:cNvPr id="11" name="图片 10">
            <a:extLst>
              <a:ext uri="{FF2B5EF4-FFF2-40B4-BE49-F238E27FC236}">
                <a16:creationId xmlns:a16="http://schemas.microsoft.com/office/drawing/2014/main" id="{4385EFC4-364E-4D26-A7F4-B6439A6BBEE7}"/>
              </a:ext>
            </a:extLst>
          </p:cNvPr>
          <p:cNvPicPr>
            <a:picLocks noChangeAspect="1"/>
          </p:cNvPicPr>
          <p:nvPr/>
        </p:nvPicPr>
        <p:blipFill>
          <a:blip r:embed="rId10"/>
          <a:stretch>
            <a:fillRect/>
          </a:stretch>
        </p:blipFill>
        <p:spPr>
          <a:xfrm>
            <a:off x="6644840" y="4553795"/>
            <a:ext cx="1628399" cy="254437"/>
          </a:xfrm>
          <a:prstGeom prst="rect">
            <a:avLst/>
          </a:prstGeom>
        </p:spPr>
      </p:pic>
      <p:pic>
        <p:nvPicPr>
          <p:cNvPr id="13" name="图片 12">
            <a:extLst>
              <a:ext uri="{FF2B5EF4-FFF2-40B4-BE49-F238E27FC236}">
                <a16:creationId xmlns:a16="http://schemas.microsoft.com/office/drawing/2014/main" id="{C14B2AF0-771F-4747-9D75-6B2DAB4846AC}"/>
              </a:ext>
            </a:extLst>
          </p:cNvPr>
          <p:cNvPicPr>
            <a:picLocks noChangeAspect="1"/>
          </p:cNvPicPr>
          <p:nvPr/>
        </p:nvPicPr>
        <p:blipFill>
          <a:blip r:embed="rId11"/>
          <a:stretch>
            <a:fillRect/>
          </a:stretch>
        </p:blipFill>
        <p:spPr>
          <a:xfrm>
            <a:off x="3909108" y="4369255"/>
            <a:ext cx="5005611" cy="717096"/>
          </a:xfrm>
          <a:prstGeom prst="rect">
            <a:avLst/>
          </a:prstGeom>
        </p:spPr>
      </p:pic>
    </p:spTree>
    <p:extLst>
      <p:ext uri="{BB962C8B-B14F-4D97-AF65-F5344CB8AC3E}">
        <p14:creationId xmlns:p14="http://schemas.microsoft.com/office/powerpoint/2010/main" val="300829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D7997A2-6FC3-40D8-93EE-D8ABC6ABB432}"/>
              </a:ext>
            </a:extLst>
          </p:cNvPr>
          <p:cNvSpPr/>
          <p:nvPr/>
        </p:nvSpPr>
        <p:spPr bwMode="auto">
          <a:xfrm>
            <a:off x="209513" y="64937"/>
            <a:ext cx="2188782"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Experiment</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1287C59D-87E6-4D10-9FF8-FB827FB22C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2521" y="9066"/>
            <a:ext cx="715617" cy="536146"/>
          </a:xfrm>
          <a:prstGeom prst="rect">
            <a:avLst/>
          </a:prstGeom>
        </p:spPr>
      </p:pic>
      <p:pic>
        <p:nvPicPr>
          <p:cNvPr id="2" name="图片 1">
            <a:extLst>
              <a:ext uri="{FF2B5EF4-FFF2-40B4-BE49-F238E27FC236}">
                <a16:creationId xmlns:a16="http://schemas.microsoft.com/office/drawing/2014/main" id="{F17E3FC0-42DE-461D-9B66-E7AE0ED33837}"/>
              </a:ext>
            </a:extLst>
          </p:cNvPr>
          <p:cNvPicPr>
            <a:picLocks noChangeAspect="1"/>
          </p:cNvPicPr>
          <p:nvPr/>
        </p:nvPicPr>
        <p:blipFill>
          <a:blip r:embed="rId4"/>
          <a:stretch>
            <a:fillRect/>
          </a:stretch>
        </p:blipFill>
        <p:spPr>
          <a:xfrm>
            <a:off x="0" y="761739"/>
            <a:ext cx="9144000" cy="4133366"/>
          </a:xfrm>
          <a:prstGeom prst="rect">
            <a:avLst/>
          </a:prstGeom>
        </p:spPr>
      </p:pic>
    </p:spTree>
    <p:extLst>
      <p:ext uri="{BB962C8B-B14F-4D97-AF65-F5344CB8AC3E}">
        <p14:creationId xmlns:p14="http://schemas.microsoft.com/office/powerpoint/2010/main" val="50407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2" y="68257"/>
            <a:ext cx="4480992"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Non-local Aggregation Analysis</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2" name="图片 21">
            <a:extLst>
              <a:ext uri="{FF2B5EF4-FFF2-40B4-BE49-F238E27FC236}">
                <a16:creationId xmlns:a16="http://schemas.microsoft.com/office/drawing/2014/main" id="{3F1A9EF3-E133-4277-89E5-1F3951C259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2521" y="9066"/>
            <a:ext cx="715617" cy="536146"/>
          </a:xfrm>
          <a:prstGeom prst="rect">
            <a:avLst/>
          </a:prstGeom>
        </p:spPr>
      </p:pic>
      <p:pic>
        <p:nvPicPr>
          <p:cNvPr id="3" name="图片 2">
            <a:extLst>
              <a:ext uri="{FF2B5EF4-FFF2-40B4-BE49-F238E27FC236}">
                <a16:creationId xmlns:a16="http://schemas.microsoft.com/office/drawing/2014/main" id="{4262EDF9-3E87-4465-802B-43E11A399668}"/>
              </a:ext>
            </a:extLst>
          </p:cNvPr>
          <p:cNvPicPr>
            <a:picLocks noChangeAspect="1"/>
          </p:cNvPicPr>
          <p:nvPr/>
        </p:nvPicPr>
        <p:blipFill>
          <a:blip r:embed="rId4"/>
          <a:stretch>
            <a:fillRect/>
          </a:stretch>
        </p:blipFill>
        <p:spPr>
          <a:xfrm>
            <a:off x="0" y="817791"/>
            <a:ext cx="9144000" cy="1983928"/>
          </a:xfrm>
          <a:prstGeom prst="rect">
            <a:avLst/>
          </a:prstGeom>
        </p:spPr>
      </p:pic>
      <p:pic>
        <p:nvPicPr>
          <p:cNvPr id="5" name="图片 4">
            <a:extLst>
              <a:ext uri="{FF2B5EF4-FFF2-40B4-BE49-F238E27FC236}">
                <a16:creationId xmlns:a16="http://schemas.microsoft.com/office/drawing/2014/main" id="{FAE82CD4-D0EF-47D9-A332-405B64338FF4}"/>
              </a:ext>
            </a:extLst>
          </p:cNvPr>
          <p:cNvPicPr>
            <a:picLocks noChangeAspect="1"/>
          </p:cNvPicPr>
          <p:nvPr/>
        </p:nvPicPr>
        <p:blipFill>
          <a:blip r:embed="rId5"/>
          <a:stretch>
            <a:fillRect/>
          </a:stretch>
        </p:blipFill>
        <p:spPr>
          <a:xfrm>
            <a:off x="195282" y="3074298"/>
            <a:ext cx="4150375" cy="1778439"/>
          </a:xfrm>
          <a:prstGeom prst="rect">
            <a:avLst/>
          </a:prstGeom>
        </p:spPr>
      </p:pic>
      <p:pic>
        <p:nvPicPr>
          <p:cNvPr id="7" name="图片 6">
            <a:extLst>
              <a:ext uri="{FF2B5EF4-FFF2-40B4-BE49-F238E27FC236}">
                <a16:creationId xmlns:a16="http://schemas.microsoft.com/office/drawing/2014/main" id="{0272E0C5-B9E3-4101-9485-441A845EB5DF}"/>
              </a:ext>
            </a:extLst>
          </p:cNvPr>
          <p:cNvPicPr>
            <a:picLocks noChangeAspect="1"/>
          </p:cNvPicPr>
          <p:nvPr/>
        </p:nvPicPr>
        <p:blipFill>
          <a:blip r:embed="rId6"/>
          <a:stretch>
            <a:fillRect/>
          </a:stretch>
        </p:blipFill>
        <p:spPr>
          <a:xfrm>
            <a:off x="4572000" y="2867604"/>
            <a:ext cx="4572000" cy="2076908"/>
          </a:xfrm>
          <a:prstGeom prst="rect">
            <a:avLst/>
          </a:prstGeom>
        </p:spPr>
      </p:pic>
    </p:spTree>
    <p:extLst>
      <p:ext uri="{BB962C8B-B14F-4D97-AF65-F5344CB8AC3E}">
        <p14:creationId xmlns:p14="http://schemas.microsoft.com/office/powerpoint/2010/main" val="154738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2" y="68257"/>
            <a:ext cx="2194992"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Study of </a:t>
            </a:r>
            <a:r>
              <a:rPr lang="en-US" altLang="zh-CN" sz="1800" b="1" kern="1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GOTNet</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2" name="图片 21">
            <a:extLst>
              <a:ext uri="{FF2B5EF4-FFF2-40B4-BE49-F238E27FC236}">
                <a16:creationId xmlns:a16="http://schemas.microsoft.com/office/drawing/2014/main" id="{3F1A9EF3-E133-4277-89E5-1F3951C259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2521" y="9066"/>
            <a:ext cx="715617" cy="536146"/>
          </a:xfrm>
          <a:prstGeom prst="rect">
            <a:avLst/>
          </a:prstGeom>
        </p:spPr>
      </p:pic>
      <p:pic>
        <p:nvPicPr>
          <p:cNvPr id="2" name="图片 1">
            <a:extLst>
              <a:ext uri="{FF2B5EF4-FFF2-40B4-BE49-F238E27FC236}">
                <a16:creationId xmlns:a16="http://schemas.microsoft.com/office/drawing/2014/main" id="{288E8EDF-EEE4-4349-9D18-A4DF3908A00D}"/>
              </a:ext>
            </a:extLst>
          </p:cNvPr>
          <p:cNvPicPr>
            <a:picLocks noChangeAspect="1"/>
          </p:cNvPicPr>
          <p:nvPr/>
        </p:nvPicPr>
        <p:blipFill>
          <a:blip r:embed="rId4"/>
          <a:stretch>
            <a:fillRect/>
          </a:stretch>
        </p:blipFill>
        <p:spPr>
          <a:xfrm>
            <a:off x="1299410" y="674296"/>
            <a:ext cx="6545179" cy="2199631"/>
          </a:xfrm>
          <a:prstGeom prst="rect">
            <a:avLst/>
          </a:prstGeom>
        </p:spPr>
      </p:pic>
      <p:pic>
        <p:nvPicPr>
          <p:cNvPr id="6" name="图片 5">
            <a:extLst>
              <a:ext uri="{FF2B5EF4-FFF2-40B4-BE49-F238E27FC236}">
                <a16:creationId xmlns:a16="http://schemas.microsoft.com/office/drawing/2014/main" id="{BBB26402-3407-4F59-9763-CFD2D258E7D9}"/>
              </a:ext>
            </a:extLst>
          </p:cNvPr>
          <p:cNvPicPr>
            <a:picLocks noChangeAspect="1"/>
          </p:cNvPicPr>
          <p:nvPr/>
        </p:nvPicPr>
        <p:blipFill>
          <a:blip r:embed="rId5"/>
          <a:stretch>
            <a:fillRect/>
          </a:stretch>
        </p:blipFill>
        <p:spPr>
          <a:xfrm>
            <a:off x="2285999" y="2940717"/>
            <a:ext cx="4572000" cy="1929611"/>
          </a:xfrm>
          <a:prstGeom prst="rect">
            <a:avLst/>
          </a:prstGeom>
        </p:spPr>
      </p:pic>
    </p:spTree>
    <p:extLst>
      <p:ext uri="{BB962C8B-B14F-4D97-AF65-F5344CB8AC3E}">
        <p14:creationId xmlns:p14="http://schemas.microsoft.com/office/powerpoint/2010/main" val="263922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2916211" y="2243899"/>
            <a:ext cx="3262433" cy="1015663"/>
          </a:xfrm>
          <a:prstGeom prst="rect">
            <a:avLst/>
          </a:prstGeom>
        </p:spPr>
        <p:txBody>
          <a:bodyPr wrap="none">
            <a:spAutoFit/>
          </a:bodyPr>
          <a:lstStyle/>
          <a:p>
            <a:pPr algn="ctr">
              <a:defRPr/>
            </a:pPr>
            <a:r>
              <a:rPr lang="zh-CN" altLang="en-US" sz="6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谢谢大家</a:t>
            </a:r>
          </a:p>
        </p:txBody>
      </p:sp>
      <p:grpSp>
        <p:nvGrpSpPr>
          <p:cNvPr id="9" name="组合 8"/>
          <p:cNvGrpSpPr/>
          <p:nvPr/>
        </p:nvGrpSpPr>
        <p:grpSpPr>
          <a:xfrm>
            <a:off x="2222639" y="2200144"/>
            <a:ext cx="4698722" cy="1111158"/>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pic>
        <p:nvPicPr>
          <p:cNvPr id="2" name="Picture 2" descr="http://pic29.photophoto.cn/20131031/0007019972140373_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484" t="9054" r="21242" b="4929"/>
          <a:stretch>
            <a:fillRect/>
          </a:stretch>
        </p:blipFill>
        <p:spPr bwMode="auto">
          <a:xfrm>
            <a:off x="3761105" y="685165"/>
            <a:ext cx="1624330" cy="124587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20171</TotalTime>
  <Words>870</Words>
  <Application>Microsoft Office PowerPoint</Application>
  <PresentationFormat>全屏显示(16:9)</PresentationFormat>
  <Paragraphs>96</Paragraphs>
  <Slides>9</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宋体</vt:lpstr>
      <vt:lpstr>微软雅黑</vt:lpstr>
      <vt:lpstr>微软雅黑 Light</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徐勖</dc:creator>
  <cp:lastModifiedBy>Acey XX</cp:lastModifiedBy>
  <cp:revision>1203</cp:revision>
  <dcterms:created xsi:type="dcterms:W3CDTF">2017-05-01T12:27:00Z</dcterms:created>
  <dcterms:modified xsi:type="dcterms:W3CDTF">2022-09-20T09:40:33Z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