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99" r:id="rId3"/>
    <p:sldId id="300" r:id="rId4"/>
    <p:sldId id="302" r:id="rId5"/>
    <p:sldId id="304" r:id="rId6"/>
    <p:sldId id="313" r:id="rId7"/>
    <p:sldId id="303" r:id="rId8"/>
    <p:sldId id="305" r:id="rId9"/>
    <p:sldId id="306" r:id="rId10"/>
    <p:sldId id="309" r:id="rId11"/>
    <p:sldId id="310" r:id="rId12"/>
    <p:sldId id="311" r:id="rId13"/>
    <p:sldId id="312" r:id="rId14"/>
    <p:sldId id="28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11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992038-3420-4092-9A48-68436302CDB4}" type="datetimeFigureOut">
              <a:rPr lang="zh-CN" altLang="en-US" smtClean="0"/>
              <a:t>2022/9/22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3A5AD-CDF6-441E-A434-6E99FE31EF53}" type="slidenum">
              <a:rPr lang="zh-CN" altLang="en-US" smtClean="0"/>
              <a:t>‹#›</a:t>
            </a:fld>
            <a:endParaRPr lang="zh-CN" altLang="en-US"/>
          </a:p>
        </p:txBody>
      </p:sp>
    </p:spTree>
    <p:extLst>
      <p:ext uri="{BB962C8B-B14F-4D97-AF65-F5344CB8AC3E}">
        <p14:creationId xmlns:p14="http://schemas.microsoft.com/office/powerpoint/2010/main" val="401779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93A5AD-CDF6-441E-A434-6E99FE31EF53}" type="slidenum">
              <a:rPr lang="zh-CN" altLang="en-US" smtClean="0"/>
              <a:t>2</a:t>
            </a:fld>
            <a:endParaRPr lang="zh-CN" altLang="en-US"/>
          </a:p>
        </p:txBody>
      </p:sp>
    </p:spTree>
    <p:extLst>
      <p:ext uri="{BB962C8B-B14F-4D97-AF65-F5344CB8AC3E}">
        <p14:creationId xmlns:p14="http://schemas.microsoft.com/office/powerpoint/2010/main" val="326129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9DC683-2130-2835-5F74-2B6A814184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F248966-01D8-1AAA-E9A1-F93D47FA08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973626-455D-32F4-DC25-5AB9A94EA798}"/>
              </a:ext>
            </a:extLst>
          </p:cNvPr>
          <p:cNvSpPr>
            <a:spLocks noGrp="1"/>
          </p:cNvSpPr>
          <p:nvPr>
            <p:ph type="dt" sz="half" idx="10"/>
          </p:nvPr>
        </p:nvSpPr>
        <p:spPr/>
        <p:txBody>
          <a:bodyPr/>
          <a:lstStyle/>
          <a:p>
            <a:fld id="{1E95BD55-7B2C-4A63-B2D5-F209D606D980}" type="datetimeFigureOut">
              <a:rPr lang="zh-CN" altLang="en-US" smtClean="0"/>
              <a:t>2022/9/22</a:t>
            </a:fld>
            <a:endParaRPr lang="zh-CN" altLang="en-US"/>
          </a:p>
        </p:txBody>
      </p:sp>
      <p:sp>
        <p:nvSpPr>
          <p:cNvPr id="5" name="页脚占位符 4">
            <a:extLst>
              <a:ext uri="{FF2B5EF4-FFF2-40B4-BE49-F238E27FC236}">
                <a16:creationId xmlns:a16="http://schemas.microsoft.com/office/drawing/2014/main" id="{DB5DCA3D-E55D-B3F2-147C-153D843EA9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D72ADB-2722-A8C5-1412-4797F48689E7}"/>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282130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A56252-9453-C767-B98B-25E7E480B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BC1259C-2420-E22B-E880-36D732778F3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DE1595-0B34-C375-FD4C-1CA047D3533C}"/>
              </a:ext>
            </a:extLst>
          </p:cNvPr>
          <p:cNvSpPr>
            <a:spLocks noGrp="1"/>
          </p:cNvSpPr>
          <p:nvPr>
            <p:ph type="dt" sz="half" idx="10"/>
          </p:nvPr>
        </p:nvSpPr>
        <p:spPr/>
        <p:txBody>
          <a:bodyPr/>
          <a:lstStyle/>
          <a:p>
            <a:fld id="{1E95BD55-7B2C-4A63-B2D5-F209D606D980}" type="datetimeFigureOut">
              <a:rPr lang="zh-CN" altLang="en-US" smtClean="0"/>
              <a:t>2022/9/22</a:t>
            </a:fld>
            <a:endParaRPr lang="zh-CN" altLang="en-US"/>
          </a:p>
        </p:txBody>
      </p:sp>
      <p:sp>
        <p:nvSpPr>
          <p:cNvPr id="5" name="页脚占位符 4">
            <a:extLst>
              <a:ext uri="{FF2B5EF4-FFF2-40B4-BE49-F238E27FC236}">
                <a16:creationId xmlns:a16="http://schemas.microsoft.com/office/drawing/2014/main" id="{B7861B59-D71F-D3D7-7374-B19AA5996D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F180BD-A64D-0356-2315-185CC3019DD4}"/>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351279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689132C-B4C1-82B0-0A2C-E64120F278D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4186B23-E547-9CD4-DCA0-FCAFACA7F46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976A1A-CCF7-9CAF-FFFC-3D0AE08F9E4E}"/>
              </a:ext>
            </a:extLst>
          </p:cNvPr>
          <p:cNvSpPr>
            <a:spLocks noGrp="1"/>
          </p:cNvSpPr>
          <p:nvPr>
            <p:ph type="dt" sz="half" idx="10"/>
          </p:nvPr>
        </p:nvSpPr>
        <p:spPr/>
        <p:txBody>
          <a:bodyPr/>
          <a:lstStyle/>
          <a:p>
            <a:fld id="{1E95BD55-7B2C-4A63-B2D5-F209D606D980}" type="datetimeFigureOut">
              <a:rPr lang="zh-CN" altLang="en-US" smtClean="0"/>
              <a:t>2022/9/22</a:t>
            </a:fld>
            <a:endParaRPr lang="zh-CN" altLang="en-US"/>
          </a:p>
        </p:txBody>
      </p:sp>
      <p:sp>
        <p:nvSpPr>
          <p:cNvPr id="5" name="页脚占位符 4">
            <a:extLst>
              <a:ext uri="{FF2B5EF4-FFF2-40B4-BE49-F238E27FC236}">
                <a16:creationId xmlns:a16="http://schemas.microsoft.com/office/drawing/2014/main" id="{CE6D4E4F-392D-25C3-A4E4-86239133F0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3769A1-2C17-D60C-7CFD-F6D1A4DAB291}"/>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244569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文本占位符 3">
            <a:extLst>
              <a:ext uri="{FF2B5EF4-FFF2-40B4-BE49-F238E27FC236}">
                <a16:creationId xmlns:a16="http://schemas.microsoft.com/office/drawing/2014/main" id="{326D265D-9EF4-7765-B1B2-B9F8BDEAA671}"/>
              </a:ext>
            </a:extLst>
          </p:cNvPr>
          <p:cNvSpPr>
            <a:spLocks noGrp="1"/>
          </p:cNvSpPr>
          <p:nvPr>
            <p:ph type="body" sz="quarter" idx="10" hasCustomPrompt="1"/>
          </p:nvPr>
        </p:nvSpPr>
        <p:spPr>
          <a:xfrm>
            <a:off x="749779" y="242256"/>
            <a:ext cx="7344618" cy="649287"/>
          </a:xfrm>
        </p:spPr>
        <p:txBody>
          <a:bodyPr>
            <a:noAutofit/>
          </a:bodyPr>
          <a:lstStyle>
            <a:lvl1pPr marL="0" indent="0">
              <a:buNone/>
              <a:defRPr sz="4400" b="1">
                <a:solidFill>
                  <a:schemeClr val="accent1"/>
                </a:solidFill>
                <a:latin typeface="微软雅黑" panose="020B0503020204020204" pitchFamily="34" charset="-122"/>
                <a:ea typeface="微软雅黑" panose="020B0503020204020204" pitchFamily="34" charset="-122"/>
              </a:defRPr>
            </a:lvl1pPr>
          </a:lstStyle>
          <a:p>
            <a:r>
              <a:rPr lang="zh-CN" altLang="en-US" dirty="0"/>
              <a:t>标题</a:t>
            </a:r>
          </a:p>
        </p:txBody>
      </p:sp>
      <p:cxnSp>
        <p:nvCxnSpPr>
          <p:cNvPr id="24" name="直接连接符 23">
            <a:extLst>
              <a:ext uri="{FF2B5EF4-FFF2-40B4-BE49-F238E27FC236}">
                <a16:creationId xmlns:a16="http://schemas.microsoft.com/office/drawing/2014/main" id="{6F24D45D-2BF8-A43E-2A20-267D5AAC448C}"/>
              </a:ext>
            </a:extLst>
          </p:cNvPr>
          <p:cNvCxnSpPr>
            <a:cxnSpLocks/>
          </p:cNvCxnSpPr>
          <p:nvPr userDrawn="1"/>
        </p:nvCxnSpPr>
        <p:spPr>
          <a:xfrm>
            <a:off x="0" y="1174279"/>
            <a:ext cx="8094397" cy="0"/>
          </a:xfrm>
          <a:prstGeom prst="line">
            <a:avLst/>
          </a:prstGeom>
          <a:ln w="15875">
            <a:gradFill>
              <a:gsLst>
                <a:gs pos="0">
                  <a:schemeClr val="accent1"/>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D8901CE5-F8FF-66F9-74B3-CB5F637741F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97" b="1012"/>
          <a:stretch/>
        </p:blipFill>
        <p:spPr>
          <a:xfrm>
            <a:off x="0" y="291251"/>
            <a:ext cx="749779" cy="567908"/>
          </a:xfrm>
          <a:prstGeom prst="rect">
            <a:avLst/>
          </a:prstGeom>
        </p:spPr>
      </p:pic>
    </p:spTree>
    <p:extLst>
      <p:ext uri="{BB962C8B-B14F-4D97-AF65-F5344CB8AC3E}">
        <p14:creationId xmlns:p14="http://schemas.microsoft.com/office/powerpoint/2010/main" val="221185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702C99-2651-7789-EF16-E22DE3C5575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F4B0194-0697-4CED-9DAD-9A99721A4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4D12FB6-1019-C39A-7ACF-F35816886BDD}"/>
              </a:ext>
            </a:extLst>
          </p:cNvPr>
          <p:cNvSpPr>
            <a:spLocks noGrp="1"/>
          </p:cNvSpPr>
          <p:nvPr>
            <p:ph type="dt" sz="half" idx="10"/>
          </p:nvPr>
        </p:nvSpPr>
        <p:spPr/>
        <p:txBody>
          <a:bodyPr/>
          <a:lstStyle/>
          <a:p>
            <a:fld id="{1E95BD55-7B2C-4A63-B2D5-F209D606D980}" type="datetimeFigureOut">
              <a:rPr lang="zh-CN" altLang="en-US" smtClean="0"/>
              <a:t>2022/9/22</a:t>
            </a:fld>
            <a:endParaRPr lang="zh-CN" altLang="en-US"/>
          </a:p>
        </p:txBody>
      </p:sp>
      <p:sp>
        <p:nvSpPr>
          <p:cNvPr id="5" name="页脚占位符 4">
            <a:extLst>
              <a:ext uri="{FF2B5EF4-FFF2-40B4-BE49-F238E27FC236}">
                <a16:creationId xmlns:a16="http://schemas.microsoft.com/office/drawing/2014/main" id="{14FF2ACC-9908-8C93-B83E-7C9C7BBB94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79E849-C226-AEDD-C383-4D2003C6488A}"/>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1445114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9E438-C686-CE70-1A66-3D7A2D126F2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87B1ED-B7CE-AA07-9274-9B766E44FF7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C1B9A1F-6C49-A9CF-0108-957F78AB4A5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268DE6D-AF0B-2668-A2A8-8D5B97F10BCC}"/>
              </a:ext>
            </a:extLst>
          </p:cNvPr>
          <p:cNvSpPr>
            <a:spLocks noGrp="1"/>
          </p:cNvSpPr>
          <p:nvPr>
            <p:ph type="dt" sz="half" idx="10"/>
          </p:nvPr>
        </p:nvSpPr>
        <p:spPr/>
        <p:txBody>
          <a:bodyPr/>
          <a:lstStyle/>
          <a:p>
            <a:fld id="{1E95BD55-7B2C-4A63-B2D5-F209D606D980}" type="datetimeFigureOut">
              <a:rPr lang="zh-CN" altLang="en-US" smtClean="0"/>
              <a:t>2022/9/22</a:t>
            </a:fld>
            <a:endParaRPr lang="zh-CN" altLang="en-US"/>
          </a:p>
        </p:txBody>
      </p:sp>
      <p:sp>
        <p:nvSpPr>
          <p:cNvPr id="6" name="页脚占位符 5">
            <a:extLst>
              <a:ext uri="{FF2B5EF4-FFF2-40B4-BE49-F238E27FC236}">
                <a16:creationId xmlns:a16="http://schemas.microsoft.com/office/drawing/2014/main" id="{C73605F0-3086-FCF3-D038-A4175043D9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56547D-05F1-A49D-7759-F7B4CA15C514}"/>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240610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56D14-AD71-2B62-83DF-4E269D5C19C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46EABC7-5132-DB98-2BDC-EA925BBC23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78635CB-B5AD-C5C4-EFA3-70043206121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B73B12C-94DF-C612-A01A-278C0835F4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B57F6F6-3D9C-E736-137E-9D933D29AE5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B4503A0-5BF6-2B40-3801-016CECA428CD}"/>
              </a:ext>
            </a:extLst>
          </p:cNvPr>
          <p:cNvSpPr>
            <a:spLocks noGrp="1"/>
          </p:cNvSpPr>
          <p:nvPr>
            <p:ph type="dt" sz="half" idx="10"/>
          </p:nvPr>
        </p:nvSpPr>
        <p:spPr/>
        <p:txBody>
          <a:bodyPr/>
          <a:lstStyle/>
          <a:p>
            <a:fld id="{1E95BD55-7B2C-4A63-B2D5-F209D606D980}" type="datetimeFigureOut">
              <a:rPr lang="zh-CN" altLang="en-US" smtClean="0"/>
              <a:t>2022/9/22</a:t>
            </a:fld>
            <a:endParaRPr lang="zh-CN" altLang="en-US"/>
          </a:p>
        </p:txBody>
      </p:sp>
      <p:sp>
        <p:nvSpPr>
          <p:cNvPr id="8" name="页脚占位符 7">
            <a:extLst>
              <a:ext uri="{FF2B5EF4-FFF2-40B4-BE49-F238E27FC236}">
                <a16:creationId xmlns:a16="http://schemas.microsoft.com/office/drawing/2014/main" id="{04BFB161-704E-85DD-9526-FAB229D134C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604F4A-88C0-7937-E84A-F4D63A4E653E}"/>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3459203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67BD2-97B8-1BEF-5F2C-DF36DD9128B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F999AF0-1B5E-DB80-0AD9-C3286C057E6D}"/>
              </a:ext>
            </a:extLst>
          </p:cNvPr>
          <p:cNvSpPr>
            <a:spLocks noGrp="1"/>
          </p:cNvSpPr>
          <p:nvPr>
            <p:ph type="dt" sz="half" idx="10"/>
          </p:nvPr>
        </p:nvSpPr>
        <p:spPr/>
        <p:txBody>
          <a:bodyPr/>
          <a:lstStyle/>
          <a:p>
            <a:fld id="{1E95BD55-7B2C-4A63-B2D5-F209D606D980}" type="datetimeFigureOut">
              <a:rPr lang="zh-CN" altLang="en-US" smtClean="0"/>
              <a:t>2022/9/22</a:t>
            </a:fld>
            <a:endParaRPr lang="zh-CN" altLang="en-US"/>
          </a:p>
        </p:txBody>
      </p:sp>
      <p:sp>
        <p:nvSpPr>
          <p:cNvPr id="4" name="页脚占位符 3">
            <a:extLst>
              <a:ext uri="{FF2B5EF4-FFF2-40B4-BE49-F238E27FC236}">
                <a16:creationId xmlns:a16="http://schemas.microsoft.com/office/drawing/2014/main" id="{B5DA49A4-179B-60A4-A90B-3D8DBF8695C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5A472DC-DEA4-6FC7-F2C9-57293DB46EC1}"/>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638531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F467873-EBCE-8900-12F7-8A23A7DE7D0C}"/>
              </a:ext>
            </a:extLst>
          </p:cNvPr>
          <p:cNvSpPr>
            <a:spLocks noGrp="1"/>
          </p:cNvSpPr>
          <p:nvPr>
            <p:ph type="dt" sz="half" idx="10"/>
          </p:nvPr>
        </p:nvSpPr>
        <p:spPr/>
        <p:txBody>
          <a:bodyPr/>
          <a:lstStyle/>
          <a:p>
            <a:fld id="{1E95BD55-7B2C-4A63-B2D5-F209D606D980}" type="datetimeFigureOut">
              <a:rPr lang="zh-CN" altLang="en-US" smtClean="0"/>
              <a:t>2022/9/22</a:t>
            </a:fld>
            <a:endParaRPr lang="zh-CN" altLang="en-US"/>
          </a:p>
        </p:txBody>
      </p:sp>
      <p:sp>
        <p:nvSpPr>
          <p:cNvPr id="3" name="页脚占位符 2">
            <a:extLst>
              <a:ext uri="{FF2B5EF4-FFF2-40B4-BE49-F238E27FC236}">
                <a16:creationId xmlns:a16="http://schemas.microsoft.com/office/drawing/2014/main" id="{48BBBEA4-BAA6-C179-FC6E-750BDBBA89A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522BA9E-C9C4-35B7-83D6-28A5407D82DF}"/>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3497390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39E1F-DD4D-ED2A-7CDD-3C790C271E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F8922CA-2ED5-BF07-5522-EF26C4733C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DBDB613-B67F-0BBF-470E-2F7B601084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A8B6C8F-CA8B-4BCF-B004-C28382850B66}"/>
              </a:ext>
            </a:extLst>
          </p:cNvPr>
          <p:cNvSpPr>
            <a:spLocks noGrp="1"/>
          </p:cNvSpPr>
          <p:nvPr>
            <p:ph type="dt" sz="half" idx="10"/>
          </p:nvPr>
        </p:nvSpPr>
        <p:spPr/>
        <p:txBody>
          <a:bodyPr/>
          <a:lstStyle/>
          <a:p>
            <a:fld id="{1E95BD55-7B2C-4A63-B2D5-F209D606D980}" type="datetimeFigureOut">
              <a:rPr lang="zh-CN" altLang="en-US" smtClean="0"/>
              <a:t>2022/9/22</a:t>
            </a:fld>
            <a:endParaRPr lang="zh-CN" altLang="en-US"/>
          </a:p>
        </p:txBody>
      </p:sp>
      <p:sp>
        <p:nvSpPr>
          <p:cNvPr id="6" name="页脚占位符 5">
            <a:extLst>
              <a:ext uri="{FF2B5EF4-FFF2-40B4-BE49-F238E27FC236}">
                <a16:creationId xmlns:a16="http://schemas.microsoft.com/office/drawing/2014/main" id="{4CF2CDBE-B5E0-45C7-E551-C5EFAF9EAC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9698FE-E3FE-6EB5-3260-F9929C36E86B}"/>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348805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551D1C-68AA-4955-E9AE-DF51F37736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45D7FCC-3525-0DC6-B912-BCC7854469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BA03805-A3B5-9A01-4D43-981FBAF6E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CE69B60-9CD4-68A3-C4D8-0A0D3B9526CD}"/>
              </a:ext>
            </a:extLst>
          </p:cNvPr>
          <p:cNvSpPr>
            <a:spLocks noGrp="1"/>
          </p:cNvSpPr>
          <p:nvPr>
            <p:ph type="dt" sz="half" idx="10"/>
          </p:nvPr>
        </p:nvSpPr>
        <p:spPr/>
        <p:txBody>
          <a:bodyPr/>
          <a:lstStyle/>
          <a:p>
            <a:fld id="{1E95BD55-7B2C-4A63-B2D5-F209D606D980}" type="datetimeFigureOut">
              <a:rPr lang="zh-CN" altLang="en-US" smtClean="0"/>
              <a:t>2022/9/22</a:t>
            </a:fld>
            <a:endParaRPr lang="zh-CN" altLang="en-US"/>
          </a:p>
        </p:txBody>
      </p:sp>
      <p:sp>
        <p:nvSpPr>
          <p:cNvPr id="6" name="页脚占位符 5">
            <a:extLst>
              <a:ext uri="{FF2B5EF4-FFF2-40B4-BE49-F238E27FC236}">
                <a16:creationId xmlns:a16="http://schemas.microsoft.com/office/drawing/2014/main" id="{A97329A2-AA58-3205-F119-90C1BA9853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7521A9-193A-2704-05EC-1380403EC15D}"/>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2107496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97B6AF2-E7D1-B9FC-E474-3E3EE52A3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E6420B4-087B-2245-C394-CA8802B625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DC9B05-674C-3655-ECC2-6DC13E6E5B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5BD55-7B2C-4A63-B2D5-F209D606D980}" type="datetimeFigureOut">
              <a:rPr lang="zh-CN" altLang="en-US" smtClean="0"/>
              <a:t>2022/9/22</a:t>
            </a:fld>
            <a:endParaRPr lang="zh-CN" altLang="en-US"/>
          </a:p>
        </p:txBody>
      </p:sp>
      <p:sp>
        <p:nvSpPr>
          <p:cNvPr id="5" name="页脚占位符 4">
            <a:extLst>
              <a:ext uri="{FF2B5EF4-FFF2-40B4-BE49-F238E27FC236}">
                <a16:creationId xmlns:a16="http://schemas.microsoft.com/office/drawing/2014/main" id="{8ACB10FC-0A75-1F5A-1BA9-57F337D86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D8FEA56-6BFB-9AE7-75C2-4C5247FF1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1788210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F6C572C-5739-702A-85A8-AA0BD767D914}"/>
              </a:ext>
            </a:extLst>
          </p:cNvPr>
          <p:cNvSpPr txBox="1"/>
          <p:nvPr/>
        </p:nvSpPr>
        <p:spPr>
          <a:xfrm>
            <a:off x="9535187" y="5449756"/>
            <a:ext cx="2283363" cy="830997"/>
          </a:xfrm>
          <a:prstGeom prst="rect">
            <a:avLst/>
          </a:prstGeom>
          <a:noFill/>
        </p:spPr>
        <p:txBody>
          <a:bodyPr wrap="square" rtlCol="0">
            <a:spAutoFit/>
          </a:bodyPr>
          <a:lstStyle/>
          <a:p>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rPr>
              <a:t>汇报人：阮滨</a:t>
            </a:r>
            <a:endParaRPr lang="en-US" altLang="zh-CN" sz="2400" b="1" dirty="0">
              <a:solidFill>
                <a:prstClr val="black">
                  <a:lumMod val="65000"/>
                  <a:lumOff val="35000"/>
                </a:prstClr>
              </a:solidFill>
              <a:latin typeface="微软雅黑" panose="020B0503020204020204" pitchFamily="34" charset="-122"/>
              <a:ea typeface="微软雅黑" panose="020B0503020204020204" pitchFamily="34" charset="-122"/>
            </a:endParaRPr>
          </a:p>
          <a:p>
            <a:fld id="{9BDED90E-414C-4EF9-AC7B-6443D16C5D9F}" type="datetime1">
              <a:rPr lang="zh-CN" altLang="zh-CN" sz="2400" b="1">
                <a:solidFill>
                  <a:prstClr val="black">
                    <a:lumMod val="65000"/>
                    <a:lumOff val="35000"/>
                  </a:prstClr>
                </a:solidFill>
                <a:latin typeface="微软雅黑" panose="020B0503020204020204" pitchFamily="34" charset="-122"/>
                <a:ea typeface="微软雅黑" panose="020B0503020204020204" pitchFamily="34" charset="-122"/>
              </a:rPr>
              <a:t>2022/9/22</a:t>
            </a:fld>
            <a:endPar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492DECD8-3607-228A-AA58-0ACE1E4F5A50}"/>
              </a:ext>
            </a:extLst>
          </p:cNvPr>
          <p:cNvSpPr txBox="1"/>
          <p:nvPr/>
        </p:nvSpPr>
        <p:spPr>
          <a:xfrm>
            <a:off x="0" y="2013009"/>
            <a:ext cx="12191999" cy="1077218"/>
          </a:xfrm>
          <a:prstGeom prst="rect">
            <a:avLst/>
          </a:prstGeom>
          <a:noFill/>
        </p:spPr>
        <p:txBody>
          <a:bodyPr wrap="square" rtlCol="0">
            <a:spAutoFit/>
          </a:bodyPr>
          <a:lstStyle/>
          <a:p>
            <a:pPr algn="ctr"/>
            <a:r>
              <a:rPr lang="en-US" altLang="zh-CN" sz="3200" dirty="0">
                <a:solidFill>
                  <a:schemeClr val="accent1"/>
                </a:solidFill>
                <a:latin typeface="微软雅黑" panose="020B0503020204020204" pitchFamily="34" charset="-122"/>
                <a:ea typeface="微软雅黑" panose="020B0503020204020204" pitchFamily="34" charset="-122"/>
              </a:rPr>
              <a:t>Self-Supervised Hypergraph Transformer for</a:t>
            </a:r>
          </a:p>
          <a:p>
            <a:pPr algn="ctr"/>
            <a:r>
              <a:rPr lang="en-US" altLang="zh-CN" sz="3200" dirty="0">
                <a:solidFill>
                  <a:schemeClr val="accent1"/>
                </a:solidFill>
                <a:latin typeface="微软雅黑" panose="020B0503020204020204" pitchFamily="34" charset="-122"/>
                <a:ea typeface="微软雅黑" panose="020B0503020204020204" pitchFamily="34" charset="-122"/>
              </a:rPr>
              <a:t>Recommender Systems</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8A69AED2-FD9C-AA38-2A4B-5CA7E796FA79}"/>
              </a:ext>
            </a:extLst>
          </p:cNvPr>
          <p:cNvSpPr txBox="1"/>
          <p:nvPr/>
        </p:nvSpPr>
        <p:spPr>
          <a:xfrm>
            <a:off x="1828487" y="3347544"/>
            <a:ext cx="8077513" cy="646331"/>
          </a:xfrm>
          <a:prstGeom prst="rect">
            <a:avLst/>
          </a:prstGeom>
          <a:noFill/>
        </p:spPr>
        <p:txBody>
          <a:bodyPr wrap="square" rtlCol="0">
            <a:spAutoFit/>
          </a:bodyPr>
          <a:lstStyle/>
          <a:p>
            <a:pPr algn="ctr"/>
            <a:r>
              <a:rPr lang="en-US" altLang="zh-CN" sz="1800" b="1" i="1" u="none" strike="noStrike" baseline="0" dirty="0" err="1">
                <a:latin typeface="LinLibertineT"/>
              </a:rPr>
              <a:t>Lianghao</a:t>
            </a:r>
            <a:r>
              <a:rPr lang="en-US" altLang="zh-CN" sz="1800" b="1" i="1" u="none" strike="noStrike" baseline="0" dirty="0">
                <a:latin typeface="LinLibertineT"/>
              </a:rPr>
              <a:t> </a:t>
            </a:r>
            <a:r>
              <a:rPr lang="en-US" altLang="zh-CN" sz="1800" b="1" i="1" u="none" strike="noStrike" baseline="0" dirty="0" err="1">
                <a:latin typeface="LinLibertineT"/>
              </a:rPr>
              <a:t>Xia,Chao</a:t>
            </a:r>
            <a:r>
              <a:rPr lang="en-US" altLang="zh-CN" sz="1800" b="1" i="1" u="none" strike="noStrike" baseline="0" dirty="0">
                <a:latin typeface="LinLibertineT"/>
              </a:rPr>
              <a:t> Huang∗,</a:t>
            </a:r>
            <a:r>
              <a:rPr lang="en-US" altLang="zh-CN" sz="1800" b="1" i="1" u="none" strike="noStrike" baseline="0" dirty="0" err="1">
                <a:latin typeface="LinLibertineT"/>
              </a:rPr>
              <a:t>Chuxu</a:t>
            </a:r>
            <a:r>
              <a:rPr lang="en-US" altLang="zh-CN" sz="1800" b="1" i="1" u="none" strike="noStrike" baseline="0" dirty="0">
                <a:latin typeface="LinLibertineT"/>
              </a:rPr>
              <a:t> Zhang.(KDD 2022)</a:t>
            </a:r>
          </a:p>
          <a:p>
            <a:pPr algn="ctr"/>
            <a:r>
              <a:rPr lang="en-US" altLang="zh-CN" sz="1800" b="0" i="1" u="none" strike="noStrike" baseline="0" dirty="0">
                <a:latin typeface="LinLibertineT"/>
              </a:rPr>
              <a:t>https://dl.acm.org/doi/pdf/10.1145/3534678.3539473</a:t>
            </a:r>
          </a:p>
        </p:txBody>
      </p:sp>
    </p:spTree>
    <p:extLst>
      <p:ext uri="{BB962C8B-B14F-4D97-AF65-F5344CB8AC3E}">
        <p14:creationId xmlns:p14="http://schemas.microsoft.com/office/powerpoint/2010/main" val="209427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339D4F-AB4D-50BB-6875-A6BA66895301}"/>
              </a:ext>
            </a:extLst>
          </p:cNvPr>
          <p:cNvSpPr>
            <a:spLocks noGrp="1"/>
          </p:cNvSpPr>
          <p:nvPr>
            <p:ph type="body" sz="quarter" idx="10"/>
          </p:nvPr>
        </p:nvSpPr>
        <p:spPr/>
        <p:txBody>
          <a:bodyPr/>
          <a:lstStyle/>
          <a:p>
            <a:r>
              <a:rPr lang="en-US" altLang="zh-CN" dirty="0"/>
              <a:t>Performance</a:t>
            </a:r>
            <a:endParaRPr lang="zh-CN" altLang="en-US" dirty="0"/>
          </a:p>
        </p:txBody>
      </p:sp>
      <p:pic>
        <p:nvPicPr>
          <p:cNvPr id="4" name="图片 3">
            <a:extLst>
              <a:ext uri="{FF2B5EF4-FFF2-40B4-BE49-F238E27FC236}">
                <a16:creationId xmlns:a16="http://schemas.microsoft.com/office/drawing/2014/main" id="{AC3CFBC0-5ABA-6827-A46A-224E9328ABD9}"/>
              </a:ext>
            </a:extLst>
          </p:cNvPr>
          <p:cNvPicPr>
            <a:picLocks noChangeAspect="1"/>
          </p:cNvPicPr>
          <p:nvPr/>
        </p:nvPicPr>
        <p:blipFill>
          <a:blip r:embed="rId2"/>
          <a:stretch>
            <a:fillRect/>
          </a:stretch>
        </p:blipFill>
        <p:spPr>
          <a:xfrm>
            <a:off x="126325" y="1920983"/>
            <a:ext cx="12053544" cy="3156708"/>
          </a:xfrm>
          <a:prstGeom prst="rect">
            <a:avLst/>
          </a:prstGeom>
        </p:spPr>
      </p:pic>
      <p:sp>
        <p:nvSpPr>
          <p:cNvPr id="5" name="矩形 4">
            <a:extLst>
              <a:ext uri="{FF2B5EF4-FFF2-40B4-BE49-F238E27FC236}">
                <a16:creationId xmlns:a16="http://schemas.microsoft.com/office/drawing/2014/main" id="{D9928D3F-C9FB-1C9B-01D2-0D58F497D2EB}"/>
              </a:ext>
            </a:extLst>
          </p:cNvPr>
          <p:cNvSpPr/>
          <p:nvPr/>
        </p:nvSpPr>
        <p:spPr>
          <a:xfrm>
            <a:off x="7980218" y="2147455"/>
            <a:ext cx="1143001" cy="284018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D39919A2-BFC1-587C-077F-1632C5925595}"/>
              </a:ext>
            </a:extLst>
          </p:cNvPr>
          <p:cNvSpPr/>
          <p:nvPr/>
        </p:nvSpPr>
        <p:spPr>
          <a:xfrm>
            <a:off x="3553691" y="2147455"/>
            <a:ext cx="2473036" cy="28401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FEC8939E-60E7-3A2B-1DDA-E1F7519EAF58}"/>
              </a:ext>
            </a:extLst>
          </p:cNvPr>
          <p:cNvSpPr/>
          <p:nvPr/>
        </p:nvSpPr>
        <p:spPr>
          <a:xfrm>
            <a:off x="9123219" y="2147455"/>
            <a:ext cx="1738745" cy="2840181"/>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749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BAB5BF-F0AF-3F20-6477-A555770E26DA}"/>
              </a:ext>
            </a:extLst>
          </p:cNvPr>
          <p:cNvSpPr>
            <a:spLocks noGrp="1"/>
          </p:cNvSpPr>
          <p:nvPr>
            <p:ph type="body" sz="quarter" idx="10"/>
          </p:nvPr>
        </p:nvSpPr>
        <p:spPr/>
        <p:txBody>
          <a:bodyPr/>
          <a:lstStyle/>
          <a:p>
            <a:r>
              <a:rPr lang="en-US" altLang="zh-CN" dirty="0"/>
              <a:t>Ablation</a:t>
            </a:r>
            <a:endParaRPr lang="zh-CN" altLang="en-US" dirty="0"/>
          </a:p>
        </p:txBody>
      </p:sp>
      <p:pic>
        <p:nvPicPr>
          <p:cNvPr id="4" name="图片 3">
            <a:extLst>
              <a:ext uri="{FF2B5EF4-FFF2-40B4-BE49-F238E27FC236}">
                <a16:creationId xmlns:a16="http://schemas.microsoft.com/office/drawing/2014/main" id="{16ECD346-99FB-1856-4B20-E18D2FDF29F7}"/>
              </a:ext>
            </a:extLst>
          </p:cNvPr>
          <p:cNvPicPr>
            <a:picLocks noChangeAspect="1"/>
          </p:cNvPicPr>
          <p:nvPr/>
        </p:nvPicPr>
        <p:blipFill>
          <a:blip r:embed="rId2"/>
          <a:stretch>
            <a:fillRect/>
          </a:stretch>
        </p:blipFill>
        <p:spPr>
          <a:xfrm>
            <a:off x="2351677" y="1986624"/>
            <a:ext cx="6832415" cy="3118777"/>
          </a:xfrm>
          <a:prstGeom prst="rect">
            <a:avLst/>
          </a:prstGeom>
        </p:spPr>
      </p:pic>
    </p:spTree>
    <p:extLst>
      <p:ext uri="{BB962C8B-B14F-4D97-AF65-F5344CB8AC3E}">
        <p14:creationId xmlns:p14="http://schemas.microsoft.com/office/powerpoint/2010/main" val="3604605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6A1DA47-FCA1-8D00-7A4A-FE1106A8C11E}"/>
              </a:ext>
            </a:extLst>
          </p:cNvPr>
          <p:cNvSpPr>
            <a:spLocks noGrp="1"/>
          </p:cNvSpPr>
          <p:nvPr>
            <p:ph type="body" sz="quarter" idx="10"/>
          </p:nvPr>
        </p:nvSpPr>
        <p:spPr/>
        <p:txBody>
          <a:bodyPr/>
          <a:lstStyle/>
          <a:p>
            <a:r>
              <a:rPr lang="en-US" altLang="zh-CN" dirty="0"/>
              <a:t>Robust</a:t>
            </a:r>
            <a:endParaRPr lang="zh-CN" altLang="en-US" dirty="0"/>
          </a:p>
        </p:txBody>
      </p:sp>
      <p:pic>
        <p:nvPicPr>
          <p:cNvPr id="4" name="图片 3">
            <a:extLst>
              <a:ext uri="{FF2B5EF4-FFF2-40B4-BE49-F238E27FC236}">
                <a16:creationId xmlns:a16="http://schemas.microsoft.com/office/drawing/2014/main" id="{AC244032-1B21-1C77-C275-5D705798AB94}"/>
              </a:ext>
            </a:extLst>
          </p:cNvPr>
          <p:cNvPicPr>
            <a:picLocks noChangeAspect="1"/>
          </p:cNvPicPr>
          <p:nvPr/>
        </p:nvPicPr>
        <p:blipFill>
          <a:blip r:embed="rId2"/>
          <a:stretch>
            <a:fillRect/>
          </a:stretch>
        </p:blipFill>
        <p:spPr>
          <a:xfrm>
            <a:off x="308129" y="1205266"/>
            <a:ext cx="5258070" cy="5410478"/>
          </a:xfrm>
          <a:prstGeom prst="rect">
            <a:avLst/>
          </a:prstGeom>
        </p:spPr>
      </p:pic>
      <p:pic>
        <p:nvPicPr>
          <p:cNvPr id="6" name="图片 5">
            <a:extLst>
              <a:ext uri="{FF2B5EF4-FFF2-40B4-BE49-F238E27FC236}">
                <a16:creationId xmlns:a16="http://schemas.microsoft.com/office/drawing/2014/main" id="{7B175A99-8EF5-0665-D39E-143AD2817B2E}"/>
              </a:ext>
            </a:extLst>
          </p:cNvPr>
          <p:cNvPicPr>
            <a:picLocks noChangeAspect="1"/>
          </p:cNvPicPr>
          <p:nvPr/>
        </p:nvPicPr>
        <p:blipFill>
          <a:blip r:embed="rId3"/>
          <a:stretch>
            <a:fillRect/>
          </a:stretch>
        </p:blipFill>
        <p:spPr>
          <a:xfrm>
            <a:off x="6200344" y="1284889"/>
            <a:ext cx="5499383" cy="4648439"/>
          </a:xfrm>
          <a:prstGeom prst="rect">
            <a:avLst/>
          </a:prstGeom>
        </p:spPr>
      </p:pic>
    </p:spTree>
    <p:extLst>
      <p:ext uri="{BB962C8B-B14F-4D97-AF65-F5344CB8AC3E}">
        <p14:creationId xmlns:p14="http://schemas.microsoft.com/office/powerpoint/2010/main" val="1208515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6B30F82-F3F8-5DF1-5BAF-45006713FF96}"/>
              </a:ext>
            </a:extLst>
          </p:cNvPr>
          <p:cNvSpPr>
            <a:spLocks noGrp="1"/>
          </p:cNvSpPr>
          <p:nvPr>
            <p:ph type="body" sz="quarter" idx="10"/>
          </p:nvPr>
        </p:nvSpPr>
        <p:spPr/>
        <p:txBody>
          <a:bodyPr/>
          <a:lstStyle/>
          <a:p>
            <a:r>
              <a:rPr lang="en-US" altLang="zh-CN" dirty="0"/>
              <a:t>Case Study</a:t>
            </a:r>
            <a:endParaRPr lang="zh-CN" altLang="en-US" dirty="0"/>
          </a:p>
        </p:txBody>
      </p:sp>
      <p:pic>
        <p:nvPicPr>
          <p:cNvPr id="4" name="图片 3">
            <a:extLst>
              <a:ext uri="{FF2B5EF4-FFF2-40B4-BE49-F238E27FC236}">
                <a16:creationId xmlns:a16="http://schemas.microsoft.com/office/drawing/2014/main" id="{8727FDCB-8BF9-AE3F-8F82-4E97B9B98998}"/>
              </a:ext>
            </a:extLst>
          </p:cNvPr>
          <p:cNvPicPr>
            <a:picLocks noChangeAspect="1"/>
          </p:cNvPicPr>
          <p:nvPr/>
        </p:nvPicPr>
        <p:blipFill>
          <a:blip r:embed="rId2"/>
          <a:stretch>
            <a:fillRect/>
          </a:stretch>
        </p:blipFill>
        <p:spPr>
          <a:xfrm>
            <a:off x="2753773" y="1618843"/>
            <a:ext cx="5340624" cy="4603987"/>
          </a:xfrm>
          <a:prstGeom prst="rect">
            <a:avLst/>
          </a:prstGeom>
        </p:spPr>
      </p:pic>
    </p:spTree>
    <p:extLst>
      <p:ext uri="{BB962C8B-B14F-4D97-AF65-F5344CB8AC3E}">
        <p14:creationId xmlns:p14="http://schemas.microsoft.com/office/powerpoint/2010/main" val="1395565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CA928F-052D-98FE-ED0F-00E0EB461A0B}"/>
              </a:ext>
            </a:extLst>
          </p:cNvPr>
          <p:cNvSpPr/>
          <p:nvPr/>
        </p:nvSpPr>
        <p:spPr>
          <a:xfrm>
            <a:off x="0" y="1412875"/>
            <a:ext cx="12192000" cy="2609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BC171F29-A3A4-99B8-BF72-4820112E727D}"/>
              </a:ext>
            </a:extLst>
          </p:cNvPr>
          <p:cNvGrpSpPr/>
          <p:nvPr/>
        </p:nvGrpSpPr>
        <p:grpSpPr>
          <a:xfrm>
            <a:off x="4102759" y="2558327"/>
            <a:ext cx="3986483" cy="1482725"/>
            <a:chOff x="2682875" y="2071687"/>
            <a:chExt cx="3986483" cy="1482725"/>
          </a:xfrm>
        </p:grpSpPr>
        <p:sp>
          <p:nvSpPr>
            <p:cNvPr id="4" name="TextBox 1">
              <a:extLst>
                <a:ext uri="{FF2B5EF4-FFF2-40B4-BE49-F238E27FC236}">
                  <a16:creationId xmlns:a16="http://schemas.microsoft.com/office/drawing/2014/main" id="{0E8A09CB-5070-F836-77FB-BCAF987F39D0}"/>
                </a:ext>
              </a:extLst>
            </p:cNvPr>
            <p:cNvSpPr txBox="1">
              <a:spLocks noChangeArrowheads="1"/>
            </p:cNvSpPr>
            <p:nvPr/>
          </p:nvSpPr>
          <p:spPr bwMode="auto">
            <a:xfrm>
              <a:off x="2682875" y="2311106"/>
              <a:ext cx="35253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6000" b="1" dirty="0">
                  <a:solidFill>
                    <a:schemeClr val="accent1"/>
                  </a:solidFill>
                  <a:latin typeface="微软雅黑" pitchFamily="34" charset="-122"/>
                  <a:ea typeface="微软雅黑" pitchFamily="34" charset="-122"/>
                </a:rPr>
                <a:t>THANKS</a:t>
              </a:r>
            </a:p>
          </p:txBody>
        </p:sp>
        <p:sp>
          <p:nvSpPr>
            <p:cNvPr id="5" name="空心弧 4">
              <a:extLst>
                <a:ext uri="{FF2B5EF4-FFF2-40B4-BE49-F238E27FC236}">
                  <a16:creationId xmlns:a16="http://schemas.microsoft.com/office/drawing/2014/main" id="{B40FA9DC-46BB-DF74-23CE-54C455678CEC}"/>
                </a:ext>
              </a:extLst>
            </p:cNvPr>
            <p:cNvSpPr/>
            <p:nvPr/>
          </p:nvSpPr>
          <p:spPr bwMode="auto">
            <a:xfrm rot="7086271">
              <a:off x="5186633" y="2071687"/>
              <a:ext cx="1482725" cy="1482725"/>
            </a:xfrm>
            <a:prstGeom prst="blockArc">
              <a:avLst>
                <a:gd name="adj1" fmla="val 5502533"/>
                <a:gd name="adj2" fmla="val 1980318"/>
                <a:gd name="adj3" fmla="val 1053"/>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 name="TextBox 8">
              <a:extLst>
                <a:ext uri="{FF2B5EF4-FFF2-40B4-BE49-F238E27FC236}">
                  <a16:creationId xmlns:a16="http://schemas.microsoft.com/office/drawing/2014/main" id="{1952C20C-7A87-0AE7-F5E4-9D3431D19066}"/>
                </a:ext>
              </a:extLst>
            </p:cNvPr>
            <p:cNvSpPr txBox="1">
              <a:spLocks noChangeArrowheads="1"/>
            </p:cNvSpPr>
            <p:nvPr/>
          </p:nvSpPr>
          <p:spPr bwMode="auto">
            <a:xfrm>
              <a:off x="2830513" y="3155950"/>
              <a:ext cx="247846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dist" eaLnBrk="1" hangingPunct="1">
                <a:defRPr/>
              </a:pPr>
              <a:endParaRPr lang="zh-CN" altLang="en-US" sz="1800" dirty="0">
                <a:latin typeface="微软雅黑" pitchFamily="34" charset="-122"/>
                <a:ea typeface="微软雅黑" pitchFamily="34" charset="-122"/>
              </a:endParaRPr>
            </a:p>
          </p:txBody>
        </p:sp>
      </p:grpSp>
      <p:sp>
        <p:nvSpPr>
          <p:cNvPr id="7" name="等腰三角形 6">
            <a:extLst>
              <a:ext uri="{FF2B5EF4-FFF2-40B4-BE49-F238E27FC236}">
                <a16:creationId xmlns:a16="http://schemas.microsoft.com/office/drawing/2014/main" id="{46AF215A-C32C-F32A-CAF3-D134E751244D}"/>
              </a:ext>
            </a:extLst>
          </p:cNvPr>
          <p:cNvSpPr/>
          <p:nvPr/>
        </p:nvSpPr>
        <p:spPr>
          <a:xfrm flipV="1">
            <a:off x="5916353" y="4596588"/>
            <a:ext cx="359294" cy="20660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extLst>
      <p:ext uri="{BB962C8B-B14F-4D97-AF65-F5344CB8AC3E}">
        <p14:creationId xmlns:p14="http://schemas.microsoft.com/office/powerpoint/2010/main" val="1661302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C2F6058-6A0A-0256-E4DB-1A1442A1B7DA}"/>
              </a:ext>
            </a:extLst>
          </p:cNvPr>
          <p:cNvSpPr>
            <a:spLocks noGrp="1"/>
          </p:cNvSpPr>
          <p:nvPr>
            <p:ph type="body" sz="quarter" idx="10"/>
          </p:nvPr>
        </p:nvSpPr>
        <p:spPr/>
        <p:txBody>
          <a:bodyPr/>
          <a:lstStyle/>
          <a:p>
            <a:r>
              <a:rPr lang="en-US" altLang="zh-CN" dirty="0"/>
              <a:t>Background</a:t>
            </a:r>
            <a:endParaRPr lang="zh-CN" altLang="en-US" dirty="0"/>
          </a:p>
        </p:txBody>
      </p:sp>
      <p:sp>
        <p:nvSpPr>
          <p:cNvPr id="3" name="文本框 2">
            <a:extLst>
              <a:ext uri="{FF2B5EF4-FFF2-40B4-BE49-F238E27FC236}">
                <a16:creationId xmlns:a16="http://schemas.microsoft.com/office/drawing/2014/main" id="{CB49712A-6795-8961-690D-8BCA9B2E7046}"/>
              </a:ext>
            </a:extLst>
          </p:cNvPr>
          <p:cNvSpPr txBox="1"/>
          <p:nvPr/>
        </p:nvSpPr>
        <p:spPr>
          <a:xfrm>
            <a:off x="671945" y="1683327"/>
            <a:ext cx="10321637" cy="2677656"/>
          </a:xfrm>
          <a:prstGeom prst="rect">
            <a:avLst/>
          </a:prstGeom>
          <a:noFill/>
        </p:spPr>
        <p:txBody>
          <a:bodyPr wrap="square" rtlCol="0">
            <a:spAutoFit/>
          </a:bodyPr>
          <a:lstStyle/>
          <a:p>
            <a:pPr marL="457200" indent="-457200">
              <a:buFont typeface="+mj-lt"/>
              <a:buAutoNum type="arabicPeriod"/>
            </a:pPr>
            <a:r>
              <a:rPr lang="zh-CN" altLang="en-US" sz="2400" dirty="0">
                <a:latin typeface="微软雅黑" panose="020B0503020204020204" pitchFamily="34" charset="-122"/>
                <a:ea typeface="微软雅黑" panose="020B0503020204020204" pitchFamily="34" charset="-122"/>
              </a:rPr>
              <a:t>现存的推荐数据中存在噪声数据，即部分交互是假阳性样本，比如用户误触或者帮助购买，而对于现在的基于</a:t>
            </a:r>
            <a:r>
              <a:rPr lang="en-US" altLang="zh-CN" sz="2400" dirty="0">
                <a:latin typeface="微软雅黑" panose="020B0503020204020204" pitchFamily="34" charset="-122"/>
                <a:ea typeface="微软雅黑" panose="020B0503020204020204" pitchFamily="34" charset="-122"/>
              </a:rPr>
              <a:t>GNN</a:t>
            </a:r>
            <a:r>
              <a:rPr lang="zh-CN" altLang="en-US" sz="2400" dirty="0">
                <a:latin typeface="微软雅黑" panose="020B0503020204020204" pitchFamily="34" charset="-122"/>
                <a:ea typeface="微软雅黑" panose="020B0503020204020204" pitchFamily="34" charset="-122"/>
              </a:rPr>
              <a:t>的推荐模型，这种噪声在信息聚合中会损害模型的表现，且在高阶信息的传播中，这种损害效果会逐渐被放大</a:t>
            </a:r>
            <a:endParaRPr lang="en-US" altLang="zh-CN" sz="24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dirty="0">
                <a:latin typeface="微软雅黑" panose="020B0503020204020204" pitchFamily="34" charset="-122"/>
                <a:ea typeface="微软雅黑" panose="020B0503020204020204" pitchFamily="34" charset="-122"/>
              </a:rPr>
              <a:t>数据噪声和倾斜分布影响模型的训练，且数据的稀疏性也会进一步地降低模型的表现，现有的一些方法通过掩码的方式进行</a:t>
            </a:r>
            <a:r>
              <a:rPr lang="en-US" altLang="zh-CN" sz="2400" dirty="0">
                <a:latin typeface="微软雅黑" panose="020B0503020204020204" pitchFamily="34" charset="-122"/>
                <a:ea typeface="微软雅黑" panose="020B0503020204020204" pitchFamily="34" charset="-122"/>
              </a:rPr>
              <a:t>SSL</a:t>
            </a:r>
            <a:r>
              <a:rPr lang="zh-CN" altLang="en-US" sz="2400" dirty="0">
                <a:latin typeface="微软雅黑" panose="020B0503020204020204" pitchFamily="34" charset="-122"/>
                <a:ea typeface="微软雅黑" panose="020B0503020204020204" pitchFamily="34" charset="-122"/>
              </a:rPr>
              <a:t>来提升用户的表征，但是这种方法可能仍然保留噪声交互，丢弃有效信息</a:t>
            </a:r>
          </a:p>
        </p:txBody>
      </p:sp>
    </p:spTree>
    <p:extLst>
      <p:ext uri="{BB962C8B-B14F-4D97-AF65-F5344CB8AC3E}">
        <p14:creationId xmlns:p14="http://schemas.microsoft.com/office/powerpoint/2010/main" val="2681074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3137B38-AA79-0167-C31B-4DF83F51A677}"/>
              </a:ext>
            </a:extLst>
          </p:cNvPr>
          <p:cNvSpPr>
            <a:spLocks noGrp="1"/>
          </p:cNvSpPr>
          <p:nvPr>
            <p:ph type="body" sz="quarter" idx="10"/>
          </p:nvPr>
        </p:nvSpPr>
        <p:spPr/>
        <p:txBody>
          <a:bodyPr/>
          <a:lstStyle/>
          <a:p>
            <a:r>
              <a:rPr lang="en-US" altLang="zh-CN" dirty="0"/>
              <a:t>Motivation</a:t>
            </a:r>
            <a:endParaRPr lang="zh-CN" altLang="en-US" dirty="0"/>
          </a:p>
        </p:txBody>
      </p:sp>
      <p:sp>
        <p:nvSpPr>
          <p:cNvPr id="3" name="文本框 2">
            <a:extLst>
              <a:ext uri="{FF2B5EF4-FFF2-40B4-BE49-F238E27FC236}">
                <a16:creationId xmlns:a16="http://schemas.microsoft.com/office/drawing/2014/main" id="{FE475EFE-027E-F4DD-EEBF-7B86EA05C749}"/>
              </a:ext>
            </a:extLst>
          </p:cNvPr>
          <p:cNvSpPr txBox="1"/>
          <p:nvPr/>
        </p:nvSpPr>
        <p:spPr>
          <a:xfrm>
            <a:off x="658091" y="1669473"/>
            <a:ext cx="6994222" cy="830997"/>
          </a:xfrm>
          <a:prstGeom prst="rect">
            <a:avLst/>
          </a:prstGeom>
          <a:noFill/>
        </p:spPr>
        <p:txBody>
          <a:bodyPr wrap="none" rtlCol="0">
            <a:spAutoFit/>
          </a:bodyPr>
          <a:lstStyle/>
          <a:p>
            <a:pPr marL="342900" indent="-342900">
              <a:buAutoNum type="arabicPeriod"/>
            </a:pPr>
            <a:r>
              <a:rPr lang="zh-CN" altLang="en-US" sz="2400" dirty="0">
                <a:latin typeface="微软雅黑" panose="020B0503020204020204" pitchFamily="34" charset="-122"/>
                <a:ea typeface="微软雅黑" panose="020B0503020204020204" pitchFamily="34" charset="-122"/>
              </a:rPr>
              <a:t>对噪点信号进行剔除，通过交互可信程度的计算</a:t>
            </a:r>
            <a:endParaRPr lang="en-US" altLang="zh-CN" sz="2400" dirty="0">
              <a:latin typeface="微软雅黑" panose="020B0503020204020204" pitchFamily="34" charset="-122"/>
              <a:ea typeface="微软雅黑" panose="020B0503020204020204" pitchFamily="34" charset="-122"/>
            </a:endParaRPr>
          </a:p>
          <a:p>
            <a:pPr marL="342900" indent="-342900">
              <a:buAutoNum type="arabicPeriod"/>
            </a:pPr>
            <a:r>
              <a:rPr lang="zh-CN" altLang="en-US" sz="2400" dirty="0">
                <a:latin typeface="微软雅黑" panose="020B0503020204020204" pitchFamily="34" charset="-122"/>
                <a:ea typeface="微软雅黑" panose="020B0503020204020204" pitchFamily="34" charset="-122"/>
              </a:rPr>
              <a:t>对数据稀疏性进行缓解，如</a:t>
            </a:r>
            <a:r>
              <a:rPr lang="en-US" altLang="zh-CN" sz="2400" dirty="0">
                <a:latin typeface="微软雅黑" panose="020B0503020204020204" pitchFamily="34" charset="-122"/>
                <a:ea typeface="微软雅黑" panose="020B0503020204020204" pitchFamily="34" charset="-122"/>
              </a:rPr>
              <a:t>SSL</a:t>
            </a:r>
            <a:endParaRPr lang="zh-CN" altLang="en-US" sz="24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F4E07EF-5E94-A908-8730-5F901AE732A8}"/>
              </a:ext>
            </a:extLst>
          </p:cNvPr>
          <p:cNvSpPr txBox="1"/>
          <p:nvPr/>
        </p:nvSpPr>
        <p:spPr>
          <a:xfrm>
            <a:off x="749779" y="3706090"/>
            <a:ext cx="2568075" cy="461665"/>
          </a:xfrm>
          <a:prstGeom prst="rect">
            <a:avLst/>
          </a:prstGeom>
          <a:noFill/>
        </p:spPr>
        <p:txBody>
          <a:bodyPr wrap="none" rtlCol="0">
            <a:spAutoFit/>
          </a:bodyPr>
          <a:lstStyle/>
          <a:p>
            <a:r>
              <a:rPr lang="en-US" altLang="zh-CN" sz="2400" b="1" dirty="0" err="1">
                <a:latin typeface="微软雅黑" panose="020B0503020204020204" pitchFamily="34" charset="-122"/>
                <a:ea typeface="微软雅黑" panose="020B0503020204020204" pitchFamily="34" charset="-122"/>
              </a:rPr>
              <a:t>Key:Cross-View</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239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52DAD09-AFC9-2B36-4DC3-F8A739C08406}"/>
              </a:ext>
            </a:extLst>
          </p:cNvPr>
          <p:cNvSpPr>
            <a:spLocks noGrp="1"/>
          </p:cNvSpPr>
          <p:nvPr>
            <p:ph type="body" sz="quarter" idx="10"/>
          </p:nvPr>
        </p:nvSpPr>
        <p:spPr/>
        <p:txBody>
          <a:bodyPr/>
          <a:lstStyle/>
          <a:p>
            <a:r>
              <a:rPr lang="en-US" altLang="zh-CN" dirty="0"/>
              <a:t>Local View</a:t>
            </a:r>
            <a:endParaRPr lang="zh-CN" altLang="en-US" dirty="0"/>
          </a:p>
        </p:txBody>
      </p:sp>
      <p:pic>
        <p:nvPicPr>
          <p:cNvPr id="4" name="图片 3">
            <a:extLst>
              <a:ext uri="{FF2B5EF4-FFF2-40B4-BE49-F238E27FC236}">
                <a16:creationId xmlns:a16="http://schemas.microsoft.com/office/drawing/2014/main" id="{06B39B4B-87DB-B2F5-DCF9-017DEBCFDADA}"/>
              </a:ext>
            </a:extLst>
          </p:cNvPr>
          <p:cNvPicPr>
            <a:picLocks noChangeAspect="1"/>
          </p:cNvPicPr>
          <p:nvPr/>
        </p:nvPicPr>
        <p:blipFill>
          <a:blip r:embed="rId2"/>
          <a:stretch>
            <a:fillRect/>
          </a:stretch>
        </p:blipFill>
        <p:spPr>
          <a:xfrm>
            <a:off x="659724" y="1944822"/>
            <a:ext cx="6020646" cy="649286"/>
          </a:xfrm>
          <a:prstGeom prst="rect">
            <a:avLst/>
          </a:prstGeom>
        </p:spPr>
      </p:pic>
      <p:pic>
        <p:nvPicPr>
          <p:cNvPr id="6" name="图片 5">
            <a:extLst>
              <a:ext uri="{FF2B5EF4-FFF2-40B4-BE49-F238E27FC236}">
                <a16:creationId xmlns:a16="http://schemas.microsoft.com/office/drawing/2014/main" id="{E90532C8-1567-D946-0900-9CE7CD413ECF}"/>
              </a:ext>
            </a:extLst>
          </p:cNvPr>
          <p:cNvPicPr>
            <a:picLocks noChangeAspect="1"/>
          </p:cNvPicPr>
          <p:nvPr/>
        </p:nvPicPr>
        <p:blipFill>
          <a:blip r:embed="rId3"/>
          <a:stretch>
            <a:fillRect/>
          </a:stretch>
        </p:blipFill>
        <p:spPr>
          <a:xfrm>
            <a:off x="809525" y="2873927"/>
            <a:ext cx="3867349" cy="971600"/>
          </a:xfrm>
          <a:prstGeom prst="rect">
            <a:avLst/>
          </a:prstGeom>
        </p:spPr>
      </p:pic>
      <p:pic>
        <p:nvPicPr>
          <p:cNvPr id="8" name="图片 7">
            <a:extLst>
              <a:ext uri="{FF2B5EF4-FFF2-40B4-BE49-F238E27FC236}">
                <a16:creationId xmlns:a16="http://schemas.microsoft.com/office/drawing/2014/main" id="{9058D16F-AC36-317C-99E8-E086D023251A}"/>
              </a:ext>
            </a:extLst>
          </p:cNvPr>
          <p:cNvPicPr>
            <a:picLocks noChangeAspect="1"/>
          </p:cNvPicPr>
          <p:nvPr/>
        </p:nvPicPr>
        <p:blipFill>
          <a:blip r:embed="rId4"/>
          <a:stretch>
            <a:fillRect/>
          </a:stretch>
        </p:blipFill>
        <p:spPr>
          <a:xfrm>
            <a:off x="879970" y="3715148"/>
            <a:ext cx="2305168" cy="336567"/>
          </a:xfrm>
          <a:prstGeom prst="rect">
            <a:avLst/>
          </a:prstGeom>
        </p:spPr>
      </p:pic>
      <p:pic>
        <p:nvPicPr>
          <p:cNvPr id="10" name="图片 9">
            <a:extLst>
              <a:ext uri="{FF2B5EF4-FFF2-40B4-BE49-F238E27FC236}">
                <a16:creationId xmlns:a16="http://schemas.microsoft.com/office/drawing/2014/main" id="{1F664C50-77C6-ED96-DF8B-A81D9C8317CC}"/>
              </a:ext>
            </a:extLst>
          </p:cNvPr>
          <p:cNvPicPr>
            <a:picLocks noChangeAspect="1"/>
          </p:cNvPicPr>
          <p:nvPr/>
        </p:nvPicPr>
        <p:blipFill>
          <a:blip r:embed="rId5"/>
          <a:stretch>
            <a:fillRect/>
          </a:stretch>
        </p:blipFill>
        <p:spPr>
          <a:xfrm>
            <a:off x="4676874" y="3044390"/>
            <a:ext cx="7323037" cy="2375522"/>
          </a:xfrm>
          <a:prstGeom prst="rect">
            <a:avLst/>
          </a:prstGeom>
        </p:spPr>
      </p:pic>
    </p:spTree>
    <p:extLst>
      <p:ext uri="{BB962C8B-B14F-4D97-AF65-F5344CB8AC3E}">
        <p14:creationId xmlns:p14="http://schemas.microsoft.com/office/powerpoint/2010/main" val="966804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CCE0E0-B1E7-6608-6C68-A97A1015FC0E}"/>
              </a:ext>
            </a:extLst>
          </p:cNvPr>
          <p:cNvSpPr>
            <a:spLocks noGrp="1"/>
          </p:cNvSpPr>
          <p:nvPr>
            <p:ph type="body" sz="quarter" idx="10"/>
          </p:nvPr>
        </p:nvSpPr>
        <p:spPr/>
        <p:txBody>
          <a:bodyPr/>
          <a:lstStyle/>
          <a:p>
            <a:r>
              <a:rPr lang="en-US" altLang="zh-CN" dirty="0"/>
              <a:t>Hypergraph</a:t>
            </a:r>
            <a:endParaRPr lang="zh-CN" altLang="en-US" dirty="0"/>
          </a:p>
        </p:txBody>
      </p:sp>
      <p:pic>
        <p:nvPicPr>
          <p:cNvPr id="1026" name="Picture 2" descr="在这里插入图片描述">
            <a:extLst>
              <a:ext uri="{FF2B5EF4-FFF2-40B4-BE49-F238E27FC236}">
                <a16:creationId xmlns:a16="http://schemas.microsoft.com/office/drawing/2014/main" id="{F532FFD2-C3B0-77E3-1A42-97F8C70FC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153" y="1436111"/>
            <a:ext cx="5238750" cy="351472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E2D473C1-D51C-8650-DDEB-4BB40E5C696D}"/>
              </a:ext>
            </a:extLst>
          </p:cNvPr>
          <p:cNvSpPr txBox="1"/>
          <p:nvPr/>
        </p:nvSpPr>
        <p:spPr>
          <a:xfrm>
            <a:off x="6096000" y="2369127"/>
            <a:ext cx="4862945" cy="2308324"/>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、超图结构相对于一般图结构具有较强的数据样本间非线性高阶关联的刻画和挖掘能力</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、超图结构相对于一般图结构能够更加准确地建模多元关系</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、超图结构在处理多模态、异构数据时更加灵活，更方便多模态的融合与扩展</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、超图结构相比于一般图结构在聚类过程上更有优势</a:t>
            </a:r>
          </a:p>
        </p:txBody>
      </p:sp>
      <p:pic>
        <p:nvPicPr>
          <p:cNvPr id="7" name="图片 6">
            <a:extLst>
              <a:ext uri="{FF2B5EF4-FFF2-40B4-BE49-F238E27FC236}">
                <a16:creationId xmlns:a16="http://schemas.microsoft.com/office/drawing/2014/main" id="{23D1B5D6-0BBF-D5DE-72F1-C3DAF9661744}"/>
              </a:ext>
            </a:extLst>
          </p:cNvPr>
          <p:cNvPicPr>
            <a:picLocks noChangeAspect="1"/>
          </p:cNvPicPr>
          <p:nvPr/>
        </p:nvPicPr>
        <p:blipFill>
          <a:blip r:embed="rId3"/>
          <a:stretch>
            <a:fillRect/>
          </a:stretch>
        </p:blipFill>
        <p:spPr>
          <a:xfrm>
            <a:off x="1704749" y="4950836"/>
            <a:ext cx="8782501" cy="1676486"/>
          </a:xfrm>
          <a:prstGeom prst="rect">
            <a:avLst/>
          </a:prstGeom>
        </p:spPr>
      </p:pic>
    </p:spTree>
    <p:extLst>
      <p:ext uri="{BB962C8B-B14F-4D97-AF65-F5344CB8AC3E}">
        <p14:creationId xmlns:p14="http://schemas.microsoft.com/office/powerpoint/2010/main" val="3405583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04DF7E9-5F8A-563C-67BC-2CF148222544}"/>
              </a:ext>
            </a:extLst>
          </p:cNvPr>
          <p:cNvSpPr>
            <a:spLocks noGrp="1"/>
          </p:cNvSpPr>
          <p:nvPr>
            <p:ph type="body" sz="quarter" idx="10"/>
          </p:nvPr>
        </p:nvSpPr>
        <p:spPr/>
        <p:txBody>
          <a:bodyPr/>
          <a:lstStyle/>
          <a:p>
            <a:r>
              <a:rPr lang="en-US" altLang="zh-CN" dirty="0"/>
              <a:t>Hypergraph</a:t>
            </a:r>
            <a:endParaRPr lang="zh-CN" altLang="en-US" dirty="0"/>
          </a:p>
        </p:txBody>
      </p:sp>
      <p:pic>
        <p:nvPicPr>
          <p:cNvPr id="1026" name="Picture 2" descr="在这里插入图片描述">
            <a:extLst>
              <a:ext uri="{FF2B5EF4-FFF2-40B4-BE49-F238E27FC236}">
                <a16:creationId xmlns:a16="http://schemas.microsoft.com/office/drawing/2014/main" id="{E66961ED-96A5-0228-DFC2-FFEAA5AD58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831"/>
          <a:stretch/>
        </p:blipFill>
        <p:spPr bwMode="auto">
          <a:xfrm>
            <a:off x="2256127" y="1392816"/>
            <a:ext cx="6848475" cy="490407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B7D8D2D7-1732-F949-9F7C-447D615E12EA}"/>
              </a:ext>
            </a:extLst>
          </p:cNvPr>
          <p:cNvSpPr txBox="1"/>
          <p:nvPr/>
        </p:nvSpPr>
        <p:spPr>
          <a:xfrm>
            <a:off x="2951017" y="6375461"/>
            <a:ext cx="7405255" cy="307777"/>
          </a:xfrm>
          <a:prstGeom prst="rect">
            <a:avLst/>
          </a:prstGeom>
          <a:noFill/>
        </p:spPr>
        <p:txBody>
          <a:bodyPr wrap="square">
            <a:spAutoFit/>
          </a:bodyPr>
          <a:lstStyle/>
          <a:p>
            <a:pPr algn="l" latinLnBrk="1"/>
            <a:r>
              <a:rPr lang="en-US" altLang="zh-CN" sz="1400" i="1" dirty="0">
                <a:solidFill>
                  <a:srgbClr val="222226"/>
                </a:solidFill>
                <a:effectLst/>
                <a:latin typeface="PingFang SC"/>
              </a:rPr>
              <a:t>Next-item Recommendation with Sequential Hypergraphs(SIGIR 2020)</a:t>
            </a:r>
          </a:p>
        </p:txBody>
      </p:sp>
    </p:spTree>
    <p:extLst>
      <p:ext uri="{BB962C8B-B14F-4D97-AF65-F5344CB8AC3E}">
        <p14:creationId xmlns:p14="http://schemas.microsoft.com/office/powerpoint/2010/main" val="2713805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5A50DC3-2C6E-0563-4CB9-0C1AE1434A60}"/>
              </a:ext>
            </a:extLst>
          </p:cNvPr>
          <p:cNvSpPr>
            <a:spLocks noGrp="1"/>
          </p:cNvSpPr>
          <p:nvPr>
            <p:ph type="body" sz="quarter" idx="10"/>
          </p:nvPr>
        </p:nvSpPr>
        <p:spPr/>
        <p:txBody>
          <a:bodyPr/>
          <a:lstStyle/>
          <a:p>
            <a:r>
              <a:rPr lang="en-US" altLang="zh-CN" dirty="0"/>
              <a:t>Global View</a:t>
            </a:r>
            <a:endParaRPr lang="zh-CN" altLang="en-US" dirty="0"/>
          </a:p>
        </p:txBody>
      </p:sp>
      <p:sp>
        <p:nvSpPr>
          <p:cNvPr id="3" name="文本框 2">
            <a:extLst>
              <a:ext uri="{FF2B5EF4-FFF2-40B4-BE49-F238E27FC236}">
                <a16:creationId xmlns:a16="http://schemas.microsoft.com/office/drawing/2014/main" id="{74B613B9-2FE1-B6B8-4FB0-6F6A425A0DEB}"/>
              </a:ext>
            </a:extLst>
          </p:cNvPr>
          <p:cNvSpPr txBox="1"/>
          <p:nvPr/>
        </p:nvSpPr>
        <p:spPr>
          <a:xfrm>
            <a:off x="749779" y="1627909"/>
            <a:ext cx="6793848"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通过超图学习到节点的统一性质，从而能够提供消除噪声的能力</a:t>
            </a:r>
          </a:p>
        </p:txBody>
      </p:sp>
      <p:pic>
        <p:nvPicPr>
          <p:cNvPr id="5" name="图片 4">
            <a:extLst>
              <a:ext uri="{FF2B5EF4-FFF2-40B4-BE49-F238E27FC236}">
                <a16:creationId xmlns:a16="http://schemas.microsoft.com/office/drawing/2014/main" id="{892E3972-3F15-620B-1A25-E54F68F3B60F}"/>
              </a:ext>
            </a:extLst>
          </p:cNvPr>
          <p:cNvPicPr>
            <a:picLocks noChangeAspect="1"/>
          </p:cNvPicPr>
          <p:nvPr/>
        </p:nvPicPr>
        <p:blipFill>
          <a:blip r:embed="rId2"/>
          <a:stretch>
            <a:fillRect/>
          </a:stretch>
        </p:blipFill>
        <p:spPr>
          <a:xfrm>
            <a:off x="749778" y="1997241"/>
            <a:ext cx="3406097" cy="668898"/>
          </a:xfrm>
          <a:prstGeom prst="rect">
            <a:avLst/>
          </a:prstGeom>
        </p:spPr>
      </p:pic>
      <p:sp>
        <p:nvSpPr>
          <p:cNvPr id="6" name="文本框 5">
            <a:extLst>
              <a:ext uri="{FF2B5EF4-FFF2-40B4-BE49-F238E27FC236}">
                <a16:creationId xmlns:a16="http://schemas.microsoft.com/office/drawing/2014/main" id="{91D8985F-8FAC-1D01-95AF-3A9B591A5B58}"/>
              </a:ext>
            </a:extLst>
          </p:cNvPr>
          <p:cNvSpPr txBox="1"/>
          <p:nvPr/>
        </p:nvSpPr>
        <p:spPr>
          <a:xfrm>
            <a:off x="749779" y="2548941"/>
            <a:ext cx="3879075" cy="369332"/>
          </a:xfrm>
          <a:prstGeom prst="rect">
            <a:avLst/>
          </a:prstGeom>
          <a:noFill/>
        </p:spPr>
        <p:txBody>
          <a:bodyPr wrap="none" rtlCol="0">
            <a:spAutoFit/>
          </a:bodyPr>
          <a:lstStyle/>
          <a:p>
            <a:r>
              <a:rPr lang="en-US" altLang="zh-CN" sz="1800" b="0" i="0" u="none" strike="noStrike" baseline="0" dirty="0">
                <a:latin typeface="微软雅黑" panose="020B0503020204020204" pitchFamily="34" charset="-122"/>
                <a:ea typeface="微软雅黑" panose="020B0503020204020204" pitchFamily="34" charset="-122"/>
              </a:rPr>
              <a:t>Node-to-Hyperedge Propagation</a:t>
            </a:r>
            <a:endParaRPr lang="zh-CN" altLang="en-US"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BCD638AA-4FF9-ACC7-4714-EDE61FE8260E}"/>
              </a:ext>
            </a:extLst>
          </p:cNvPr>
          <p:cNvPicPr>
            <a:picLocks noChangeAspect="1"/>
          </p:cNvPicPr>
          <p:nvPr/>
        </p:nvPicPr>
        <p:blipFill>
          <a:blip r:embed="rId3"/>
          <a:stretch>
            <a:fillRect/>
          </a:stretch>
        </p:blipFill>
        <p:spPr>
          <a:xfrm>
            <a:off x="673074" y="3047980"/>
            <a:ext cx="4064886" cy="891748"/>
          </a:xfrm>
          <a:prstGeom prst="rect">
            <a:avLst/>
          </a:prstGeom>
        </p:spPr>
      </p:pic>
      <p:pic>
        <p:nvPicPr>
          <p:cNvPr id="10" name="图片 9">
            <a:extLst>
              <a:ext uri="{FF2B5EF4-FFF2-40B4-BE49-F238E27FC236}">
                <a16:creationId xmlns:a16="http://schemas.microsoft.com/office/drawing/2014/main" id="{A008789B-020B-3BA6-AB28-3AFC985190A2}"/>
              </a:ext>
            </a:extLst>
          </p:cNvPr>
          <p:cNvPicPr>
            <a:picLocks noChangeAspect="1"/>
          </p:cNvPicPr>
          <p:nvPr/>
        </p:nvPicPr>
        <p:blipFill>
          <a:blip r:embed="rId4"/>
          <a:stretch>
            <a:fillRect/>
          </a:stretch>
        </p:blipFill>
        <p:spPr>
          <a:xfrm>
            <a:off x="83662" y="4033880"/>
            <a:ext cx="5262865" cy="494547"/>
          </a:xfrm>
          <a:prstGeom prst="rect">
            <a:avLst/>
          </a:prstGeom>
        </p:spPr>
      </p:pic>
      <p:sp>
        <p:nvSpPr>
          <p:cNvPr id="12" name="文本框 11">
            <a:extLst>
              <a:ext uri="{FF2B5EF4-FFF2-40B4-BE49-F238E27FC236}">
                <a16:creationId xmlns:a16="http://schemas.microsoft.com/office/drawing/2014/main" id="{2FB659FB-3C0B-7FA9-7517-6CD9EAFDED62}"/>
              </a:ext>
            </a:extLst>
          </p:cNvPr>
          <p:cNvSpPr txBox="1"/>
          <p:nvPr/>
        </p:nvSpPr>
        <p:spPr>
          <a:xfrm>
            <a:off x="749779" y="4585580"/>
            <a:ext cx="6096000" cy="369332"/>
          </a:xfrm>
          <a:prstGeom prst="rect">
            <a:avLst/>
          </a:prstGeom>
          <a:noFill/>
        </p:spPr>
        <p:txBody>
          <a:bodyPr wrap="square">
            <a:spAutoFit/>
          </a:bodyPr>
          <a:lstStyle/>
          <a:p>
            <a:r>
              <a:rPr lang="en-US" altLang="zh-CN" sz="1800" b="0" i="0" u="none" strike="noStrike" baseline="0" dirty="0">
                <a:latin typeface="微软雅黑" panose="020B0503020204020204" pitchFamily="34" charset="-122"/>
                <a:ea typeface="微软雅黑" panose="020B0503020204020204" pitchFamily="34" charset="-122"/>
              </a:rPr>
              <a:t>non-linear feature interactions</a:t>
            </a:r>
            <a:endParaRPr lang="zh-CN" altLang="en-US"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9AA86D33-582F-53B3-6B45-F6C3CD39399D}"/>
              </a:ext>
            </a:extLst>
          </p:cNvPr>
          <p:cNvPicPr>
            <a:picLocks noChangeAspect="1"/>
          </p:cNvPicPr>
          <p:nvPr/>
        </p:nvPicPr>
        <p:blipFill>
          <a:blip r:embed="rId5"/>
          <a:stretch>
            <a:fillRect/>
          </a:stretch>
        </p:blipFill>
        <p:spPr>
          <a:xfrm>
            <a:off x="416927" y="5254478"/>
            <a:ext cx="4460537" cy="475995"/>
          </a:xfrm>
          <a:prstGeom prst="rect">
            <a:avLst/>
          </a:prstGeom>
        </p:spPr>
      </p:pic>
      <p:sp>
        <p:nvSpPr>
          <p:cNvPr id="17" name="文本框 16">
            <a:extLst>
              <a:ext uri="{FF2B5EF4-FFF2-40B4-BE49-F238E27FC236}">
                <a16:creationId xmlns:a16="http://schemas.microsoft.com/office/drawing/2014/main" id="{22C2B598-7B9E-92A1-4FA5-F9110C33AAB0}"/>
              </a:ext>
            </a:extLst>
          </p:cNvPr>
          <p:cNvSpPr txBox="1"/>
          <p:nvPr/>
        </p:nvSpPr>
        <p:spPr>
          <a:xfrm>
            <a:off x="6012872" y="3020385"/>
            <a:ext cx="6096000" cy="369332"/>
          </a:xfrm>
          <a:prstGeom prst="rect">
            <a:avLst/>
          </a:prstGeom>
          <a:noFill/>
        </p:spPr>
        <p:txBody>
          <a:bodyPr wrap="square">
            <a:spAutoFit/>
          </a:bodyPr>
          <a:lstStyle/>
          <a:p>
            <a:r>
              <a:rPr lang="en-US" altLang="zh-CN" sz="1800" b="0" i="0" u="none" strike="noStrike" baseline="0" dirty="0">
                <a:latin typeface="微软雅黑" panose="020B0503020204020204" pitchFamily="34" charset="-122"/>
                <a:ea typeface="微软雅黑" panose="020B0503020204020204" pitchFamily="34" charset="-122"/>
              </a:rPr>
              <a:t>Hyperedge-to-Node Propagation</a:t>
            </a:r>
            <a:endParaRPr lang="zh-CN" altLang="en-US" dirty="0">
              <a:latin typeface="微软雅黑" panose="020B0503020204020204" pitchFamily="34" charset="-122"/>
              <a:ea typeface="微软雅黑" panose="020B0503020204020204" pitchFamily="34" charset="-122"/>
            </a:endParaRPr>
          </a:p>
        </p:txBody>
      </p:sp>
      <p:cxnSp>
        <p:nvCxnSpPr>
          <p:cNvPr id="19" name="直接连接符 18">
            <a:extLst>
              <a:ext uri="{FF2B5EF4-FFF2-40B4-BE49-F238E27FC236}">
                <a16:creationId xmlns:a16="http://schemas.microsoft.com/office/drawing/2014/main" id="{245E7703-D544-D6C9-90A8-55E2D6C7B044}"/>
              </a:ext>
            </a:extLst>
          </p:cNvPr>
          <p:cNvCxnSpPr/>
          <p:nvPr/>
        </p:nvCxnSpPr>
        <p:spPr>
          <a:xfrm>
            <a:off x="5410200" y="2548941"/>
            <a:ext cx="0" cy="3443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32504C0C-4082-EA39-CE9B-EF86C8BD5D29}"/>
              </a:ext>
            </a:extLst>
          </p:cNvPr>
          <p:cNvPicPr>
            <a:picLocks noChangeAspect="1"/>
          </p:cNvPicPr>
          <p:nvPr/>
        </p:nvPicPr>
        <p:blipFill>
          <a:blip r:embed="rId6"/>
          <a:stretch>
            <a:fillRect/>
          </a:stretch>
        </p:blipFill>
        <p:spPr>
          <a:xfrm>
            <a:off x="5929297" y="3489634"/>
            <a:ext cx="4077651" cy="1038793"/>
          </a:xfrm>
          <a:prstGeom prst="rect">
            <a:avLst/>
          </a:prstGeom>
        </p:spPr>
      </p:pic>
      <p:pic>
        <p:nvPicPr>
          <p:cNvPr id="23" name="图片 22">
            <a:extLst>
              <a:ext uri="{FF2B5EF4-FFF2-40B4-BE49-F238E27FC236}">
                <a16:creationId xmlns:a16="http://schemas.microsoft.com/office/drawing/2014/main" id="{3942541B-8EB8-6D9B-6DF5-D7309989538E}"/>
              </a:ext>
            </a:extLst>
          </p:cNvPr>
          <p:cNvPicPr>
            <a:picLocks noChangeAspect="1"/>
          </p:cNvPicPr>
          <p:nvPr/>
        </p:nvPicPr>
        <p:blipFill>
          <a:blip r:embed="rId7"/>
          <a:stretch>
            <a:fillRect/>
          </a:stretch>
        </p:blipFill>
        <p:spPr>
          <a:xfrm>
            <a:off x="5942937" y="4577680"/>
            <a:ext cx="5018097" cy="526489"/>
          </a:xfrm>
          <a:prstGeom prst="rect">
            <a:avLst/>
          </a:prstGeom>
        </p:spPr>
      </p:pic>
      <p:sp>
        <p:nvSpPr>
          <p:cNvPr id="25" name="文本框 24">
            <a:extLst>
              <a:ext uri="{FF2B5EF4-FFF2-40B4-BE49-F238E27FC236}">
                <a16:creationId xmlns:a16="http://schemas.microsoft.com/office/drawing/2014/main" id="{3B9C0B1F-EAC4-DDD9-FBB1-82886756B90E}"/>
              </a:ext>
            </a:extLst>
          </p:cNvPr>
          <p:cNvSpPr txBox="1"/>
          <p:nvPr/>
        </p:nvSpPr>
        <p:spPr>
          <a:xfrm>
            <a:off x="6051740" y="5104169"/>
            <a:ext cx="6096000" cy="369332"/>
          </a:xfrm>
          <a:prstGeom prst="rect">
            <a:avLst/>
          </a:prstGeom>
          <a:noFill/>
        </p:spPr>
        <p:txBody>
          <a:bodyPr wrap="square">
            <a:spAutoFit/>
          </a:bodyPr>
          <a:lstStyle/>
          <a:p>
            <a:r>
              <a:rPr lang="en-US" altLang="zh-CN" sz="1800" b="0" i="0" u="none" strike="noStrike" baseline="0" dirty="0">
                <a:latin typeface="微软雅黑" panose="020B0503020204020204" pitchFamily="34" charset="-122"/>
                <a:ea typeface="微软雅黑" panose="020B0503020204020204" pitchFamily="34" charset="-122"/>
              </a:rPr>
              <a:t>Iterative Hypergraph Propagation</a:t>
            </a:r>
            <a:endParaRPr lang="zh-CN" altLang="en-US" dirty="0">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id="{4CD22091-464B-8F6C-9883-AE6DE9EB2CAA}"/>
              </a:ext>
            </a:extLst>
          </p:cNvPr>
          <p:cNvPicPr>
            <a:picLocks noChangeAspect="1"/>
          </p:cNvPicPr>
          <p:nvPr/>
        </p:nvPicPr>
        <p:blipFill>
          <a:blip r:embed="rId8"/>
          <a:stretch>
            <a:fillRect/>
          </a:stretch>
        </p:blipFill>
        <p:spPr>
          <a:xfrm>
            <a:off x="6038192" y="5649382"/>
            <a:ext cx="3604598" cy="915684"/>
          </a:xfrm>
          <a:prstGeom prst="rect">
            <a:avLst/>
          </a:prstGeom>
        </p:spPr>
      </p:pic>
      <p:pic>
        <p:nvPicPr>
          <p:cNvPr id="29" name="图片 28">
            <a:extLst>
              <a:ext uri="{FF2B5EF4-FFF2-40B4-BE49-F238E27FC236}">
                <a16:creationId xmlns:a16="http://schemas.microsoft.com/office/drawing/2014/main" id="{53ACA421-F074-9E75-B141-FF745555ED3D}"/>
              </a:ext>
            </a:extLst>
          </p:cNvPr>
          <p:cNvPicPr>
            <a:picLocks noChangeAspect="1"/>
          </p:cNvPicPr>
          <p:nvPr/>
        </p:nvPicPr>
        <p:blipFill>
          <a:blip r:embed="rId9"/>
          <a:stretch>
            <a:fillRect/>
          </a:stretch>
        </p:blipFill>
        <p:spPr>
          <a:xfrm>
            <a:off x="7451995" y="580625"/>
            <a:ext cx="4249465" cy="2258645"/>
          </a:xfrm>
          <a:prstGeom prst="rect">
            <a:avLst/>
          </a:prstGeom>
        </p:spPr>
      </p:pic>
      <p:pic>
        <p:nvPicPr>
          <p:cNvPr id="30" name="图片 29">
            <a:extLst>
              <a:ext uri="{FF2B5EF4-FFF2-40B4-BE49-F238E27FC236}">
                <a16:creationId xmlns:a16="http://schemas.microsoft.com/office/drawing/2014/main" id="{3F4B6EFC-37EF-8DA3-C54C-A917F94E09AA}"/>
              </a:ext>
            </a:extLst>
          </p:cNvPr>
          <p:cNvPicPr>
            <a:picLocks noChangeAspect="1"/>
          </p:cNvPicPr>
          <p:nvPr/>
        </p:nvPicPr>
        <p:blipFill>
          <a:blip r:embed="rId10"/>
          <a:stretch>
            <a:fillRect/>
          </a:stretch>
        </p:blipFill>
        <p:spPr>
          <a:xfrm>
            <a:off x="546541" y="5804820"/>
            <a:ext cx="4330923" cy="971600"/>
          </a:xfrm>
          <a:prstGeom prst="rect">
            <a:avLst/>
          </a:prstGeom>
        </p:spPr>
      </p:pic>
    </p:spTree>
    <p:extLst>
      <p:ext uri="{BB962C8B-B14F-4D97-AF65-F5344CB8AC3E}">
        <p14:creationId xmlns:p14="http://schemas.microsoft.com/office/powerpoint/2010/main" val="332084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DE26B2A-F15D-4EDB-4BBC-AC8D5AE419D0}"/>
              </a:ext>
            </a:extLst>
          </p:cNvPr>
          <p:cNvSpPr>
            <a:spLocks noGrp="1"/>
          </p:cNvSpPr>
          <p:nvPr>
            <p:ph type="body" sz="quarter" idx="10"/>
          </p:nvPr>
        </p:nvSpPr>
        <p:spPr/>
        <p:txBody>
          <a:bodyPr/>
          <a:lstStyle/>
          <a:p>
            <a:r>
              <a:rPr lang="en-US" altLang="zh-CN" dirty="0"/>
              <a:t>Self-augmentation</a:t>
            </a:r>
            <a:endParaRPr lang="zh-CN" altLang="en-US" dirty="0"/>
          </a:p>
        </p:txBody>
      </p:sp>
      <p:sp>
        <p:nvSpPr>
          <p:cNvPr id="3" name="文本框 2">
            <a:extLst>
              <a:ext uri="{FF2B5EF4-FFF2-40B4-BE49-F238E27FC236}">
                <a16:creationId xmlns:a16="http://schemas.microsoft.com/office/drawing/2014/main" id="{73B57AE2-828F-743D-E10F-9FF6DD483C5F}"/>
              </a:ext>
            </a:extLst>
          </p:cNvPr>
          <p:cNvSpPr txBox="1"/>
          <p:nvPr/>
        </p:nvSpPr>
        <p:spPr>
          <a:xfrm>
            <a:off x="3463635" y="1454726"/>
            <a:ext cx="3844637" cy="461665"/>
          </a:xfrm>
          <a:prstGeom prst="rect">
            <a:avLst/>
          </a:prstGeom>
          <a:noFill/>
        </p:spPr>
        <p:txBody>
          <a:bodyPr wrap="square" rtlCol="0">
            <a:spAutoFit/>
          </a:bodyPr>
          <a:lstStyle/>
          <a:p>
            <a:r>
              <a:rPr lang="en-US" altLang="zh-CN" sz="2400" b="1" dirty="0">
                <a:solidFill>
                  <a:schemeClr val="accent1"/>
                </a:solidFill>
                <a:latin typeface="微软雅黑" panose="020B0503020204020204" pitchFamily="34" charset="-122"/>
                <a:ea typeface="微软雅黑" panose="020B0503020204020204" pitchFamily="34" charset="-122"/>
              </a:rPr>
              <a:t>High Level </a:t>
            </a:r>
            <a:r>
              <a:rPr lang="en-US" altLang="zh-CN" sz="2400" b="1" dirty="0">
                <a:solidFill>
                  <a:schemeClr val="accent1"/>
                </a:solidFill>
                <a:latin typeface="微软雅黑" panose="020B0503020204020204" pitchFamily="34" charset="-122"/>
                <a:ea typeface="微软雅黑" panose="020B0503020204020204" pitchFamily="34" charset="-122"/>
                <a:sym typeface="Wingdings" panose="05000000000000000000" pitchFamily="2" charset="2"/>
              </a:rPr>
              <a:t> Low Level</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4F7FDB78-7148-A775-22C9-091ABED71EB9}"/>
              </a:ext>
            </a:extLst>
          </p:cNvPr>
          <p:cNvSpPr txBox="1"/>
          <p:nvPr/>
        </p:nvSpPr>
        <p:spPr>
          <a:xfrm>
            <a:off x="415635" y="2110242"/>
            <a:ext cx="6096000" cy="369332"/>
          </a:xfrm>
          <a:prstGeom prst="rect">
            <a:avLst/>
          </a:prstGeom>
          <a:noFill/>
        </p:spPr>
        <p:txBody>
          <a:bodyPr wrap="square">
            <a:spAutoFit/>
          </a:bodyPr>
          <a:lstStyle/>
          <a:p>
            <a:r>
              <a:rPr lang="en-US" altLang="zh-CN" sz="1800" b="1" i="0" u="none" strike="noStrike" baseline="0" dirty="0">
                <a:latin typeface="微软雅黑" panose="020B0503020204020204" pitchFamily="34" charset="-122"/>
                <a:ea typeface="微软雅黑" panose="020B0503020204020204" pitchFamily="34" charset="-122"/>
              </a:rPr>
              <a:t>Solidity Labeling with </a:t>
            </a:r>
            <a:r>
              <a:rPr lang="en-US" altLang="zh-CN" sz="1800" b="1" i="0" u="none" strike="noStrike" baseline="0" dirty="0">
                <a:solidFill>
                  <a:schemeClr val="accent1"/>
                </a:solidFill>
                <a:latin typeface="微软雅黑" panose="020B0503020204020204" pitchFamily="34" charset="-122"/>
                <a:ea typeface="微软雅黑" panose="020B0503020204020204" pitchFamily="34" charset="-122"/>
              </a:rPr>
              <a:t>Meta</a:t>
            </a:r>
            <a:r>
              <a:rPr lang="en-US" altLang="zh-CN" sz="1800" b="1" i="0" u="none" strike="noStrike" baseline="0" dirty="0">
                <a:latin typeface="微软雅黑" panose="020B0503020204020204" pitchFamily="34" charset="-122"/>
                <a:ea typeface="微软雅黑" panose="020B0503020204020204" pitchFamily="34" charset="-122"/>
              </a:rPr>
              <a:t> </a:t>
            </a:r>
            <a:r>
              <a:rPr lang="en-US" altLang="zh-CN" sz="1800" b="1" i="0" u="none" strike="noStrike" baseline="0" dirty="0">
                <a:solidFill>
                  <a:schemeClr val="accent1"/>
                </a:solidFill>
                <a:latin typeface="微软雅黑" panose="020B0503020204020204" pitchFamily="34" charset="-122"/>
                <a:ea typeface="微软雅黑" panose="020B0503020204020204" pitchFamily="34" charset="-122"/>
              </a:rPr>
              <a:t>Networks</a:t>
            </a:r>
            <a:endParaRPr lang="zh-CN" altLang="en-US" b="1" dirty="0">
              <a:solidFill>
                <a:schemeClr val="accent1"/>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A930D851-7232-10B7-BDE9-26636AA534A9}"/>
              </a:ext>
            </a:extLst>
          </p:cNvPr>
          <p:cNvPicPr>
            <a:picLocks noChangeAspect="1"/>
          </p:cNvPicPr>
          <p:nvPr/>
        </p:nvPicPr>
        <p:blipFill>
          <a:blip r:embed="rId2"/>
          <a:stretch>
            <a:fillRect/>
          </a:stretch>
        </p:blipFill>
        <p:spPr>
          <a:xfrm>
            <a:off x="572848" y="2673425"/>
            <a:ext cx="3689540" cy="812842"/>
          </a:xfrm>
          <a:prstGeom prst="rect">
            <a:avLst/>
          </a:prstGeom>
        </p:spPr>
      </p:pic>
      <p:pic>
        <p:nvPicPr>
          <p:cNvPr id="9" name="图片 8">
            <a:extLst>
              <a:ext uri="{FF2B5EF4-FFF2-40B4-BE49-F238E27FC236}">
                <a16:creationId xmlns:a16="http://schemas.microsoft.com/office/drawing/2014/main" id="{B86CE839-5ABF-CAE1-23CD-5C6C5A60A1EB}"/>
              </a:ext>
            </a:extLst>
          </p:cNvPr>
          <p:cNvPicPr>
            <a:picLocks noChangeAspect="1"/>
          </p:cNvPicPr>
          <p:nvPr/>
        </p:nvPicPr>
        <p:blipFill>
          <a:blip r:embed="rId3"/>
          <a:stretch>
            <a:fillRect/>
          </a:stretch>
        </p:blipFill>
        <p:spPr>
          <a:xfrm>
            <a:off x="572848" y="3680118"/>
            <a:ext cx="4254719" cy="374669"/>
          </a:xfrm>
          <a:prstGeom prst="rect">
            <a:avLst/>
          </a:prstGeom>
        </p:spPr>
      </p:pic>
      <p:pic>
        <p:nvPicPr>
          <p:cNvPr id="11" name="图片 10">
            <a:extLst>
              <a:ext uri="{FF2B5EF4-FFF2-40B4-BE49-F238E27FC236}">
                <a16:creationId xmlns:a16="http://schemas.microsoft.com/office/drawing/2014/main" id="{A66AC1DC-3BF0-C7E1-7A40-ED338D83411D}"/>
              </a:ext>
            </a:extLst>
          </p:cNvPr>
          <p:cNvPicPr>
            <a:picLocks noChangeAspect="1"/>
          </p:cNvPicPr>
          <p:nvPr/>
        </p:nvPicPr>
        <p:blipFill>
          <a:blip r:embed="rId4"/>
          <a:stretch>
            <a:fillRect/>
          </a:stretch>
        </p:blipFill>
        <p:spPr>
          <a:xfrm>
            <a:off x="572848" y="4378427"/>
            <a:ext cx="3664138" cy="400071"/>
          </a:xfrm>
          <a:prstGeom prst="rect">
            <a:avLst/>
          </a:prstGeom>
        </p:spPr>
      </p:pic>
      <p:sp>
        <p:nvSpPr>
          <p:cNvPr id="13" name="文本框 12">
            <a:extLst>
              <a:ext uri="{FF2B5EF4-FFF2-40B4-BE49-F238E27FC236}">
                <a16:creationId xmlns:a16="http://schemas.microsoft.com/office/drawing/2014/main" id="{0B07CAE5-056D-6EB5-D40A-2800AC67B668}"/>
              </a:ext>
            </a:extLst>
          </p:cNvPr>
          <p:cNvSpPr txBox="1"/>
          <p:nvPr/>
        </p:nvSpPr>
        <p:spPr>
          <a:xfrm>
            <a:off x="415635" y="4885999"/>
            <a:ext cx="6096000" cy="369332"/>
          </a:xfrm>
          <a:prstGeom prst="rect">
            <a:avLst/>
          </a:prstGeom>
          <a:noFill/>
        </p:spPr>
        <p:txBody>
          <a:bodyPr wrap="square">
            <a:spAutoFit/>
          </a:bodyPr>
          <a:lstStyle/>
          <a:p>
            <a:r>
              <a:rPr lang="en-US" altLang="zh-CN" sz="1800" b="1" i="0" u="none" strike="noStrike" baseline="0" dirty="0">
                <a:latin typeface="微软雅黑" panose="020B0503020204020204" pitchFamily="34" charset="-122"/>
                <a:ea typeface="微软雅黑" panose="020B0503020204020204" pitchFamily="34" charset="-122"/>
              </a:rPr>
              <a:t>Pair-wise Solidity Ranking</a:t>
            </a:r>
            <a:endParaRPr lang="zh-CN" altLang="en-US" b="1" dirty="0">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735DFE36-CD42-E0AE-1FE6-DE125937722C}"/>
              </a:ext>
            </a:extLst>
          </p:cNvPr>
          <p:cNvPicPr>
            <a:picLocks noChangeAspect="1"/>
          </p:cNvPicPr>
          <p:nvPr/>
        </p:nvPicPr>
        <p:blipFill rotWithShape="1">
          <a:blip r:embed="rId5"/>
          <a:srcRect t="11212"/>
          <a:stretch/>
        </p:blipFill>
        <p:spPr>
          <a:xfrm>
            <a:off x="415635" y="5855603"/>
            <a:ext cx="4788146" cy="930323"/>
          </a:xfrm>
          <a:prstGeom prst="rect">
            <a:avLst/>
          </a:prstGeom>
        </p:spPr>
      </p:pic>
      <p:pic>
        <p:nvPicPr>
          <p:cNvPr id="17" name="图片 16">
            <a:extLst>
              <a:ext uri="{FF2B5EF4-FFF2-40B4-BE49-F238E27FC236}">
                <a16:creationId xmlns:a16="http://schemas.microsoft.com/office/drawing/2014/main" id="{2D8E4120-4857-95A1-3BC3-ADA564E5396A}"/>
              </a:ext>
            </a:extLst>
          </p:cNvPr>
          <p:cNvPicPr>
            <a:picLocks noChangeAspect="1"/>
          </p:cNvPicPr>
          <p:nvPr/>
        </p:nvPicPr>
        <p:blipFill>
          <a:blip r:embed="rId6"/>
          <a:stretch>
            <a:fillRect/>
          </a:stretch>
        </p:blipFill>
        <p:spPr>
          <a:xfrm>
            <a:off x="6365199" y="2401093"/>
            <a:ext cx="5504506" cy="3757251"/>
          </a:xfrm>
          <a:prstGeom prst="rect">
            <a:avLst/>
          </a:prstGeom>
        </p:spPr>
      </p:pic>
      <p:cxnSp>
        <p:nvCxnSpPr>
          <p:cNvPr id="21" name="直接箭头连接符 20">
            <a:extLst>
              <a:ext uri="{FF2B5EF4-FFF2-40B4-BE49-F238E27FC236}">
                <a16:creationId xmlns:a16="http://schemas.microsoft.com/office/drawing/2014/main" id="{489606E1-63E8-B6E0-8731-826FF7473FA9}"/>
              </a:ext>
            </a:extLst>
          </p:cNvPr>
          <p:cNvCxnSpPr>
            <a:cxnSpLocks/>
            <a:endCxn id="9" idx="3"/>
          </p:cNvCxnSpPr>
          <p:nvPr/>
        </p:nvCxnSpPr>
        <p:spPr>
          <a:xfrm flipH="1">
            <a:off x="4827567" y="2391907"/>
            <a:ext cx="483595" cy="1475546"/>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99E1CC49-0E7E-E227-5332-2B8530607A99}"/>
              </a:ext>
            </a:extLst>
          </p:cNvPr>
          <p:cNvPicPr>
            <a:picLocks noChangeAspect="1"/>
          </p:cNvPicPr>
          <p:nvPr/>
        </p:nvPicPr>
        <p:blipFill>
          <a:blip r:embed="rId7"/>
          <a:stretch>
            <a:fillRect/>
          </a:stretch>
        </p:blipFill>
        <p:spPr>
          <a:xfrm>
            <a:off x="5385953" y="2079927"/>
            <a:ext cx="1871280" cy="369332"/>
          </a:xfrm>
          <a:prstGeom prst="rect">
            <a:avLst/>
          </a:prstGeom>
        </p:spPr>
      </p:pic>
    </p:spTree>
    <p:extLst>
      <p:ext uri="{BB962C8B-B14F-4D97-AF65-F5344CB8AC3E}">
        <p14:creationId xmlns:p14="http://schemas.microsoft.com/office/powerpoint/2010/main" val="4081370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762F0FA-996F-771F-F462-388661288848}"/>
              </a:ext>
            </a:extLst>
          </p:cNvPr>
          <p:cNvSpPr>
            <a:spLocks noGrp="1"/>
          </p:cNvSpPr>
          <p:nvPr>
            <p:ph type="body" sz="quarter" idx="10"/>
          </p:nvPr>
        </p:nvSpPr>
        <p:spPr/>
        <p:txBody>
          <a:bodyPr/>
          <a:lstStyle/>
          <a:p>
            <a:r>
              <a:rPr lang="en-US" altLang="zh-CN" dirty="0"/>
              <a:t>Train process</a:t>
            </a:r>
            <a:endParaRPr lang="zh-CN" altLang="en-US" dirty="0"/>
          </a:p>
        </p:txBody>
      </p:sp>
      <p:pic>
        <p:nvPicPr>
          <p:cNvPr id="4" name="图片 3">
            <a:extLst>
              <a:ext uri="{FF2B5EF4-FFF2-40B4-BE49-F238E27FC236}">
                <a16:creationId xmlns:a16="http://schemas.microsoft.com/office/drawing/2014/main" id="{A3D5753B-FEA7-FA35-C157-C1691219C1A8}"/>
              </a:ext>
            </a:extLst>
          </p:cNvPr>
          <p:cNvPicPr>
            <a:picLocks noChangeAspect="1"/>
          </p:cNvPicPr>
          <p:nvPr/>
        </p:nvPicPr>
        <p:blipFill>
          <a:blip r:embed="rId2"/>
          <a:stretch>
            <a:fillRect/>
          </a:stretch>
        </p:blipFill>
        <p:spPr>
          <a:xfrm>
            <a:off x="1505696" y="2197947"/>
            <a:ext cx="7932258" cy="1231053"/>
          </a:xfrm>
          <a:prstGeom prst="rect">
            <a:avLst/>
          </a:prstGeom>
        </p:spPr>
      </p:pic>
    </p:spTree>
    <p:extLst>
      <p:ext uri="{BB962C8B-B14F-4D97-AF65-F5344CB8AC3E}">
        <p14:creationId xmlns:p14="http://schemas.microsoft.com/office/powerpoint/2010/main" val="28749383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9907</TotalTime>
  <Words>320</Words>
  <Application>Microsoft Office PowerPoint</Application>
  <PresentationFormat>宽屏</PresentationFormat>
  <Paragraphs>38</Paragraphs>
  <Slides>14</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LinLibertineT</vt:lpstr>
      <vt:lpstr>PingFang SC</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阮 滨</dc:creator>
  <cp:lastModifiedBy>阮 滨</cp:lastModifiedBy>
  <cp:revision>31</cp:revision>
  <dcterms:created xsi:type="dcterms:W3CDTF">2022-06-05T08:59:57Z</dcterms:created>
  <dcterms:modified xsi:type="dcterms:W3CDTF">2022-09-22T02:37:41Z</dcterms:modified>
</cp:coreProperties>
</file>