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303" r:id="rId2"/>
    <p:sldId id="267" r:id="rId3"/>
    <p:sldId id="321" r:id="rId4"/>
    <p:sldId id="292" r:id="rId5"/>
    <p:sldId id="326" r:id="rId6"/>
    <p:sldId id="327" r:id="rId7"/>
    <p:sldId id="328" r:id="rId8"/>
    <p:sldId id="306" r:id="rId9"/>
    <p:sldId id="307" r:id="rId10"/>
    <p:sldId id="323" r:id="rId11"/>
    <p:sldId id="329" r:id="rId12"/>
    <p:sldId id="330" r:id="rId13"/>
    <p:sldId id="270"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陈 倩" initials="陈" lastIdx="1" clrIdx="0">
    <p:extLst>
      <p:ext uri="{19B8F6BF-5375-455C-9EA6-DF929625EA0E}">
        <p15:presenceInfo xmlns:p15="http://schemas.microsoft.com/office/powerpoint/2012/main" userId="826ec5ce41e0df1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C000"/>
    <a:srgbClr val="284BF8"/>
    <a:srgbClr val="00B0F0"/>
    <a:srgbClr val="00B050"/>
    <a:srgbClr val="00AFEF"/>
    <a:srgbClr val="FF7777"/>
    <a:srgbClr val="FF800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638" autoAdjust="0"/>
  </p:normalViewPr>
  <p:slideViewPr>
    <p:cSldViewPr snapToGrid="0">
      <p:cViewPr varScale="1">
        <p:scale>
          <a:sx n="57" d="100"/>
          <a:sy n="57" d="100"/>
        </p:scale>
        <p:origin x="99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3B7966E6-A8DB-4B18-8AB9-0A7B7C6122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77593564-AA5C-4476-8A79-F4CC0132EF7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7780DDC-C412-4622-9F01-FED9A7186D41}" type="datetimeFigureOut">
              <a:rPr lang="zh-CN" altLang="en-US" smtClean="0"/>
              <a:t>2022/6/1</a:t>
            </a:fld>
            <a:endParaRPr lang="zh-CN" altLang="en-US"/>
          </a:p>
        </p:txBody>
      </p:sp>
      <p:sp>
        <p:nvSpPr>
          <p:cNvPr id="4" name="页脚占位符 3">
            <a:extLst>
              <a:ext uri="{FF2B5EF4-FFF2-40B4-BE49-F238E27FC236}">
                <a16:creationId xmlns:a16="http://schemas.microsoft.com/office/drawing/2014/main" id="{A05E95BD-5C24-448B-8154-0BFAFC28AAA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3C9E46F8-82A9-441D-B2A6-F6BAF62EC81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C715F2-192B-445F-981E-817722C99090}" type="slidenum">
              <a:rPr lang="zh-CN" altLang="en-US" smtClean="0"/>
              <a:t>‹#›</a:t>
            </a:fld>
            <a:endParaRPr lang="zh-CN" altLang="en-US"/>
          </a:p>
        </p:txBody>
      </p:sp>
    </p:spTree>
    <p:extLst>
      <p:ext uri="{BB962C8B-B14F-4D97-AF65-F5344CB8AC3E}">
        <p14:creationId xmlns:p14="http://schemas.microsoft.com/office/powerpoint/2010/main" val="40513387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CC9144-CB1F-4413-8792-09E1637CF7C1}" type="datetimeFigureOut">
              <a:rPr lang="zh-CN" altLang="en-US" smtClean="0"/>
              <a:t>2022/6/1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204313-268C-4098-841A-72B5E8BD190B}" type="slidenum">
              <a:rPr lang="zh-CN" altLang="en-US" smtClean="0"/>
              <a:t>‹#›</a:t>
            </a:fld>
            <a:endParaRPr lang="zh-CN" altLang="en-US"/>
          </a:p>
        </p:txBody>
      </p:sp>
    </p:spTree>
    <p:extLst>
      <p:ext uri="{BB962C8B-B14F-4D97-AF65-F5344CB8AC3E}">
        <p14:creationId xmlns:p14="http://schemas.microsoft.com/office/powerpoint/2010/main" val="276729879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2022 SIGIR</a:t>
            </a:r>
          </a:p>
        </p:txBody>
      </p:sp>
      <p:sp>
        <p:nvSpPr>
          <p:cNvPr id="4" name="灯片编号占位符 3"/>
          <p:cNvSpPr>
            <a:spLocks noGrp="1"/>
          </p:cNvSpPr>
          <p:nvPr>
            <p:ph type="sldNum" sz="quarter" idx="5"/>
          </p:nvPr>
        </p:nvSpPr>
        <p:spPr/>
        <p:txBody>
          <a:bodyPr/>
          <a:lstStyle/>
          <a:p>
            <a:fld id="{C7204313-268C-4098-841A-72B5E8BD190B}" type="slidenum">
              <a:rPr lang="zh-CN" altLang="en-US" smtClean="0"/>
              <a:t>1</a:t>
            </a:fld>
            <a:endParaRPr lang="zh-CN" altLang="en-US"/>
          </a:p>
        </p:txBody>
      </p:sp>
    </p:spTree>
    <p:extLst>
      <p:ext uri="{BB962C8B-B14F-4D97-AF65-F5344CB8AC3E}">
        <p14:creationId xmlns:p14="http://schemas.microsoft.com/office/powerpoint/2010/main" val="7069333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effectLst/>
                <a:latin typeface="Arial" panose="020B0604020202020204" pitchFamily="34" charset="0"/>
              </a:rPr>
              <a:t>第一个实验验证了加入</a:t>
            </a:r>
            <a:r>
              <a:rPr lang="en-US" altLang="zh-CN" dirty="0">
                <a:effectLst/>
                <a:latin typeface="Arial" panose="020B0604020202020204" pitchFamily="34" charset="0"/>
              </a:rPr>
              <a:t>price</a:t>
            </a:r>
            <a:r>
              <a:rPr lang="zh-CN" altLang="en-US" dirty="0">
                <a:effectLst/>
                <a:latin typeface="Arial" panose="020B0604020202020204" pitchFamily="34" charset="0"/>
              </a:rPr>
              <a:t>是否有效，考虑到用户对不同类别的商品的价格偏好差异很大，因此</a:t>
            </a:r>
            <a:r>
              <a:rPr lang="en-US" altLang="zh-CN" dirty="0" err="1">
                <a:effectLst/>
                <a:latin typeface="Arial" panose="020B0604020202020204" pitchFamily="34" charset="0"/>
              </a:rPr>
              <a:t>Cohnn</a:t>
            </a:r>
            <a:r>
              <a:rPr lang="zh-CN" altLang="en-US" dirty="0">
                <a:effectLst/>
                <a:latin typeface="Arial" panose="020B0604020202020204" pitchFamily="34" charset="0"/>
              </a:rPr>
              <a:t>除了考虑价格因素之外，还考虑了 商品的类别因素。</a:t>
            </a:r>
            <a:r>
              <a:rPr lang="en-US" altLang="zh-CN" dirty="0">
                <a:effectLst/>
                <a:latin typeface="Arial" panose="020B0604020202020204" pitchFamily="34" charset="0"/>
              </a:rPr>
              <a:t>-c</a:t>
            </a:r>
            <a:r>
              <a:rPr lang="zh-CN" altLang="en-US" dirty="0">
                <a:effectLst/>
                <a:latin typeface="Arial" panose="020B0604020202020204" pitchFamily="34" charset="0"/>
              </a:rPr>
              <a:t>表示去除了类别，</a:t>
            </a:r>
            <a:r>
              <a:rPr lang="en-US" altLang="zh-CN" dirty="0">
                <a:effectLst/>
                <a:latin typeface="Arial" panose="020B0604020202020204" pitchFamily="34" charset="0"/>
              </a:rPr>
              <a:t>-p</a:t>
            </a:r>
            <a:r>
              <a:rPr lang="zh-CN" altLang="en-US" dirty="0">
                <a:effectLst/>
                <a:latin typeface="Arial" panose="020B0604020202020204" pitchFamily="34" charset="0"/>
              </a:rPr>
              <a:t>去除了价格，</a:t>
            </a:r>
            <a:r>
              <a:rPr lang="en-US" altLang="zh-CN" dirty="0">
                <a:effectLst/>
                <a:latin typeface="Arial" panose="020B0604020202020204" pitchFamily="34" charset="0"/>
              </a:rPr>
              <a:t>-pp</a:t>
            </a:r>
            <a:r>
              <a:rPr lang="zh-CN" altLang="en-US" dirty="0">
                <a:effectLst/>
                <a:latin typeface="Arial" panose="020B0604020202020204" pitchFamily="34" charset="0"/>
              </a:rPr>
              <a:t>表示仅合并价格信息以更新节点嵌入，但不显式提取用户的价格偏好。 证明了价格因素的有效性，也证明了类别信息的引入使</a:t>
            </a:r>
            <a:r>
              <a:rPr lang="en-US" altLang="zh-CN" dirty="0" err="1">
                <a:effectLst/>
                <a:latin typeface="Arial" panose="020B0604020202020204" pitchFamily="34" charset="0"/>
              </a:rPr>
              <a:t>Cohnn</a:t>
            </a:r>
            <a:r>
              <a:rPr lang="zh-CN" altLang="en-US" dirty="0">
                <a:effectLst/>
                <a:latin typeface="Arial" panose="020B0604020202020204" pitchFamily="34" charset="0"/>
              </a:rPr>
              <a:t>能够更准确地了解用户的价格偏好。</a:t>
            </a:r>
            <a:endParaRPr lang="en-US" altLang="zh-CN" dirty="0">
              <a:effectLst/>
              <a:latin typeface="Arial" panose="020B0604020202020204" pitchFamily="34" charset="0"/>
            </a:endParaRPr>
          </a:p>
          <a:p>
            <a:r>
              <a:rPr lang="en-US" altLang="zh-CN" dirty="0" err="1">
                <a:effectLst/>
                <a:latin typeface="Arial" panose="020B0604020202020204" pitchFamily="34" charset="0"/>
              </a:rPr>
              <a:t>CoHNN</a:t>
            </a:r>
            <a:r>
              <a:rPr lang="en-US" altLang="zh-CN" dirty="0">
                <a:effectLst/>
                <a:latin typeface="Arial" panose="020B0604020202020204" pitchFamily="34" charset="0"/>
              </a:rPr>
              <a:t> </a:t>
            </a:r>
            <a:r>
              <a:rPr lang="en-US" altLang="zh-CN" dirty="0" err="1">
                <a:effectLst/>
                <a:latin typeface="Arial" panose="020B0604020202020204" pitchFamily="34" charset="0"/>
              </a:rPr>
              <a:t>uni</a:t>
            </a:r>
            <a:r>
              <a:rPr lang="en-US" altLang="zh-CN" dirty="0">
                <a:effectLst/>
                <a:latin typeface="Arial" panose="020B0604020202020204" pitchFamily="34" charset="0"/>
              </a:rPr>
              <a:t>:</a:t>
            </a:r>
            <a:r>
              <a:rPr lang="zh-CN" altLang="en-US" dirty="0">
                <a:effectLst/>
                <a:latin typeface="Arial" panose="020B0604020202020204" pitchFamily="34" charset="0"/>
              </a:rPr>
              <a:t>使用均值量化来离散价格，证明了</a:t>
            </a:r>
            <a:r>
              <a:rPr lang="en-US" altLang="zh-CN" dirty="0" err="1">
                <a:effectLst/>
                <a:latin typeface="Arial" panose="020B0604020202020204" pitchFamily="34" charset="0"/>
              </a:rPr>
              <a:t>CoHNN</a:t>
            </a:r>
            <a:r>
              <a:rPr lang="zh-CN" altLang="en-US" dirty="0">
                <a:effectLst/>
                <a:latin typeface="Arial" panose="020B0604020202020204" pitchFamily="34" charset="0"/>
              </a:rPr>
              <a:t>离散价格方式的有效性</a:t>
            </a:r>
            <a:endParaRPr lang="en-US" altLang="zh-CN" dirty="0">
              <a:effectLst/>
              <a:latin typeface="Arial" panose="020B0604020202020204" pitchFamily="34" charset="0"/>
            </a:endParaRPr>
          </a:p>
        </p:txBody>
      </p:sp>
      <p:sp>
        <p:nvSpPr>
          <p:cNvPr id="4" name="灯片编号占位符 3"/>
          <p:cNvSpPr>
            <a:spLocks noGrp="1"/>
          </p:cNvSpPr>
          <p:nvPr>
            <p:ph type="sldNum" sz="quarter" idx="5"/>
          </p:nvPr>
        </p:nvSpPr>
        <p:spPr/>
        <p:txBody>
          <a:bodyPr/>
          <a:lstStyle/>
          <a:p>
            <a:fld id="{C7204313-268C-4098-841A-72B5E8BD190B}" type="slidenum">
              <a:rPr lang="zh-CN" altLang="en-US" smtClean="0"/>
              <a:t>10</a:t>
            </a:fld>
            <a:endParaRPr lang="zh-CN" altLang="en-US"/>
          </a:p>
        </p:txBody>
      </p:sp>
    </p:spTree>
    <p:extLst>
      <p:ext uri="{BB962C8B-B14F-4D97-AF65-F5344CB8AC3E}">
        <p14:creationId xmlns:p14="http://schemas.microsoft.com/office/powerpoint/2010/main" val="18544006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effectLst/>
                <a:latin typeface="Arial" panose="020B0604020202020204" pitchFamily="34" charset="0"/>
              </a:rPr>
              <a:t>第一个实验：证明在每个</a:t>
            </a:r>
            <a:r>
              <a:rPr lang="en-US" altLang="zh-CN" dirty="0">
                <a:effectLst/>
                <a:latin typeface="Arial" panose="020B0604020202020204" pitchFamily="34" charset="0"/>
              </a:rPr>
              <a:t>Price level</a:t>
            </a:r>
            <a:r>
              <a:rPr lang="zh-CN" altLang="en-US" dirty="0">
                <a:effectLst/>
                <a:latin typeface="Arial" panose="020B0604020202020204" pitchFamily="34" charset="0"/>
              </a:rPr>
              <a:t>上</a:t>
            </a:r>
            <a:r>
              <a:rPr lang="en-US" altLang="zh-CN" dirty="0" err="1">
                <a:effectLst/>
                <a:latin typeface="Arial" panose="020B0604020202020204" pitchFamily="34" charset="0"/>
              </a:rPr>
              <a:t>CoHNN</a:t>
            </a:r>
            <a:r>
              <a:rPr lang="zh-CN" altLang="en-US" dirty="0">
                <a:effectLst/>
                <a:latin typeface="Arial" panose="020B0604020202020204" pitchFamily="34" charset="0"/>
              </a:rPr>
              <a:t>的性能都比</a:t>
            </a:r>
            <a:r>
              <a:rPr lang="en-US" altLang="zh-CN" dirty="0">
                <a:effectLst/>
                <a:latin typeface="Arial" panose="020B0604020202020204" pitchFamily="34" charset="0"/>
              </a:rPr>
              <a:t>COTREC</a:t>
            </a:r>
            <a:r>
              <a:rPr lang="zh-CN" altLang="en-US" dirty="0">
                <a:effectLst/>
                <a:latin typeface="Arial" panose="020B0604020202020204" pitchFamily="34" charset="0"/>
              </a:rPr>
              <a:t>更好</a:t>
            </a:r>
            <a:endParaRPr lang="en-US" altLang="zh-CN" dirty="0">
              <a:effectLst/>
              <a:latin typeface="Arial" panose="020B0604020202020204" pitchFamily="34" charset="0"/>
            </a:endParaRPr>
          </a:p>
          <a:p>
            <a:r>
              <a:rPr lang="zh-CN" altLang="en-US" dirty="0">
                <a:effectLst/>
                <a:latin typeface="Arial" panose="020B0604020202020204" pitchFamily="34" charset="0"/>
              </a:rPr>
              <a:t>第二个实验：</a:t>
            </a:r>
            <a:r>
              <a:rPr lang="en-US" altLang="zh-CN" dirty="0">
                <a:effectLst/>
                <a:latin typeface="Arial" panose="020B0604020202020204" pitchFamily="34" charset="0"/>
              </a:rPr>
              <a:t>-co</a:t>
            </a:r>
            <a:r>
              <a:rPr lang="zh-CN" altLang="en-US" dirty="0">
                <a:effectLst/>
                <a:latin typeface="Arial" panose="020B0604020202020204" pitchFamily="34" charset="0"/>
              </a:rPr>
              <a:t>去掉</a:t>
            </a:r>
            <a:r>
              <a:rPr lang="en-US" altLang="zh-CN" dirty="0">
                <a:effectLst/>
                <a:latin typeface="Arial" panose="020B0604020202020204" pitchFamily="34" charset="0"/>
              </a:rPr>
              <a:t>co-guided learning schema</a:t>
            </a:r>
          </a:p>
          <a:p>
            <a:endParaRPr lang="en-US" altLang="zh-CN" dirty="0">
              <a:effectLst/>
              <a:latin typeface="Arial" panose="020B0604020202020204" pitchFamily="34" charset="0"/>
            </a:endParaRPr>
          </a:p>
        </p:txBody>
      </p:sp>
      <p:sp>
        <p:nvSpPr>
          <p:cNvPr id="4" name="灯片编号占位符 3"/>
          <p:cNvSpPr>
            <a:spLocks noGrp="1"/>
          </p:cNvSpPr>
          <p:nvPr>
            <p:ph type="sldNum" sz="quarter" idx="5"/>
          </p:nvPr>
        </p:nvSpPr>
        <p:spPr/>
        <p:txBody>
          <a:bodyPr/>
          <a:lstStyle/>
          <a:p>
            <a:fld id="{C7204313-268C-4098-841A-72B5E8BD190B}" type="slidenum">
              <a:rPr lang="zh-CN" altLang="en-US" smtClean="0"/>
              <a:t>11</a:t>
            </a:fld>
            <a:endParaRPr lang="zh-CN" altLang="en-US"/>
          </a:p>
        </p:txBody>
      </p:sp>
    </p:spTree>
    <p:extLst>
      <p:ext uri="{BB962C8B-B14F-4D97-AF65-F5344CB8AC3E}">
        <p14:creationId xmlns:p14="http://schemas.microsoft.com/office/powerpoint/2010/main" val="37338582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effectLst/>
                <a:latin typeface="Arial" panose="020B0604020202020204" pitchFamily="34" charset="0"/>
              </a:rPr>
              <a:t>超参数实验，</a:t>
            </a:r>
            <a:r>
              <a:rPr lang="en-US" altLang="zh-CN" dirty="0">
                <a:effectLst/>
                <a:latin typeface="Arial" panose="020B0604020202020204" pitchFamily="34" charset="0"/>
              </a:rPr>
              <a:t>level</a:t>
            </a:r>
            <a:r>
              <a:rPr lang="zh-CN" altLang="en-US" dirty="0">
                <a:effectLst/>
                <a:latin typeface="Arial" panose="020B0604020202020204" pitchFamily="34" charset="0"/>
              </a:rPr>
              <a:t>数量，双通道聚合的层数</a:t>
            </a:r>
            <a:endParaRPr lang="en-US" altLang="zh-CN" dirty="0">
              <a:effectLst/>
              <a:latin typeface="Arial" panose="020B0604020202020204" pitchFamily="34" charset="0"/>
            </a:endParaRPr>
          </a:p>
        </p:txBody>
      </p:sp>
      <p:sp>
        <p:nvSpPr>
          <p:cNvPr id="4" name="灯片编号占位符 3"/>
          <p:cNvSpPr>
            <a:spLocks noGrp="1"/>
          </p:cNvSpPr>
          <p:nvPr>
            <p:ph type="sldNum" sz="quarter" idx="5"/>
          </p:nvPr>
        </p:nvSpPr>
        <p:spPr/>
        <p:txBody>
          <a:bodyPr/>
          <a:lstStyle/>
          <a:p>
            <a:fld id="{C7204313-268C-4098-841A-72B5E8BD190B}" type="slidenum">
              <a:rPr lang="zh-CN" altLang="en-US" smtClean="0"/>
              <a:t>12</a:t>
            </a:fld>
            <a:endParaRPr lang="zh-CN" altLang="en-US"/>
          </a:p>
        </p:txBody>
      </p:sp>
    </p:spTree>
    <p:extLst>
      <p:ext uri="{BB962C8B-B14F-4D97-AF65-F5344CB8AC3E}">
        <p14:creationId xmlns:p14="http://schemas.microsoft.com/office/powerpoint/2010/main" val="5698520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C7204313-268C-4098-841A-72B5E8BD190B}" type="slidenum">
              <a:rPr lang="zh-CN" altLang="en-US" smtClean="0"/>
              <a:t>2</a:t>
            </a:fld>
            <a:endParaRPr lang="zh-CN" altLang="en-US"/>
          </a:p>
        </p:txBody>
      </p:sp>
    </p:spTree>
    <p:extLst>
      <p:ext uri="{BB962C8B-B14F-4D97-AF65-F5344CB8AC3E}">
        <p14:creationId xmlns:p14="http://schemas.microsoft.com/office/powerpoint/2010/main" val="30273203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a:t>这篇文章先是对价格做了一个离散化处理，比如，在化妆品行业，对于一瓶指甲油来说，</a:t>
            </a:r>
            <a:r>
              <a:rPr lang="en-US" altLang="zh-CN" b="0" dirty="0"/>
              <a:t>100</a:t>
            </a:r>
            <a:r>
              <a:rPr lang="zh-CN" altLang="en-US" b="0" dirty="0"/>
              <a:t>块算是一个比较昂贵的价格，但是对于一支口红来说，</a:t>
            </a:r>
            <a:r>
              <a:rPr lang="en-US" altLang="zh-CN" b="0" dirty="0"/>
              <a:t>100</a:t>
            </a:r>
            <a:r>
              <a:rPr lang="zh-CN" altLang="en-US" b="0" dirty="0"/>
              <a:t>块应该算是低廉的价格。所以，这篇文章对于每类商品进行价格离散化处理，将它分为一定数量的等级。</a:t>
            </a:r>
            <a:endParaRPr lang="en-US" altLang="zh-CN" b="0" dirty="0"/>
          </a:p>
          <a:p>
            <a:r>
              <a:rPr lang="en-US" altLang="zh-CN" b="0" dirty="0"/>
              <a:t>P</a:t>
            </a:r>
            <a:r>
              <a:rPr lang="zh-CN" altLang="en-US" b="0" dirty="0"/>
              <a:t>代表等级的数量 逻辑分布的累计分布函数 均值 方差</a:t>
            </a:r>
            <a:endParaRPr lang="en-US" altLang="zh-CN" b="0" dirty="0"/>
          </a:p>
        </p:txBody>
      </p:sp>
      <p:sp>
        <p:nvSpPr>
          <p:cNvPr id="4" name="灯片编号占位符 3"/>
          <p:cNvSpPr>
            <a:spLocks noGrp="1"/>
          </p:cNvSpPr>
          <p:nvPr>
            <p:ph type="sldNum" sz="quarter" idx="5"/>
          </p:nvPr>
        </p:nvSpPr>
        <p:spPr/>
        <p:txBody>
          <a:bodyPr/>
          <a:lstStyle/>
          <a:p>
            <a:fld id="{C7204313-268C-4098-841A-72B5E8BD190B}" type="slidenum">
              <a:rPr lang="zh-CN" altLang="en-US" smtClean="0"/>
              <a:t>3</a:t>
            </a:fld>
            <a:endParaRPr lang="zh-CN" altLang="en-US"/>
          </a:p>
        </p:txBody>
      </p:sp>
    </p:spTree>
    <p:extLst>
      <p:ext uri="{BB962C8B-B14F-4D97-AF65-F5344CB8AC3E}">
        <p14:creationId xmlns:p14="http://schemas.microsoft.com/office/powerpoint/2010/main" val="31184914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a:effectLst/>
                    <a:latin typeface="Arial" panose="020B0604020202020204" pitchFamily="34" charset="0"/>
                  </a:rPr>
                  <a:t>首先要构造一个异构超图，超图是一条边可以连接两个以上的点的图。图里有三个类型的结点，</a:t>
                </a:r>
                <a:r>
                  <a:rPr lang="en-US" altLang="zh-CN" dirty="0">
                    <a:effectLst/>
                    <a:latin typeface="Arial" panose="020B0604020202020204" pitchFamily="34" charset="0"/>
                  </a:rPr>
                  <a:t>id</a:t>
                </a:r>
                <a:r>
                  <a:rPr lang="zh-CN" altLang="en-US" dirty="0">
                    <a:effectLst/>
                    <a:latin typeface="Arial" panose="020B0604020202020204" pitchFamily="34" charset="0"/>
                  </a:rPr>
                  <a:t>节点</a:t>
                </a:r>
                <a:r>
                  <a:rPr lang="en-US" altLang="zh-CN" dirty="0" err="1">
                    <a:effectLst/>
                    <a:latin typeface="Arial" panose="020B0604020202020204" pitchFamily="34" charset="0"/>
                  </a:rPr>
                  <a:t>i</a:t>
                </a:r>
                <a:r>
                  <a:rPr lang="zh-CN" altLang="en-US" dirty="0">
                    <a:effectLst/>
                    <a:latin typeface="Arial" panose="020B0604020202020204" pitchFamily="34" charset="0"/>
                  </a:rPr>
                  <a:t>、类型节点</a:t>
                </a:r>
                <a:r>
                  <a:rPr lang="en-US" altLang="zh-CN" dirty="0">
                    <a:effectLst/>
                    <a:latin typeface="Arial" panose="020B0604020202020204" pitchFamily="34" charset="0"/>
                  </a:rPr>
                  <a:t>c</a:t>
                </a:r>
                <a:r>
                  <a:rPr lang="zh-CN" altLang="en-US" dirty="0">
                    <a:effectLst/>
                    <a:latin typeface="Arial" panose="020B0604020202020204" pitchFamily="34" charset="0"/>
                  </a:rPr>
                  <a:t>以及价格节点。有三种类型的边，特征边和</a:t>
                </a:r>
                <a:r>
                  <a:rPr lang="en-US" altLang="zh-CN" dirty="0">
                    <a:effectLst/>
                    <a:latin typeface="Arial" panose="020B0604020202020204" pitchFamily="34" charset="0"/>
                  </a:rPr>
                  <a:t>session</a:t>
                </a:r>
                <a:r>
                  <a:rPr lang="zh-CN" altLang="en-US" dirty="0">
                    <a:effectLst/>
                    <a:latin typeface="Arial" panose="020B0604020202020204" pitchFamily="34" charset="0"/>
                  </a:rPr>
                  <a:t>边、价格边。特征边将一个</a:t>
                </a:r>
                <a:r>
                  <a:rPr lang="en-US" altLang="zh-CN" dirty="0">
                    <a:effectLst/>
                    <a:latin typeface="Arial" panose="020B0604020202020204" pitchFamily="34" charset="0"/>
                  </a:rPr>
                  <a:t>session</a:t>
                </a:r>
                <a:r>
                  <a:rPr lang="zh-CN" altLang="en-US" dirty="0">
                    <a:effectLst/>
                    <a:latin typeface="Arial" panose="020B0604020202020204" pitchFamily="34" charset="0"/>
                  </a:rPr>
                  <a:t>里的所有</a:t>
                </a:r>
                <a:r>
                  <a:rPr lang="en-US" altLang="zh-CN" dirty="0">
                    <a:effectLst/>
                    <a:latin typeface="Arial" panose="020B0604020202020204" pitchFamily="34" charset="0"/>
                  </a:rPr>
                  <a:t>feature</a:t>
                </a:r>
                <a:r>
                  <a:rPr lang="zh-CN" altLang="en-US" dirty="0">
                    <a:effectLst/>
                    <a:latin typeface="Arial" panose="020B0604020202020204" pitchFamily="34" charset="0"/>
                  </a:rPr>
                  <a:t>全部连接起来，价格边将</a:t>
                </a:r>
                <a:r>
                  <a:rPr lang="en-US" altLang="zh-CN" dirty="0" err="1">
                    <a:effectLst/>
                    <a:latin typeface="Arial" panose="020B0604020202020204" pitchFamily="34" charset="0"/>
                  </a:rPr>
                  <a:t>sesion</a:t>
                </a:r>
                <a:r>
                  <a:rPr lang="zh-CN" altLang="en-US" dirty="0">
                    <a:effectLst/>
                    <a:latin typeface="Arial" panose="020B0604020202020204" pitchFamily="34" charset="0"/>
                  </a:rPr>
                  <a:t>里的所有价格连接起来，</a:t>
                </a:r>
                <a:r>
                  <a:rPr lang="en-US" altLang="zh-CN" dirty="0">
                    <a:effectLst/>
                    <a:latin typeface="Arial" panose="020B0604020202020204" pitchFamily="34" charset="0"/>
                  </a:rPr>
                  <a:t>session</a:t>
                </a:r>
                <a:r>
                  <a:rPr lang="zh-CN" altLang="en-US" dirty="0">
                    <a:effectLst/>
                    <a:latin typeface="Arial" panose="020B0604020202020204" pitchFamily="34" charset="0"/>
                  </a:rPr>
                  <a:t>边将所有</a:t>
                </a:r>
                <a:r>
                  <a:rPr lang="en-US" altLang="zh-CN" dirty="0">
                    <a:effectLst/>
                    <a:latin typeface="Arial" panose="020B0604020202020204" pitchFamily="34" charset="0"/>
                  </a:rPr>
                  <a:t>id</a:t>
                </a:r>
                <a:r>
                  <a:rPr lang="zh-CN" altLang="en-US" dirty="0">
                    <a:effectLst/>
                    <a:latin typeface="Arial" panose="020B0604020202020204" pitchFamily="34" charset="0"/>
                  </a:rPr>
                  <a:t>连接起来。然后进行一个双通道的聚合。</a:t>
                </a:r>
                <a:r>
                  <a:rPr lang="en-US" altLang="zh-CN" dirty="0">
                    <a:effectLst/>
                    <a:latin typeface="Arial" panose="020B0604020202020204" pitchFamily="34" charset="0"/>
                  </a:rPr>
                  <a:t>Intra-type</a:t>
                </a:r>
                <a:r>
                  <a:rPr lang="zh-CN" altLang="en-US" dirty="0">
                    <a:effectLst/>
                    <a:latin typeface="Arial" panose="020B0604020202020204" pitchFamily="34" charset="0"/>
                  </a:rPr>
                  <a:t>代表同类型节点之间的聚合，</a:t>
                </a:r>
                <a:r>
                  <a:rPr lang="en-US" altLang="zh-CN" dirty="0">
                    <a:effectLst/>
                    <a:latin typeface="Arial" panose="020B0604020202020204" pitchFamily="34" charset="0"/>
                  </a:rPr>
                  <a:t>inter-type</a:t>
                </a:r>
                <a:r>
                  <a:rPr lang="zh-CN" altLang="en-US" dirty="0">
                    <a:effectLst/>
                    <a:latin typeface="Arial" panose="020B0604020202020204" pitchFamily="34" charset="0"/>
                  </a:rPr>
                  <a:t>代表不同类型节点之间的聚合。</a:t>
                </a:r>
                <a:endParaRPr lang="en-US" altLang="zh-CN" dirty="0">
                  <a:effectLst/>
                  <a:latin typeface="Arial" panose="020B0604020202020204" pitchFamily="34" charset="0"/>
                </a:endParaRPr>
              </a:p>
              <a:p>
                <a:r>
                  <a:rPr lang="zh-CN" altLang="en-US" dirty="0">
                    <a:effectLst/>
                    <a:latin typeface="Arial" panose="020B0604020202020204" pitchFamily="34" charset="0"/>
                  </a:rPr>
                  <a:t>双通道聚合后得到每个商品</a:t>
                </a:r>
                <a:r>
                  <a:rPr lang="en-US" altLang="zh-CN" dirty="0">
                    <a:effectLst/>
                    <a:latin typeface="Arial" panose="020B0604020202020204" pitchFamily="34" charset="0"/>
                  </a:rPr>
                  <a:t>id</a:t>
                </a:r>
                <a:r>
                  <a:rPr lang="zh-CN" altLang="en-US" dirty="0">
                    <a:effectLst/>
                    <a:latin typeface="Arial" panose="020B0604020202020204" pitchFamily="34" charset="0"/>
                  </a:rPr>
                  <a:t>和价格的</a:t>
                </a:r>
                <a:r>
                  <a:rPr lang="en-US" altLang="zh-CN" dirty="0">
                    <a:effectLst/>
                    <a:latin typeface="Arial" panose="020B0604020202020204" pitchFamily="34" charset="0"/>
                  </a:rPr>
                  <a:t>embedding</a:t>
                </a:r>
                <a:r>
                  <a:rPr lang="zh-CN" altLang="en-US" dirty="0">
                    <a:effectLst/>
                    <a:latin typeface="Arial" panose="020B0604020202020204" pitchFamily="34" charset="0"/>
                  </a:rPr>
                  <a:t>，然后将它们输入一个</a:t>
                </a:r>
                <a:r>
                  <a:rPr lang="en-US" altLang="zh-CN" dirty="0">
                    <a:effectLst/>
                    <a:latin typeface="Arial" panose="020B0604020202020204" pitchFamily="34" charset="0"/>
                  </a:rPr>
                  <a:t>attention layer</a:t>
                </a:r>
                <a:r>
                  <a:rPr lang="zh-CN" altLang="en-US" dirty="0">
                    <a:effectLst/>
                    <a:latin typeface="Arial" panose="020B0604020202020204" pitchFamily="34" charset="0"/>
                  </a:rPr>
                  <a:t>中提取用户对价格和商品的偏好。</a:t>
                </a:r>
                <a:endParaRPr lang="en-US" altLang="zh-CN" dirty="0">
                  <a:effectLst/>
                  <a:latin typeface="Arial" panose="020B0604020202020204" pitchFamily="34" charset="0"/>
                </a:endParaRPr>
              </a:p>
              <a:p>
                <a:r>
                  <a:rPr lang="zh-CN" altLang="en-US" dirty="0">
                    <a:effectLst/>
                    <a:latin typeface="Arial" panose="020B0604020202020204" pitchFamily="34" charset="0"/>
                  </a:rPr>
                  <a:t>这样就得到了用户对价格和对商品的偏好，然后将它们输入到</a:t>
                </a:r>
                <a:r>
                  <a:rPr lang="en-US" altLang="zh-CN" dirty="0">
                    <a:effectLst/>
                    <a:latin typeface="Arial" panose="020B0604020202020204" pitchFamily="34" charset="0"/>
                  </a:rPr>
                  <a:t>co-guided learning schema</a:t>
                </a:r>
                <a:r>
                  <a:rPr lang="zh-CN" altLang="en-US" dirty="0">
                    <a:effectLst/>
                    <a:latin typeface="Arial" panose="020B0604020202020204" pitchFamily="34" charset="0"/>
                  </a:rPr>
                  <a:t>中去共同预测。</a:t>
                </a:r>
                <a:endParaRPr lang="en-US" altLang="zh-CN" dirty="0">
                  <a:effectLst/>
                  <a:latin typeface="Arial" panose="020B0604020202020204" pitchFamily="34" charset="0"/>
                </a:endParaRPr>
              </a:p>
            </p:txBody>
          </p:sp>
        </mc:Choice>
        <mc:Fallback xmlns="">
          <p:sp>
            <p:nvSpPr>
              <p:cNvPr id="3" name="备注占位符 2"/>
              <p:cNvSpPr>
                <a:spLocks noGrp="1"/>
              </p:cNvSpPr>
              <p:nvPr>
                <p:ph type="body" idx="1"/>
              </p:nvPr>
            </p:nvSpPr>
            <p:spPr/>
            <p:txBody>
              <a:bodyPr/>
              <a:lstStyle/>
              <a:p>
                <a:r>
                  <a:rPr lang="en-US" altLang="zh-CN" dirty="0">
                    <a:effectLst/>
                    <a:latin typeface="Arial" panose="020B0604020202020204" pitchFamily="34" charset="0"/>
                  </a:rPr>
                  <a:t>f</a:t>
                </a:r>
                <a:r>
                  <a:rPr lang="zh-CN" altLang="en-US" i="0">
                    <a:effectLst/>
                    <a:latin typeface="Cambria Math" panose="02040503050406030204" pitchFamily="18" charset="0"/>
                  </a:rPr>
                  <a:t>𝜃是</a:t>
                </a:r>
                <a:r>
                  <a:rPr lang="zh-CN" altLang="en-US" dirty="0">
                    <a:effectLst/>
                    <a:latin typeface="Arial" panose="020B0604020202020204" pitchFamily="34" charset="0"/>
                  </a:rPr>
                  <a:t>序列的</a:t>
                </a:r>
                <a:r>
                  <a:rPr lang="en-US" altLang="zh-CN" dirty="0" err="1">
                    <a:effectLst/>
                    <a:latin typeface="Arial" panose="020B0604020202020204" pitchFamily="34" charset="0"/>
                  </a:rPr>
                  <a:t>encoder,Su</a:t>
                </a:r>
                <a:r>
                  <a:rPr lang="zh-CN" altLang="en-US" dirty="0">
                    <a:effectLst/>
                    <a:latin typeface="Arial" panose="020B0604020202020204" pitchFamily="34" charset="0"/>
                  </a:rPr>
                  <a:t>是一个序列，</a:t>
                </a:r>
                <a:endParaRPr lang="en-US" altLang="zh-CN" dirty="0">
                  <a:effectLst/>
                  <a:latin typeface="Arial" panose="020B0604020202020204" pitchFamily="34" charset="0"/>
                </a:endParaRPr>
              </a:p>
              <a:p>
                <a:r>
                  <a:rPr lang="zh-CN" altLang="en-US" dirty="0">
                    <a:effectLst/>
                    <a:latin typeface="Arial" panose="020B0604020202020204" pitchFamily="34" charset="0"/>
                  </a:rPr>
                  <a:t>可以通过最大化对数似然函数找到最佳的</a:t>
                </a:r>
                <a:r>
                  <a:rPr lang="el-GR" altLang="zh-CN" dirty="0">
                    <a:effectLst/>
                    <a:latin typeface="Arial" panose="020B0604020202020204" pitchFamily="34" charset="0"/>
                  </a:rPr>
                  <a:t>θ</a:t>
                </a:r>
                <a:r>
                  <a:rPr lang="zh-CN" altLang="en-US" dirty="0">
                    <a:effectLst/>
                    <a:latin typeface="Arial" panose="020B0604020202020204" pitchFamily="34" charset="0"/>
                  </a:rPr>
                  <a:t>，等价于最小化交叉熵。</a:t>
                </a:r>
                <a:r>
                  <a:rPr lang="en-US" altLang="zh-CN" dirty="0">
                    <a:effectLst/>
                    <a:latin typeface="Arial" panose="020B0604020202020204" pitchFamily="34" charset="0"/>
                  </a:rPr>
                  <a:t>Hu,t-1</a:t>
                </a:r>
                <a:r>
                  <a:rPr lang="zh-CN" altLang="en-US" dirty="0">
                    <a:effectLst/>
                    <a:latin typeface="Arial" panose="020B0604020202020204" pitchFamily="34" charset="0"/>
                  </a:rPr>
                  <a:t>表示用户</a:t>
                </a:r>
                <a:r>
                  <a:rPr lang="en-US" altLang="zh-CN" dirty="0">
                    <a:effectLst/>
                    <a:latin typeface="Arial" panose="020B0604020202020204" pitchFamily="34" charset="0"/>
                  </a:rPr>
                  <a:t>u</a:t>
                </a:r>
                <a:r>
                  <a:rPr lang="zh-CN" altLang="en-US" dirty="0">
                    <a:effectLst/>
                    <a:latin typeface="Arial" panose="020B0604020202020204" pitchFamily="34" charset="0"/>
                  </a:rPr>
                  <a:t>在</a:t>
                </a:r>
                <a:r>
                  <a:rPr lang="en-US" altLang="zh-CN" dirty="0">
                    <a:effectLst/>
                    <a:latin typeface="Arial" panose="020B0604020202020204" pitchFamily="34" charset="0"/>
                  </a:rPr>
                  <a:t>t-1</a:t>
                </a:r>
                <a:r>
                  <a:rPr lang="zh-CN" altLang="en-US" dirty="0">
                    <a:effectLst/>
                    <a:latin typeface="Arial" panose="020B0604020202020204" pitchFamily="34" charset="0"/>
                  </a:rPr>
                  <a:t>时刻的兴趣；</a:t>
                </a:r>
                <a:r>
                  <a:rPr lang="en-US" altLang="zh-CN" dirty="0" err="1">
                    <a:effectLst/>
                    <a:latin typeface="Arial" panose="020B0604020202020204" pitchFamily="34" charset="0"/>
                  </a:rPr>
                  <a:t>su</a:t>
                </a:r>
                <a:r>
                  <a:rPr lang="zh-CN" altLang="en-US" dirty="0">
                    <a:effectLst/>
                    <a:latin typeface="Arial" panose="020B0604020202020204" pitchFamily="34" charset="0"/>
                  </a:rPr>
                  <a:t>，</a:t>
                </a:r>
                <a:r>
                  <a:rPr lang="en-US" altLang="zh-CN" dirty="0">
                    <a:effectLst/>
                    <a:latin typeface="Arial" panose="020B0604020202020204" pitchFamily="34" charset="0"/>
                  </a:rPr>
                  <a:t>t</a:t>
                </a:r>
                <a:r>
                  <a:rPr lang="zh-CN" altLang="en-US" dirty="0">
                    <a:effectLst/>
                    <a:latin typeface="Arial" panose="020B0604020202020204" pitchFamily="34" charset="0"/>
                  </a:rPr>
                  <a:t>表示用户</a:t>
                </a:r>
                <a:r>
                  <a:rPr lang="en-US" altLang="zh-CN" dirty="0">
                    <a:effectLst/>
                    <a:latin typeface="Arial" panose="020B0604020202020204" pitchFamily="34" charset="0"/>
                  </a:rPr>
                  <a:t>u</a:t>
                </a:r>
                <a:r>
                  <a:rPr lang="zh-CN" altLang="en-US" dirty="0">
                    <a:effectLst/>
                    <a:latin typeface="Arial" panose="020B0604020202020204" pitchFamily="34" charset="0"/>
                  </a:rPr>
                  <a:t>在</a:t>
                </a:r>
                <a:r>
                  <a:rPr lang="en-US" altLang="zh-CN" dirty="0">
                    <a:effectLst/>
                    <a:latin typeface="Arial" panose="020B0604020202020204" pitchFamily="34" charset="0"/>
                  </a:rPr>
                  <a:t>t</a:t>
                </a:r>
                <a:r>
                  <a:rPr lang="zh-CN" altLang="en-US" dirty="0">
                    <a:effectLst/>
                    <a:latin typeface="Arial" panose="020B0604020202020204" pitchFamily="34" charset="0"/>
                  </a:rPr>
                  <a:t>时刻交互的</a:t>
                </a:r>
                <a:r>
                  <a:rPr lang="en-US" altLang="zh-CN" dirty="0">
                    <a:effectLst/>
                    <a:latin typeface="Arial" panose="020B0604020202020204" pitchFamily="34" charset="0"/>
                  </a:rPr>
                  <a:t>item</a:t>
                </a:r>
                <a:r>
                  <a:rPr lang="zh-CN" altLang="en-US" dirty="0">
                    <a:effectLst/>
                    <a:latin typeface="Arial" panose="020B0604020202020204" pitchFamily="34" charset="0"/>
                  </a:rPr>
                  <a:t>的</a:t>
                </a:r>
                <a:r>
                  <a:rPr lang="en-US" altLang="zh-CN" dirty="0" err="1">
                    <a:effectLst/>
                    <a:latin typeface="Arial" panose="020B0604020202020204" pitchFamily="34" charset="0"/>
                  </a:rPr>
                  <a:t>embedding,su,neg</a:t>
                </a:r>
                <a:r>
                  <a:rPr lang="zh-CN" altLang="en-US" dirty="0">
                    <a:effectLst/>
                    <a:latin typeface="Arial" panose="020B0604020202020204" pitchFamily="34" charset="0"/>
                  </a:rPr>
                  <a:t>表示用户</a:t>
                </a:r>
                <a:r>
                  <a:rPr lang="en-US" altLang="zh-CN" dirty="0">
                    <a:effectLst/>
                    <a:latin typeface="Arial" panose="020B0604020202020204" pitchFamily="34" charset="0"/>
                  </a:rPr>
                  <a:t>u</a:t>
                </a:r>
                <a:r>
                  <a:rPr lang="zh-CN" altLang="en-US" dirty="0">
                    <a:effectLst/>
                    <a:latin typeface="Arial" panose="020B0604020202020204" pitchFamily="34" charset="0"/>
                  </a:rPr>
                  <a:t>没有交互过的</a:t>
                </a:r>
                <a:r>
                  <a:rPr lang="en-US" altLang="zh-CN" dirty="0">
                    <a:effectLst/>
                    <a:latin typeface="Arial" panose="020B0604020202020204" pitchFamily="34" charset="0"/>
                  </a:rPr>
                  <a:t>item</a:t>
                </a:r>
                <a:r>
                  <a:rPr lang="zh-CN" altLang="en-US" dirty="0">
                    <a:effectLst/>
                    <a:latin typeface="Arial" panose="020B0604020202020204" pitchFamily="34" charset="0"/>
                  </a:rPr>
                  <a:t>的</a:t>
                </a:r>
                <a:r>
                  <a:rPr lang="en-US" altLang="zh-CN" dirty="0">
                    <a:effectLst/>
                    <a:latin typeface="Arial" panose="020B0604020202020204" pitchFamily="34" charset="0"/>
                  </a:rPr>
                  <a:t>embedding(</a:t>
                </a:r>
                <a:r>
                  <a:rPr lang="en-US" altLang="zh-CN" dirty="0" err="1">
                    <a:effectLst/>
                    <a:latin typeface="Arial" panose="020B0604020202020204" pitchFamily="34" charset="0"/>
                  </a:rPr>
                  <a:t>softmax</a:t>
                </a:r>
                <a:r>
                  <a:rPr lang="en-US" altLang="zh-CN" dirty="0">
                    <a:effectLst/>
                    <a:latin typeface="Arial" panose="020B0604020202020204" pitchFamily="34" charset="0"/>
                  </a:rPr>
                  <a:t> </a:t>
                </a:r>
                <a:r>
                  <a:rPr lang="zh-CN" altLang="en-US" dirty="0">
                    <a:effectLst/>
                    <a:latin typeface="Arial" panose="020B0604020202020204" pitchFamily="34" charset="0"/>
                  </a:rPr>
                  <a:t>随机</a:t>
                </a:r>
                <a:r>
                  <a:rPr lang="en-US" altLang="zh-CN" dirty="0">
                    <a:effectLst/>
                    <a:latin typeface="Arial" panose="020B0604020202020204" pitchFamily="34" charset="0"/>
                  </a:rPr>
                  <a:t>sample)</a:t>
                </a:r>
              </a:p>
              <a:p>
                <a:endParaRPr lang="zh-CN" altLang="en-US" dirty="0">
                  <a:effectLst/>
                  <a:latin typeface="Arial" panose="020B0604020202020204" pitchFamily="34" charset="0"/>
                </a:endParaRPr>
              </a:p>
            </p:txBody>
          </p:sp>
        </mc:Fallback>
      </mc:AlternateContent>
      <p:sp>
        <p:nvSpPr>
          <p:cNvPr id="4" name="灯片编号占位符 3"/>
          <p:cNvSpPr>
            <a:spLocks noGrp="1"/>
          </p:cNvSpPr>
          <p:nvPr>
            <p:ph type="sldNum" sz="quarter" idx="5"/>
          </p:nvPr>
        </p:nvSpPr>
        <p:spPr/>
        <p:txBody>
          <a:bodyPr/>
          <a:lstStyle/>
          <a:p>
            <a:fld id="{C7204313-268C-4098-841A-72B5E8BD190B}" type="slidenum">
              <a:rPr lang="zh-CN" altLang="en-US" smtClean="0"/>
              <a:t>4</a:t>
            </a:fld>
            <a:endParaRPr lang="zh-CN" altLang="en-US"/>
          </a:p>
        </p:txBody>
      </p:sp>
    </p:spTree>
    <p:extLst>
      <p:ext uri="{BB962C8B-B14F-4D97-AF65-F5344CB8AC3E}">
        <p14:creationId xmlns:p14="http://schemas.microsoft.com/office/powerpoint/2010/main" val="42246915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a:effectLst/>
                    <a:latin typeface="Arial" panose="020B0604020202020204" pitchFamily="34" charset="0"/>
                  </a:rPr>
                  <a:t>黄色：</a:t>
                </a:r>
                <a:r>
                  <a:rPr lang="en-US" altLang="zh-CN" dirty="0">
                    <a:effectLst/>
                    <a:latin typeface="Arial" panose="020B0604020202020204" pitchFamily="34" charset="0"/>
                  </a:rPr>
                  <a:t>intra-type</a:t>
                </a:r>
              </a:p>
              <a:p>
                <a:r>
                  <a:rPr lang="zh-CN" altLang="en-US" dirty="0">
                    <a:effectLst/>
                    <a:latin typeface="Arial" panose="020B0604020202020204" pitchFamily="34" charset="0"/>
                  </a:rPr>
                  <a:t>紫色：</a:t>
                </a:r>
                <a:r>
                  <a:rPr lang="en-US" altLang="zh-CN" dirty="0">
                    <a:effectLst/>
                    <a:latin typeface="Arial" panose="020B0604020202020204" pitchFamily="34" charset="0"/>
                  </a:rPr>
                  <a:t>inter-type</a:t>
                </a:r>
              </a:p>
              <a:p>
                <a:r>
                  <a:rPr lang="en-US" altLang="zh-CN" dirty="0">
                    <a:effectLst/>
                    <a:latin typeface="Arial" panose="020B0604020202020204" pitchFamily="34" charset="0"/>
                  </a:rPr>
                  <a:t>T</a:t>
                </a:r>
                <a:r>
                  <a:rPr lang="zh-CN" altLang="en-US" dirty="0">
                    <a:effectLst/>
                    <a:latin typeface="Arial" panose="020B0604020202020204" pitchFamily="34" charset="0"/>
                  </a:rPr>
                  <a:t>代表的是目标节点，</a:t>
                </a:r>
                <a:r>
                  <a:rPr lang="en-US" altLang="zh-CN" dirty="0" err="1">
                    <a:effectLst/>
                    <a:latin typeface="Arial" panose="020B0604020202020204" pitchFamily="34" charset="0"/>
                  </a:rPr>
                  <a:t>tao</a:t>
                </a:r>
                <a:r>
                  <a:rPr lang="zh-CN" altLang="en-US" dirty="0">
                    <a:effectLst/>
                    <a:latin typeface="Arial" panose="020B0604020202020204" pitchFamily="34" charset="0"/>
                  </a:rPr>
                  <a:t>代表类型，每个类型对应一个</a:t>
                </a:r>
                <a:r>
                  <a:rPr lang="en-US" altLang="zh-CN" dirty="0" err="1">
                    <a:effectLst/>
                    <a:latin typeface="Arial" panose="020B0604020202020204" pitchFamily="34" charset="0"/>
                  </a:rPr>
                  <a:t>ut</a:t>
                </a:r>
                <a:r>
                  <a:rPr lang="zh-CN" altLang="en-US" dirty="0">
                    <a:effectLst/>
                    <a:latin typeface="Arial" panose="020B0604020202020204" pitchFamily="34" charset="0"/>
                  </a:rPr>
                  <a:t>（需要学习的权重），</a:t>
                </a:r>
                <a:r>
                  <a:rPr lang="en-US" altLang="zh-CN" dirty="0">
                    <a:effectLst/>
                    <a:latin typeface="Arial" panose="020B0604020202020204" pitchFamily="34" charset="0"/>
                  </a:rPr>
                  <a:t>intra-type</a:t>
                </a:r>
                <a:r>
                  <a:rPr lang="zh-CN" altLang="en-US" dirty="0">
                    <a:effectLst/>
                    <a:latin typeface="Arial" panose="020B0604020202020204" pitchFamily="34" charset="0"/>
                  </a:rPr>
                  <a:t>的聚合可以表示为</a:t>
                </a:r>
                <a:r>
                  <a:rPr lang="en-US" altLang="zh-CN" dirty="0">
                    <a:effectLst/>
                    <a:latin typeface="Arial" panose="020B0604020202020204" pitchFamily="34" charset="0"/>
                  </a:rPr>
                  <a:t>fa</a:t>
                </a:r>
              </a:p>
              <a:p>
                <a:r>
                  <a:rPr lang="en-US" altLang="zh-CN" dirty="0">
                    <a:effectLst/>
                    <a:latin typeface="Arial" panose="020B0604020202020204" pitchFamily="34" charset="0"/>
                  </a:rPr>
                  <a:t>Vt</a:t>
                </a:r>
                <a:r>
                  <a:rPr lang="zh-CN" altLang="en-US" dirty="0">
                    <a:effectLst/>
                    <a:latin typeface="Arial" panose="020B0604020202020204" pitchFamily="34" charset="0"/>
                  </a:rPr>
                  <a:t>代表目标节点，</a:t>
                </a:r>
                <a:r>
                  <a:rPr lang="en-US" altLang="zh-CN" dirty="0">
                    <a:effectLst/>
                    <a:latin typeface="Arial" panose="020B0604020202020204" pitchFamily="34" charset="0"/>
                  </a:rPr>
                  <a:t>ettao1</a:t>
                </a:r>
                <a:r>
                  <a:rPr lang="zh-CN" altLang="en-US" dirty="0">
                    <a:effectLst/>
                    <a:latin typeface="Arial" panose="020B0604020202020204" pitchFamily="34" charset="0"/>
                  </a:rPr>
                  <a:t>，</a:t>
                </a:r>
                <a:r>
                  <a:rPr lang="en-US" altLang="zh-CN" dirty="0">
                    <a:effectLst/>
                    <a:latin typeface="Arial" panose="020B0604020202020204" pitchFamily="34" charset="0"/>
                  </a:rPr>
                  <a:t>2</a:t>
                </a:r>
                <a:r>
                  <a:rPr lang="zh-CN" altLang="en-US" dirty="0">
                    <a:effectLst/>
                    <a:latin typeface="Arial" panose="020B0604020202020204" pitchFamily="34" charset="0"/>
                  </a:rPr>
                  <a:t>代表</a:t>
                </a:r>
                <a:r>
                  <a:rPr lang="en-US" altLang="zh-CN" dirty="0">
                    <a:effectLst/>
                    <a:latin typeface="Arial" panose="020B0604020202020204" pitchFamily="34" charset="0"/>
                  </a:rPr>
                  <a:t>intra-type</a:t>
                </a:r>
                <a:r>
                  <a:rPr lang="zh-CN" altLang="en-US" dirty="0">
                    <a:effectLst/>
                    <a:latin typeface="Arial" panose="020B0604020202020204" pitchFamily="34" charset="0"/>
                  </a:rPr>
                  <a:t>中学到的另外两个类型的</a:t>
                </a:r>
                <a:r>
                  <a:rPr lang="en-US" altLang="zh-CN" dirty="0">
                    <a:effectLst/>
                    <a:latin typeface="Arial" panose="020B0604020202020204" pitchFamily="34" charset="0"/>
                  </a:rPr>
                  <a:t>embedding, </a:t>
                </a:r>
                <a:r>
                  <a:rPr lang="zh-CN" altLang="en-US" dirty="0">
                    <a:effectLst/>
                    <a:latin typeface="Arial" panose="020B0604020202020204" pitchFamily="34" charset="0"/>
                  </a:rPr>
                  <a:t>利用一个注意力机制将它们结合起来。</a:t>
                </a:r>
                <a:r>
                  <a:rPr lang="en-US" altLang="zh-CN" dirty="0">
                    <a:effectLst/>
                    <a:latin typeface="Arial" panose="020B0604020202020204" pitchFamily="34" charset="0"/>
                  </a:rPr>
                  <a:t>Inter-type</a:t>
                </a:r>
                <a:r>
                  <a:rPr lang="zh-CN" altLang="en-US" dirty="0">
                    <a:effectLst/>
                    <a:latin typeface="Arial" panose="020B0604020202020204" pitchFamily="34" charset="0"/>
                  </a:rPr>
                  <a:t>的聚合可以表示为</a:t>
                </a:r>
                <a:r>
                  <a:rPr lang="en-US" altLang="zh-CN" dirty="0">
                    <a:effectLst/>
                    <a:latin typeface="Arial" panose="020B0604020202020204" pitchFamily="34" charset="0"/>
                  </a:rPr>
                  <a:t>fb</a:t>
                </a:r>
                <a:r>
                  <a:rPr lang="zh-CN" altLang="en-US" dirty="0">
                    <a:effectLst/>
                    <a:latin typeface="Arial" panose="020B0604020202020204" pitchFamily="34" charset="0"/>
                  </a:rPr>
                  <a:t>，对于</a:t>
                </a:r>
                <a:r>
                  <a:rPr lang="en-US" altLang="zh-CN" dirty="0">
                    <a:effectLst/>
                    <a:latin typeface="Arial" panose="020B0604020202020204" pitchFamily="34" charset="0"/>
                  </a:rPr>
                  <a:t>id,</a:t>
                </a:r>
                <a:r>
                  <a:rPr lang="zh-CN" altLang="en-US" dirty="0">
                    <a:effectLst/>
                    <a:latin typeface="Arial" panose="020B0604020202020204" pitchFamily="34" charset="0"/>
                  </a:rPr>
                  <a:t>还需要加上它的邻居</a:t>
                </a:r>
                <a:r>
                  <a:rPr lang="en-US" altLang="zh-CN" dirty="0">
                    <a:effectLst/>
                    <a:latin typeface="Arial" panose="020B0604020202020204" pitchFamily="34" charset="0"/>
                  </a:rPr>
                  <a:t>id</a:t>
                </a:r>
                <a:r>
                  <a:rPr lang="zh-CN" altLang="en-US" dirty="0">
                    <a:effectLst/>
                    <a:latin typeface="Arial" panose="020B0604020202020204" pitchFamily="34" charset="0"/>
                  </a:rPr>
                  <a:t>节点的平均</a:t>
                </a:r>
                <a:endParaRPr lang="en-US" altLang="zh-CN" dirty="0">
                  <a:effectLst/>
                  <a:latin typeface="Arial" panose="020B0604020202020204" pitchFamily="34" charset="0"/>
                </a:endParaRPr>
              </a:p>
            </p:txBody>
          </p:sp>
        </mc:Choice>
        <mc:Fallback xmlns="">
          <p:sp>
            <p:nvSpPr>
              <p:cNvPr id="3" name="备注占位符 2"/>
              <p:cNvSpPr>
                <a:spLocks noGrp="1"/>
              </p:cNvSpPr>
              <p:nvPr>
                <p:ph type="body" idx="1"/>
              </p:nvPr>
            </p:nvSpPr>
            <p:spPr/>
            <p:txBody>
              <a:bodyPr/>
              <a:lstStyle/>
              <a:p>
                <a:r>
                  <a:rPr lang="en-US" altLang="zh-CN" dirty="0">
                    <a:effectLst/>
                    <a:latin typeface="Arial" panose="020B0604020202020204" pitchFamily="34" charset="0"/>
                  </a:rPr>
                  <a:t>f</a:t>
                </a:r>
                <a:r>
                  <a:rPr lang="zh-CN" altLang="en-US" i="0">
                    <a:effectLst/>
                    <a:latin typeface="Cambria Math" panose="02040503050406030204" pitchFamily="18" charset="0"/>
                  </a:rPr>
                  <a:t>𝜃是</a:t>
                </a:r>
                <a:r>
                  <a:rPr lang="zh-CN" altLang="en-US" dirty="0">
                    <a:effectLst/>
                    <a:latin typeface="Arial" panose="020B0604020202020204" pitchFamily="34" charset="0"/>
                  </a:rPr>
                  <a:t>序列的</a:t>
                </a:r>
                <a:r>
                  <a:rPr lang="en-US" altLang="zh-CN" dirty="0" err="1">
                    <a:effectLst/>
                    <a:latin typeface="Arial" panose="020B0604020202020204" pitchFamily="34" charset="0"/>
                  </a:rPr>
                  <a:t>encoder,Su</a:t>
                </a:r>
                <a:r>
                  <a:rPr lang="zh-CN" altLang="en-US" dirty="0">
                    <a:effectLst/>
                    <a:latin typeface="Arial" panose="020B0604020202020204" pitchFamily="34" charset="0"/>
                  </a:rPr>
                  <a:t>是一个序列，</a:t>
                </a:r>
                <a:endParaRPr lang="en-US" altLang="zh-CN" dirty="0">
                  <a:effectLst/>
                  <a:latin typeface="Arial" panose="020B0604020202020204" pitchFamily="34" charset="0"/>
                </a:endParaRPr>
              </a:p>
              <a:p>
                <a:r>
                  <a:rPr lang="zh-CN" altLang="en-US" dirty="0">
                    <a:effectLst/>
                    <a:latin typeface="Arial" panose="020B0604020202020204" pitchFamily="34" charset="0"/>
                  </a:rPr>
                  <a:t>可以通过最大化对数似然函数找到最佳的</a:t>
                </a:r>
                <a:r>
                  <a:rPr lang="el-GR" altLang="zh-CN" dirty="0">
                    <a:effectLst/>
                    <a:latin typeface="Arial" panose="020B0604020202020204" pitchFamily="34" charset="0"/>
                  </a:rPr>
                  <a:t>θ</a:t>
                </a:r>
                <a:r>
                  <a:rPr lang="zh-CN" altLang="en-US" dirty="0">
                    <a:effectLst/>
                    <a:latin typeface="Arial" panose="020B0604020202020204" pitchFamily="34" charset="0"/>
                  </a:rPr>
                  <a:t>，等价于最小化交叉熵。</a:t>
                </a:r>
                <a:r>
                  <a:rPr lang="en-US" altLang="zh-CN" dirty="0">
                    <a:effectLst/>
                    <a:latin typeface="Arial" panose="020B0604020202020204" pitchFamily="34" charset="0"/>
                  </a:rPr>
                  <a:t>Hu,t-1</a:t>
                </a:r>
                <a:r>
                  <a:rPr lang="zh-CN" altLang="en-US" dirty="0">
                    <a:effectLst/>
                    <a:latin typeface="Arial" panose="020B0604020202020204" pitchFamily="34" charset="0"/>
                  </a:rPr>
                  <a:t>表示用户</a:t>
                </a:r>
                <a:r>
                  <a:rPr lang="en-US" altLang="zh-CN" dirty="0">
                    <a:effectLst/>
                    <a:latin typeface="Arial" panose="020B0604020202020204" pitchFamily="34" charset="0"/>
                  </a:rPr>
                  <a:t>u</a:t>
                </a:r>
                <a:r>
                  <a:rPr lang="zh-CN" altLang="en-US" dirty="0">
                    <a:effectLst/>
                    <a:latin typeface="Arial" panose="020B0604020202020204" pitchFamily="34" charset="0"/>
                  </a:rPr>
                  <a:t>在</a:t>
                </a:r>
                <a:r>
                  <a:rPr lang="en-US" altLang="zh-CN" dirty="0">
                    <a:effectLst/>
                    <a:latin typeface="Arial" panose="020B0604020202020204" pitchFamily="34" charset="0"/>
                  </a:rPr>
                  <a:t>t-1</a:t>
                </a:r>
                <a:r>
                  <a:rPr lang="zh-CN" altLang="en-US" dirty="0">
                    <a:effectLst/>
                    <a:latin typeface="Arial" panose="020B0604020202020204" pitchFamily="34" charset="0"/>
                  </a:rPr>
                  <a:t>时刻的兴趣；</a:t>
                </a:r>
                <a:r>
                  <a:rPr lang="en-US" altLang="zh-CN" dirty="0" err="1">
                    <a:effectLst/>
                    <a:latin typeface="Arial" panose="020B0604020202020204" pitchFamily="34" charset="0"/>
                  </a:rPr>
                  <a:t>su</a:t>
                </a:r>
                <a:r>
                  <a:rPr lang="zh-CN" altLang="en-US" dirty="0">
                    <a:effectLst/>
                    <a:latin typeface="Arial" panose="020B0604020202020204" pitchFamily="34" charset="0"/>
                  </a:rPr>
                  <a:t>，</a:t>
                </a:r>
                <a:r>
                  <a:rPr lang="en-US" altLang="zh-CN" dirty="0">
                    <a:effectLst/>
                    <a:latin typeface="Arial" panose="020B0604020202020204" pitchFamily="34" charset="0"/>
                  </a:rPr>
                  <a:t>t</a:t>
                </a:r>
                <a:r>
                  <a:rPr lang="zh-CN" altLang="en-US" dirty="0">
                    <a:effectLst/>
                    <a:latin typeface="Arial" panose="020B0604020202020204" pitchFamily="34" charset="0"/>
                  </a:rPr>
                  <a:t>表示用户</a:t>
                </a:r>
                <a:r>
                  <a:rPr lang="en-US" altLang="zh-CN" dirty="0">
                    <a:effectLst/>
                    <a:latin typeface="Arial" panose="020B0604020202020204" pitchFamily="34" charset="0"/>
                  </a:rPr>
                  <a:t>u</a:t>
                </a:r>
                <a:r>
                  <a:rPr lang="zh-CN" altLang="en-US" dirty="0">
                    <a:effectLst/>
                    <a:latin typeface="Arial" panose="020B0604020202020204" pitchFamily="34" charset="0"/>
                  </a:rPr>
                  <a:t>在</a:t>
                </a:r>
                <a:r>
                  <a:rPr lang="en-US" altLang="zh-CN" dirty="0">
                    <a:effectLst/>
                    <a:latin typeface="Arial" panose="020B0604020202020204" pitchFamily="34" charset="0"/>
                  </a:rPr>
                  <a:t>t</a:t>
                </a:r>
                <a:r>
                  <a:rPr lang="zh-CN" altLang="en-US" dirty="0">
                    <a:effectLst/>
                    <a:latin typeface="Arial" panose="020B0604020202020204" pitchFamily="34" charset="0"/>
                  </a:rPr>
                  <a:t>时刻交互的</a:t>
                </a:r>
                <a:r>
                  <a:rPr lang="en-US" altLang="zh-CN" dirty="0">
                    <a:effectLst/>
                    <a:latin typeface="Arial" panose="020B0604020202020204" pitchFamily="34" charset="0"/>
                  </a:rPr>
                  <a:t>item</a:t>
                </a:r>
                <a:r>
                  <a:rPr lang="zh-CN" altLang="en-US" dirty="0">
                    <a:effectLst/>
                    <a:latin typeface="Arial" panose="020B0604020202020204" pitchFamily="34" charset="0"/>
                  </a:rPr>
                  <a:t>的</a:t>
                </a:r>
                <a:r>
                  <a:rPr lang="en-US" altLang="zh-CN" dirty="0" err="1">
                    <a:effectLst/>
                    <a:latin typeface="Arial" panose="020B0604020202020204" pitchFamily="34" charset="0"/>
                  </a:rPr>
                  <a:t>embedding,su,neg</a:t>
                </a:r>
                <a:r>
                  <a:rPr lang="zh-CN" altLang="en-US" dirty="0">
                    <a:effectLst/>
                    <a:latin typeface="Arial" panose="020B0604020202020204" pitchFamily="34" charset="0"/>
                  </a:rPr>
                  <a:t>表示用户</a:t>
                </a:r>
                <a:r>
                  <a:rPr lang="en-US" altLang="zh-CN" dirty="0">
                    <a:effectLst/>
                    <a:latin typeface="Arial" panose="020B0604020202020204" pitchFamily="34" charset="0"/>
                  </a:rPr>
                  <a:t>u</a:t>
                </a:r>
                <a:r>
                  <a:rPr lang="zh-CN" altLang="en-US" dirty="0">
                    <a:effectLst/>
                    <a:latin typeface="Arial" panose="020B0604020202020204" pitchFamily="34" charset="0"/>
                  </a:rPr>
                  <a:t>没有交互过的</a:t>
                </a:r>
                <a:r>
                  <a:rPr lang="en-US" altLang="zh-CN" dirty="0">
                    <a:effectLst/>
                    <a:latin typeface="Arial" panose="020B0604020202020204" pitchFamily="34" charset="0"/>
                  </a:rPr>
                  <a:t>item</a:t>
                </a:r>
                <a:r>
                  <a:rPr lang="zh-CN" altLang="en-US" dirty="0">
                    <a:effectLst/>
                    <a:latin typeface="Arial" panose="020B0604020202020204" pitchFamily="34" charset="0"/>
                  </a:rPr>
                  <a:t>的</a:t>
                </a:r>
                <a:r>
                  <a:rPr lang="en-US" altLang="zh-CN" dirty="0">
                    <a:effectLst/>
                    <a:latin typeface="Arial" panose="020B0604020202020204" pitchFamily="34" charset="0"/>
                  </a:rPr>
                  <a:t>embedding(</a:t>
                </a:r>
                <a:r>
                  <a:rPr lang="en-US" altLang="zh-CN" dirty="0" err="1">
                    <a:effectLst/>
                    <a:latin typeface="Arial" panose="020B0604020202020204" pitchFamily="34" charset="0"/>
                  </a:rPr>
                  <a:t>softmax</a:t>
                </a:r>
                <a:r>
                  <a:rPr lang="en-US" altLang="zh-CN" dirty="0">
                    <a:effectLst/>
                    <a:latin typeface="Arial" panose="020B0604020202020204" pitchFamily="34" charset="0"/>
                  </a:rPr>
                  <a:t> </a:t>
                </a:r>
                <a:r>
                  <a:rPr lang="zh-CN" altLang="en-US" dirty="0">
                    <a:effectLst/>
                    <a:latin typeface="Arial" panose="020B0604020202020204" pitchFamily="34" charset="0"/>
                  </a:rPr>
                  <a:t>随机</a:t>
                </a:r>
                <a:r>
                  <a:rPr lang="en-US" altLang="zh-CN" dirty="0">
                    <a:effectLst/>
                    <a:latin typeface="Arial" panose="020B0604020202020204" pitchFamily="34" charset="0"/>
                  </a:rPr>
                  <a:t>sample)</a:t>
                </a:r>
              </a:p>
              <a:p>
                <a:endParaRPr lang="zh-CN" altLang="en-US" dirty="0">
                  <a:effectLst/>
                  <a:latin typeface="Arial" panose="020B0604020202020204" pitchFamily="34" charset="0"/>
                </a:endParaRPr>
              </a:p>
            </p:txBody>
          </p:sp>
        </mc:Fallback>
      </mc:AlternateContent>
      <p:sp>
        <p:nvSpPr>
          <p:cNvPr id="4" name="灯片编号占位符 3"/>
          <p:cNvSpPr>
            <a:spLocks noGrp="1"/>
          </p:cNvSpPr>
          <p:nvPr>
            <p:ph type="sldNum" sz="quarter" idx="5"/>
          </p:nvPr>
        </p:nvSpPr>
        <p:spPr/>
        <p:txBody>
          <a:bodyPr/>
          <a:lstStyle/>
          <a:p>
            <a:fld id="{C7204313-268C-4098-841A-72B5E8BD190B}" type="slidenum">
              <a:rPr lang="zh-CN" altLang="en-US" smtClean="0"/>
              <a:t>5</a:t>
            </a:fld>
            <a:endParaRPr lang="zh-CN" altLang="en-US"/>
          </a:p>
        </p:txBody>
      </p:sp>
    </p:spTree>
    <p:extLst>
      <p:ext uri="{BB962C8B-B14F-4D97-AF65-F5344CB8AC3E}">
        <p14:creationId xmlns:p14="http://schemas.microsoft.com/office/powerpoint/2010/main" val="10918927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a:effectLst/>
                    <a:latin typeface="Arial" panose="020B0604020202020204" pitchFamily="34" charset="0"/>
                  </a:rPr>
                  <a:t>黄色代表价格的偏好提取，紫色代表商品的偏好提取</a:t>
                </a:r>
                <a:endParaRPr lang="en-US" altLang="zh-CN" dirty="0">
                  <a:effectLst/>
                  <a:latin typeface="Arial" panose="020B0604020202020204" pitchFamily="34" charset="0"/>
                </a:endParaRPr>
              </a:p>
              <a:p>
                <a:r>
                  <a:rPr lang="zh-CN" altLang="en-US" dirty="0">
                    <a:effectLst/>
                    <a:latin typeface="Arial" panose="020B0604020202020204" pitchFamily="34" charset="0"/>
                  </a:rPr>
                  <a:t>对于价格偏好的提取，使用一个</a:t>
                </a:r>
                <a:r>
                  <a:rPr lang="en-US" altLang="zh-CN" dirty="0">
                    <a:effectLst/>
                    <a:latin typeface="Arial" panose="020B0604020202020204" pitchFamily="34" charset="0"/>
                  </a:rPr>
                  <a:t>multi head self attention</a:t>
                </a:r>
              </a:p>
              <a:p>
                <a:r>
                  <a:rPr lang="zh-CN" altLang="en-US" dirty="0">
                    <a:effectLst/>
                    <a:latin typeface="Arial" panose="020B0604020202020204" pitchFamily="34" charset="0"/>
                  </a:rPr>
                  <a:t>对于对商品偏好的提取，先将</a:t>
                </a:r>
                <a:r>
                  <a:rPr lang="en-US" altLang="zh-CN" dirty="0">
                    <a:effectLst/>
                    <a:latin typeface="Arial" panose="020B0604020202020204" pitchFamily="34" charset="0"/>
                  </a:rPr>
                  <a:t>id</a:t>
                </a:r>
                <a:r>
                  <a:rPr lang="zh-CN" altLang="en-US" dirty="0">
                    <a:effectLst/>
                    <a:latin typeface="Arial" panose="020B0604020202020204" pitchFamily="34" charset="0"/>
                  </a:rPr>
                  <a:t>的</a:t>
                </a:r>
                <a:r>
                  <a:rPr lang="en-US" altLang="zh-CN" dirty="0">
                    <a:effectLst/>
                    <a:latin typeface="Arial" panose="020B0604020202020204" pitchFamily="34" charset="0"/>
                  </a:rPr>
                  <a:t>embedding</a:t>
                </a:r>
                <a:r>
                  <a:rPr lang="zh-CN" altLang="en-US" dirty="0">
                    <a:effectLst/>
                    <a:latin typeface="Arial" panose="020B0604020202020204" pitchFamily="34" charset="0"/>
                  </a:rPr>
                  <a:t>与逆序编码拼接起来，然后再进行一个</a:t>
                </a:r>
                <a:r>
                  <a:rPr lang="en-US" altLang="zh-CN" dirty="0">
                    <a:effectLst/>
                    <a:latin typeface="Arial" panose="020B0604020202020204" pitchFamily="34" charset="0"/>
                  </a:rPr>
                  <a:t>soft attention</a:t>
                </a:r>
              </a:p>
            </p:txBody>
          </p:sp>
        </mc:Choice>
        <mc:Fallback xmlns="">
          <p:sp>
            <p:nvSpPr>
              <p:cNvPr id="3" name="备注占位符 2"/>
              <p:cNvSpPr>
                <a:spLocks noGrp="1"/>
              </p:cNvSpPr>
              <p:nvPr>
                <p:ph type="body" idx="1"/>
              </p:nvPr>
            </p:nvSpPr>
            <p:spPr/>
            <p:txBody>
              <a:bodyPr/>
              <a:lstStyle/>
              <a:p>
                <a:r>
                  <a:rPr lang="en-US" altLang="zh-CN" dirty="0">
                    <a:effectLst/>
                    <a:latin typeface="Arial" panose="020B0604020202020204" pitchFamily="34" charset="0"/>
                  </a:rPr>
                  <a:t>f</a:t>
                </a:r>
                <a:r>
                  <a:rPr lang="zh-CN" altLang="en-US" i="0">
                    <a:effectLst/>
                    <a:latin typeface="Cambria Math" panose="02040503050406030204" pitchFamily="18" charset="0"/>
                  </a:rPr>
                  <a:t>𝜃是</a:t>
                </a:r>
                <a:r>
                  <a:rPr lang="zh-CN" altLang="en-US" dirty="0">
                    <a:effectLst/>
                    <a:latin typeface="Arial" panose="020B0604020202020204" pitchFamily="34" charset="0"/>
                  </a:rPr>
                  <a:t>序列的</a:t>
                </a:r>
                <a:r>
                  <a:rPr lang="en-US" altLang="zh-CN" dirty="0" err="1">
                    <a:effectLst/>
                    <a:latin typeface="Arial" panose="020B0604020202020204" pitchFamily="34" charset="0"/>
                  </a:rPr>
                  <a:t>encoder,Su</a:t>
                </a:r>
                <a:r>
                  <a:rPr lang="zh-CN" altLang="en-US" dirty="0">
                    <a:effectLst/>
                    <a:latin typeface="Arial" panose="020B0604020202020204" pitchFamily="34" charset="0"/>
                  </a:rPr>
                  <a:t>是一个序列，</a:t>
                </a:r>
                <a:endParaRPr lang="en-US" altLang="zh-CN" dirty="0">
                  <a:effectLst/>
                  <a:latin typeface="Arial" panose="020B0604020202020204" pitchFamily="34" charset="0"/>
                </a:endParaRPr>
              </a:p>
              <a:p>
                <a:r>
                  <a:rPr lang="zh-CN" altLang="en-US" dirty="0">
                    <a:effectLst/>
                    <a:latin typeface="Arial" panose="020B0604020202020204" pitchFamily="34" charset="0"/>
                  </a:rPr>
                  <a:t>可以通过最大化对数似然函数找到最佳的</a:t>
                </a:r>
                <a:r>
                  <a:rPr lang="el-GR" altLang="zh-CN" dirty="0">
                    <a:effectLst/>
                    <a:latin typeface="Arial" panose="020B0604020202020204" pitchFamily="34" charset="0"/>
                  </a:rPr>
                  <a:t>θ</a:t>
                </a:r>
                <a:r>
                  <a:rPr lang="zh-CN" altLang="en-US" dirty="0">
                    <a:effectLst/>
                    <a:latin typeface="Arial" panose="020B0604020202020204" pitchFamily="34" charset="0"/>
                  </a:rPr>
                  <a:t>，等价于最小化交叉熵。</a:t>
                </a:r>
                <a:r>
                  <a:rPr lang="en-US" altLang="zh-CN" dirty="0">
                    <a:effectLst/>
                    <a:latin typeface="Arial" panose="020B0604020202020204" pitchFamily="34" charset="0"/>
                  </a:rPr>
                  <a:t>Hu,t-1</a:t>
                </a:r>
                <a:r>
                  <a:rPr lang="zh-CN" altLang="en-US" dirty="0">
                    <a:effectLst/>
                    <a:latin typeface="Arial" panose="020B0604020202020204" pitchFamily="34" charset="0"/>
                  </a:rPr>
                  <a:t>表示用户</a:t>
                </a:r>
                <a:r>
                  <a:rPr lang="en-US" altLang="zh-CN" dirty="0">
                    <a:effectLst/>
                    <a:latin typeface="Arial" panose="020B0604020202020204" pitchFamily="34" charset="0"/>
                  </a:rPr>
                  <a:t>u</a:t>
                </a:r>
                <a:r>
                  <a:rPr lang="zh-CN" altLang="en-US" dirty="0">
                    <a:effectLst/>
                    <a:latin typeface="Arial" panose="020B0604020202020204" pitchFamily="34" charset="0"/>
                  </a:rPr>
                  <a:t>在</a:t>
                </a:r>
                <a:r>
                  <a:rPr lang="en-US" altLang="zh-CN" dirty="0">
                    <a:effectLst/>
                    <a:latin typeface="Arial" panose="020B0604020202020204" pitchFamily="34" charset="0"/>
                  </a:rPr>
                  <a:t>t-1</a:t>
                </a:r>
                <a:r>
                  <a:rPr lang="zh-CN" altLang="en-US" dirty="0">
                    <a:effectLst/>
                    <a:latin typeface="Arial" panose="020B0604020202020204" pitchFamily="34" charset="0"/>
                  </a:rPr>
                  <a:t>时刻的兴趣；</a:t>
                </a:r>
                <a:r>
                  <a:rPr lang="en-US" altLang="zh-CN" dirty="0" err="1">
                    <a:effectLst/>
                    <a:latin typeface="Arial" panose="020B0604020202020204" pitchFamily="34" charset="0"/>
                  </a:rPr>
                  <a:t>su</a:t>
                </a:r>
                <a:r>
                  <a:rPr lang="zh-CN" altLang="en-US" dirty="0">
                    <a:effectLst/>
                    <a:latin typeface="Arial" panose="020B0604020202020204" pitchFamily="34" charset="0"/>
                  </a:rPr>
                  <a:t>，</a:t>
                </a:r>
                <a:r>
                  <a:rPr lang="en-US" altLang="zh-CN" dirty="0">
                    <a:effectLst/>
                    <a:latin typeface="Arial" panose="020B0604020202020204" pitchFamily="34" charset="0"/>
                  </a:rPr>
                  <a:t>t</a:t>
                </a:r>
                <a:r>
                  <a:rPr lang="zh-CN" altLang="en-US" dirty="0">
                    <a:effectLst/>
                    <a:latin typeface="Arial" panose="020B0604020202020204" pitchFamily="34" charset="0"/>
                  </a:rPr>
                  <a:t>表示用户</a:t>
                </a:r>
                <a:r>
                  <a:rPr lang="en-US" altLang="zh-CN" dirty="0">
                    <a:effectLst/>
                    <a:latin typeface="Arial" panose="020B0604020202020204" pitchFamily="34" charset="0"/>
                  </a:rPr>
                  <a:t>u</a:t>
                </a:r>
                <a:r>
                  <a:rPr lang="zh-CN" altLang="en-US" dirty="0">
                    <a:effectLst/>
                    <a:latin typeface="Arial" panose="020B0604020202020204" pitchFamily="34" charset="0"/>
                  </a:rPr>
                  <a:t>在</a:t>
                </a:r>
                <a:r>
                  <a:rPr lang="en-US" altLang="zh-CN" dirty="0">
                    <a:effectLst/>
                    <a:latin typeface="Arial" panose="020B0604020202020204" pitchFamily="34" charset="0"/>
                  </a:rPr>
                  <a:t>t</a:t>
                </a:r>
                <a:r>
                  <a:rPr lang="zh-CN" altLang="en-US" dirty="0">
                    <a:effectLst/>
                    <a:latin typeface="Arial" panose="020B0604020202020204" pitchFamily="34" charset="0"/>
                  </a:rPr>
                  <a:t>时刻交互的</a:t>
                </a:r>
                <a:r>
                  <a:rPr lang="en-US" altLang="zh-CN" dirty="0">
                    <a:effectLst/>
                    <a:latin typeface="Arial" panose="020B0604020202020204" pitchFamily="34" charset="0"/>
                  </a:rPr>
                  <a:t>item</a:t>
                </a:r>
                <a:r>
                  <a:rPr lang="zh-CN" altLang="en-US" dirty="0">
                    <a:effectLst/>
                    <a:latin typeface="Arial" panose="020B0604020202020204" pitchFamily="34" charset="0"/>
                  </a:rPr>
                  <a:t>的</a:t>
                </a:r>
                <a:r>
                  <a:rPr lang="en-US" altLang="zh-CN" dirty="0" err="1">
                    <a:effectLst/>
                    <a:latin typeface="Arial" panose="020B0604020202020204" pitchFamily="34" charset="0"/>
                  </a:rPr>
                  <a:t>embedding,su,neg</a:t>
                </a:r>
                <a:r>
                  <a:rPr lang="zh-CN" altLang="en-US" dirty="0">
                    <a:effectLst/>
                    <a:latin typeface="Arial" panose="020B0604020202020204" pitchFamily="34" charset="0"/>
                  </a:rPr>
                  <a:t>表示用户</a:t>
                </a:r>
                <a:r>
                  <a:rPr lang="en-US" altLang="zh-CN" dirty="0">
                    <a:effectLst/>
                    <a:latin typeface="Arial" panose="020B0604020202020204" pitchFamily="34" charset="0"/>
                  </a:rPr>
                  <a:t>u</a:t>
                </a:r>
                <a:r>
                  <a:rPr lang="zh-CN" altLang="en-US" dirty="0">
                    <a:effectLst/>
                    <a:latin typeface="Arial" panose="020B0604020202020204" pitchFamily="34" charset="0"/>
                  </a:rPr>
                  <a:t>没有交互过的</a:t>
                </a:r>
                <a:r>
                  <a:rPr lang="en-US" altLang="zh-CN" dirty="0">
                    <a:effectLst/>
                    <a:latin typeface="Arial" panose="020B0604020202020204" pitchFamily="34" charset="0"/>
                  </a:rPr>
                  <a:t>item</a:t>
                </a:r>
                <a:r>
                  <a:rPr lang="zh-CN" altLang="en-US" dirty="0">
                    <a:effectLst/>
                    <a:latin typeface="Arial" panose="020B0604020202020204" pitchFamily="34" charset="0"/>
                  </a:rPr>
                  <a:t>的</a:t>
                </a:r>
                <a:r>
                  <a:rPr lang="en-US" altLang="zh-CN" dirty="0">
                    <a:effectLst/>
                    <a:latin typeface="Arial" panose="020B0604020202020204" pitchFamily="34" charset="0"/>
                  </a:rPr>
                  <a:t>embedding(</a:t>
                </a:r>
                <a:r>
                  <a:rPr lang="en-US" altLang="zh-CN" dirty="0" err="1">
                    <a:effectLst/>
                    <a:latin typeface="Arial" panose="020B0604020202020204" pitchFamily="34" charset="0"/>
                  </a:rPr>
                  <a:t>softmax</a:t>
                </a:r>
                <a:r>
                  <a:rPr lang="en-US" altLang="zh-CN" dirty="0">
                    <a:effectLst/>
                    <a:latin typeface="Arial" panose="020B0604020202020204" pitchFamily="34" charset="0"/>
                  </a:rPr>
                  <a:t> </a:t>
                </a:r>
                <a:r>
                  <a:rPr lang="zh-CN" altLang="en-US" dirty="0">
                    <a:effectLst/>
                    <a:latin typeface="Arial" panose="020B0604020202020204" pitchFamily="34" charset="0"/>
                  </a:rPr>
                  <a:t>随机</a:t>
                </a:r>
                <a:r>
                  <a:rPr lang="en-US" altLang="zh-CN" dirty="0">
                    <a:effectLst/>
                    <a:latin typeface="Arial" panose="020B0604020202020204" pitchFamily="34" charset="0"/>
                  </a:rPr>
                  <a:t>sample)</a:t>
                </a:r>
              </a:p>
              <a:p>
                <a:endParaRPr lang="zh-CN" altLang="en-US" dirty="0">
                  <a:effectLst/>
                  <a:latin typeface="Arial" panose="020B0604020202020204" pitchFamily="34" charset="0"/>
                </a:endParaRPr>
              </a:p>
            </p:txBody>
          </p:sp>
        </mc:Fallback>
      </mc:AlternateContent>
      <p:sp>
        <p:nvSpPr>
          <p:cNvPr id="4" name="灯片编号占位符 3"/>
          <p:cNvSpPr>
            <a:spLocks noGrp="1"/>
          </p:cNvSpPr>
          <p:nvPr>
            <p:ph type="sldNum" sz="quarter" idx="5"/>
          </p:nvPr>
        </p:nvSpPr>
        <p:spPr/>
        <p:txBody>
          <a:bodyPr/>
          <a:lstStyle/>
          <a:p>
            <a:fld id="{C7204313-268C-4098-841A-72B5E8BD190B}" type="slidenum">
              <a:rPr lang="zh-CN" altLang="en-US" smtClean="0"/>
              <a:t>6</a:t>
            </a:fld>
            <a:endParaRPr lang="zh-CN" altLang="en-US"/>
          </a:p>
        </p:txBody>
      </p:sp>
    </p:spTree>
    <p:extLst>
      <p:ext uri="{BB962C8B-B14F-4D97-AF65-F5344CB8AC3E}">
        <p14:creationId xmlns:p14="http://schemas.microsoft.com/office/powerpoint/2010/main" val="37088570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a:effectLst/>
                    <a:latin typeface="Arial" panose="020B0604020202020204" pitchFamily="34" charset="0"/>
                  </a:rPr>
                  <a:t>价格偏好和兴趣偏好相互影响，共同决定用户的选择。 所以这里不是简单的将两个偏好加权相加，而是提出了一个</a:t>
                </a:r>
                <a:r>
                  <a:rPr lang="en-US" altLang="zh-CN" dirty="0">
                    <a:effectLst/>
                    <a:latin typeface="Arial" panose="020B0604020202020204" pitchFamily="34" charset="0"/>
                  </a:rPr>
                  <a:t>co-guided learning schema</a:t>
                </a:r>
                <a:r>
                  <a:rPr lang="zh-CN" altLang="en-US" dirty="0">
                    <a:effectLst/>
                    <a:latin typeface="Arial" panose="020B0604020202020204" pitchFamily="34" charset="0"/>
                  </a:rPr>
                  <a:t>来建模两个偏好之间的关系。</a:t>
                </a:r>
                <a:endParaRPr lang="en-US" altLang="zh-CN" dirty="0">
                  <a:effectLst/>
                  <a:latin typeface="Arial" panose="020B0604020202020204" pitchFamily="34" charset="0"/>
                </a:endParaRPr>
              </a:p>
              <a:p>
                <a:r>
                  <a:rPr lang="zh-CN" altLang="en-US" dirty="0">
                    <a:effectLst/>
                    <a:latin typeface="Arial" panose="020B0604020202020204" pitchFamily="34" charset="0"/>
                  </a:rPr>
                  <a:t>首先将价格偏好和兴趣偏好使用两种方式整合到一起（</a:t>
                </a:r>
                <a:r>
                  <a:rPr lang="en-US" altLang="zh-CN" dirty="0">
                    <a:effectLst/>
                    <a:latin typeface="Arial" panose="020B0604020202020204" pitchFamily="34" charset="0"/>
                  </a:rPr>
                  <a:t>mc</a:t>
                </a:r>
                <a:r>
                  <a:rPr lang="zh-CN" altLang="en-US" dirty="0">
                    <a:effectLst/>
                    <a:latin typeface="Arial" panose="020B0604020202020204" pitchFamily="34" charset="0"/>
                  </a:rPr>
                  <a:t>和</a:t>
                </a:r>
                <a:r>
                  <a:rPr lang="en-US" altLang="zh-CN" dirty="0" err="1">
                    <a:effectLst/>
                    <a:latin typeface="Arial" panose="020B0604020202020204" pitchFamily="34" charset="0"/>
                  </a:rPr>
                  <a:t>mj</a:t>
                </a:r>
                <a:r>
                  <a:rPr lang="zh-CN" altLang="en-US" dirty="0">
                    <a:effectLst/>
                    <a:latin typeface="Arial" panose="020B0604020202020204" pitchFamily="34" charset="0"/>
                  </a:rPr>
                  <a:t>）</a:t>
                </a:r>
                <a:r>
                  <a:rPr lang="en-US" altLang="zh-CN" dirty="0">
                    <a:effectLst/>
                    <a:latin typeface="Arial" panose="020B0604020202020204" pitchFamily="34" charset="0"/>
                  </a:rPr>
                  <a:t>,</a:t>
                </a:r>
                <a:r>
                  <a:rPr lang="zh-CN" altLang="en-US" dirty="0">
                    <a:effectLst/>
                    <a:latin typeface="Arial" panose="020B0604020202020204" pitchFamily="34" charset="0"/>
                  </a:rPr>
                  <a:t>然后使用门控机制进一步建模价格偏好和兴趣偏好之间的关系，</a:t>
                </a:r>
                <a:r>
                  <a:rPr lang="en-US" altLang="zh-CN" dirty="0" err="1">
                    <a:effectLst/>
                    <a:latin typeface="Arial" panose="020B0604020202020204" pitchFamily="34" charset="0"/>
                  </a:rPr>
                  <a:t>rp</a:t>
                </a:r>
                <a:r>
                  <a:rPr lang="zh-CN" altLang="en-US" dirty="0">
                    <a:effectLst/>
                    <a:latin typeface="Arial" panose="020B0604020202020204" pitchFamily="34" charset="0"/>
                  </a:rPr>
                  <a:t>和</a:t>
                </a:r>
                <a:r>
                  <a:rPr lang="en-US" altLang="zh-CN" dirty="0" err="1">
                    <a:effectLst/>
                    <a:latin typeface="Arial" panose="020B0604020202020204" pitchFamily="34" charset="0"/>
                  </a:rPr>
                  <a:t>ri</a:t>
                </a:r>
                <a:r>
                  <a:rPr lang="zh-CN" altLang="en-US" dirty="0">
                    <a:effectLst/>
                    <a:latin typeface="Arial" panose="020B0604020202020204" pitchFamily="34" charset="0"/>
                  </a:rPr>
                  <a:t>代表记忆门，然后得到了互相丰富过彼此的语义信息的价格偏好和兴趣偏好。然后将它们分别与</a:t>
                </a:r>
                <a:r>
                  <a:rPr lang="en-US" altLang="zh-CN" dirty="0">
                    <a:effectLst/>
                    <a:latin typeface="Arial" panose="020B0604020202020204" pitchFamily="34" charset="0"/>
                  </a:rPr>
                  <a:t>candidate item</a:t>
                </a:r>
                <a:r>
                  <a:rPr lang="zh-CN" altLang="en-US" dirty="0">
                    <a:effectLst/>
                    <a:latin typeface="Arial" panose="020B0604020202020204" pitchFamily="34" charset="0"/>
                  </a:rPr>
                  <a:t>的价格的</a:t>
                </a:r>
                <a:r>
                  <a:rPr lang="en-US" altLang="zh-CN" dirty="0">
                    <a:effectLst/>
                    <a:latin typeface="Arial" panose="020B0604020202020204" pitchFamily="34" charset="0"/>
                  </a:rPr>
                  <a:t>embedding</a:t>
                </a:r>
                <a:r>
                  <a:rPr lang="zh-CN" altLang="en-US" dirty="0">
                    <a:effectLst/>
                    <a:latin typeface="Arial" panose="020B0604020202020204" pitchFamily="34" charset="0"/>
                  </a:rPr>
                  <a:t>和</a:t>
                </a:r>
                <a:r>
                  <a:rPr lang="en-US" altLang="zh-CN" dirty="0">
                    <a:effectLst/>
                    <a:latin typeface="Arial" panose="020B0604020202020204" pitchFamily="34" charset="0"/>
                  </a:rPr>
                  <a:t>id</a:t>
                </a:r>
                <a:r>
                  <a:rPr lang="zh-CN" altLang="en-US" dirty="0">
                    <a:effectLst/>
                    <a:latin typeface="Arial" panose="020B0604020202020204" pitchFamily="34" charset="0"/>
                  </a:rPr>
                  <a:t>的</a:t>
                </a:r>
                <a:r>
                  <a:rPr lang="en-US" altLang="zh-CN" dirty="0">
                    <a:effectLst/>
                    <a:latin typeface="Arial" panose="020B0604020202020204" pitchFamily="34" charset="0"/>
                  </a:rPr>
                  <a:t>embedding</a:t>
                </a:r>
                <a:r>
                  <a:rPr lang="zh-CN" altLang="en-US" dirty="0">
                    <a:effectLst/>
                    <a:latin typeface="Arial" panose="020B0604020202020204" pitchFamily="34" charset="0"/>
                  </a:rPr>
                  <a:t>相乘再相加，然后进行一个</a:t>
                </a:r>
                <a:r>
                  <a:rPr lang="en-US" altLang="zh-CN" dirty="0" err="1">
                    <a:effectLst/>
                    <a:latin typeface="Arial" panose="020B0604020202020204" pitchFamily="34" charset="0"/>
                  </a:rPr>
                  <a:t>softmax</a:t>
                </a:r>
                <a:r>
                  <a:rPr lang="zh-CN" altLang="en-US" dirty="0">
                    <a:effectLst/>
                    <a:latin typeface="Arial" panose="020B0604020202020204" pitchFamily="34" charset="0"/>
                  </a:rPr>
                  <a:t>的到这个</a:t>
                </a:r>
                <a:r>
                  <a:rPr lang="en-US" altLang="zh-CN" dirty="0">
                    <a:effectLst/>
                    <a:latin typeface="Arial" panose="020B0604020202020204" pitchFamily="34" charset="0"/>
                  </a:rPr>
                  <a:t>item</a:t>
                </a:r>
                <a:r>
                  <a:rPr lang="zh-CN" altLang="en-US" dirty="0">
                    <a:effectLst/>
                    <a:latin typeface="Arial" panose="020B0604020202020204" pitchFamily="34" charset="0"/>
                  </a:rPr>
                  <a:t>的打分，使用交叉熵作为损失函数。</a:t>
                </a:r>
                <a:endParaRPr lang="en-US" altLang="zh-CN" dirty="0">
                  <a:effectLst/>
                  <a:latin typeface="Arial" panose="020B0604020202020204" pitchFamily="34" charset="0"/>
                </a:endParaRPr>
              </a:p>
            </p:txBody>
          </p:sp>
        </mc:Choice>
        <mc:Fallback xmlns="">
          <p:sp>
            <p:nvSpPr>
              <p:cNvPr id="3" name="备注占位符 2"/>
              <p:cNvSpPr>
                <a:spLocks noGrp="1"/>
              </p:cNvSpPr>
              <p:nvPr>
                <p:ph type="body" idx="1"/>
              </p:nvPr>
            </p:nvSpPr>
            <p:spPr/>
            <p:txBody>
              <a:bodyPr/>
              <a:lstStyle/>
              <a:p>
                <a:r>
                  <a:rPr lang="en-US" altLang="zh-CN" dirty="0">
                    <a:effectLst/>
                    <a:latin typeface="Arial" panose="020B0604020202020204" pitchFamily="34" charset="0"/>
                  </a:rPr>
                  <a:t>f</a:t>
                </a:r>
                <a:r>
                  <a:rPr lang="zh-CN" altLang="en-US" i="0">
                    <a:effectLst/>
                    <a:latin typeface="Cambria Math" panose="02040503050406030204" pitchFamily="18" charset="0"/>
                  </a:rPr>
                  <a:t>𝜃是</a:t>
                </a:r>
                <a:r>
                  <a:rPr lang="zh-CN" altLang="en-US" dirty="0">
                    <a:effectLst/>
                    <a:latin typeface="Arial" panose="020B0604020202020204" pitchFamily="34" charset="0"/>
                  </a:rPr>
                  <a:t>序列的</a:t>
                </a:r>
                <a:r>
                  <a:rPr lang="en-US" altLang="zh-CN" dirty="0" err="1">
                    <a:effectLst/>
                    <a:latin typeface="Arial" panose="020B0604020202020204" pitchFamily="34" charset="0"/>
                  </a:rPr>
                  <a:t>encoder,Su</a:t>
                </a:r>
                <a:r>
                  <a:rPr lang="zh-CN" altLang="en-US" dirty="0">
                    <a:effectLst/>
                    <a:latin typeface="Arial" panose="020B0604020202020204" pitchFamily="34" charset="0"/>
                  </a:rPr>
                  <a:t>是一个序列，</a:t>
                </a:r>
                <a:endParaRPr lang="en-US" altLang="zh-CN" dirty="0">
                  <a:effectLst/>
                  <a:latin typeface="Arial" panose="020B0604020202020204" pitchFamily="34" charset="0"/>
                </a:endParaRPr>
              </a:p>
              <a:p>
                <a:r>
                  <a:rPr lang="zh-CN" altLang="en-US" dirty="0">
                    <a:effectLst/>
                    <a:latin typeface="Arial" panose="020B0604020202020204" pitchFamily="34" charset="0"/>
                  </a:rPr>
                  <a:t>可以通过最大化对数似然函数找到最佳的</a:t>
                </a:r>
                <a:r>
                  <a:rPr lang="el-GR" altLang="zh-CN" dirty="0">
                    <a:effectLst/>
                    <a:latin typeface="Arial" panose="020B0604020202020204" pitchFamily="34" charset="0"/>
                  </a:rPr>
                  <a:t>θ</a:t>
                </a:r>
                <a:r>
                  <a:rPr lang="zh-CN" altLang="en-US" dirty="0">
                    <a:effectLst/>
                    <a:latin typeface="Arial" panose="020B0604020202020204" pitchFamily="34" charset="0"/>
                  </a:rPr>
                  <a:t>，等价于最小化交叉熵。</a:t>
                </a:r>
                <a:r>
                  <a:rPr lang="en-US" altLang="zh-CN" dirty="0">
                    <a:effectLst/>
                    <a:latin typeface="Arial" panose="020B0604020202020204" pitchFamily="34" charset="0"/>
                  </a:rPr>
                  <a:t>Hu,t-1</a:t>
                </a:r>
                <a:r>
                  <a:rPr lang="zh-CN" altLang="en-US" dirty="0">
                    <a:effectLst/>
                    <a:latin typeface="Arial" panose="020B0604020202020204" pitchFamily="34" charset="0"/>
                  </a:rPr>
                  <a:t>表示用户</a:t>
                </a:r>
                <a:r>
                  <a:rPr lang="en-US" altLang="zh-CN" dirty="0">
                    <a:effectLst/>
                    <a:latin typeface="Arial" panose="020B0604020202020204" pitchFamily="34" charset="0"/>
                  </a:rPr>
                  <a:t>u</a:t>
                </a:r>
                <a:r>
                  <a:rPr lang="zh-CN" altLang="en-US" dirty="0">
                    <a:effectLst/>
                    <a:latin typeface="Arial" panose="020B0604020202020204" pitchFamily="34" charset="0"/>
                  </a:rPr>
                  <a:t>在</a:t>
                </a:r>
                <a:r>
                  <a:rPr lang="en-US" altLang="zh-CN" dirty="0">
                    <a:effectLst/>
                    <a:latin typeface="Arial" panose="020B0604020202020204" pitchFamily="34" charset="0"/>
                  </a:rPr>
                  <a:t>t-1</a:t>
                </a:r>
                <a:r>
                  <a:rPr lang="zh-CN" altLang="en-US" dirty="0">
                    <a:effectLst/>
                    <a:latin typeface="Arial" panose="020B0604020202020204" pitchFamily="34" charset="0"/>
                  </a:rPr>
                  <a:t>时刻的兴趣；</a:t>
                </a:r>
                <a:r>
                  <a:rPr lang="en-US" altLang="zh-CN" dirty="0" err="1">
                    <a:effectLst/>
                    <a:latin typeface="Arial" panose="020B0604020202020204" pitchFamily="34" charset="0"/>
                  </a:rPr>
                  <a:t>su</a:t>
                </a:r>
                <a:r>
                  <a:rPr lang="zh-CN" altLang="en-US" dirty="0">
                    <a:effectLst/>
                    <a:latin typeface="Arial" panose="020B0604020202020204" pitchFamily="34" charset="0"/>
                  </a:rPr>
                  <a:t>，</a:t>
                </a:r>
                <a:r>
                  <a:rPr lang="en-US" altLang="zh-CN" dirty="0">
                    <a:effectLst/>
                    <a:latin typeface="Arial" panose="020B0604020202020204" pitchFamily="34" charset="0"/>
                  </a:rPr>
                  <a:t>t</a:t>
                </a:r>
                <a:r>
                  <a:rPr lang="zh-CN" altLang="en-US" dirty="0">
                    <a:effectLst/>
                    <a:latin typeface="Arial" panose="020B0604020202020204" pitchFamily="34" charset="0"/>
                  </a:rPr>
                  <a:t>表示用户</a:t>
                </a:r>
                <a:r>
                  <a:rPr lang="en-US" altLang="zh-CN" dirty="0">
                    <a:effectLst/>
                    <a:latin typeface="Arial" panose="020B0604020202020204" pitchFamily="34" charset="0"/>
                  </a:rPr>
                  <a:t>u</a:t>
                </a:r>
                <a:r>
                  <a:rPr lang="zh-CN" altLang="en-US" dirty="0">
                    <a:effectLst/>
                    <a:latin typeface="Arial" panose="020B0604020202020204" pitchFamily="34" charset="0"/>
                  </a:rPr>
                  <a:t>在</a:t>
                </a:r>
                <a:r>
                  <a:rPr lang="en-US" altLang="zh-CN" dirty="0">
                    <a:effectLst/>
                    <a:latin typeface="Arial" panose="020B0604020202020204" pitchFamily="34" charset="0"/>
                  </a:rPr>
                  <a:t>t</a:t>
                </a:r>
                <a:r>
                  <a:rPr lang="zh-CN" altLang="en-US" dirty="0">
                    <a:effectLst/>
                    <a:latin typeface="Arial" panose="020B0604020202020204" pitchFamily="34" charset="0"/>
                  </a:rPr>
                  <a:t>时刻交互的</a:t>
                </a:r>
                <a:r>
                  <a:rPr lang="en-US" altLang="zh-CN" dirty="0">
                    <a:effectLst/>
                    <a:latin typeface="Arial" panose="020B0604020202020204" pitchFamily="34" charset="0"/>
                  </a:rPr>
                  <a:t>item</a:t>
                </a:r>
                <a:r>
                  <a:rPr lang="zh-CN" altLang="en-US" dirty="0">
                    <a:effectLst/>
                    <a:latin typeface="Arial" panose="020B0604020202020204" pitchFamily="34" charset="0"/>
                  </a:rPr>
                  <a:t>的</a:t>
                </a:r>
                <a:r>
                  <a:rPr lang="en-US" altLang="zh-CN" dirty="0" err="1">
                    <a:effectLst/>
                    <a:latin typeface="Arial" panose="020B0604020202020204" pitchFamily="34" charset="0"/>
                  </a:rPr>
                  <a:t>embedding,su,neg</a:t>
                </a:r>
                <a:r>
                  <a:rPr lang="zh-CN" altLang="en-US" dirty="0">
                    <a:effectLst/>
                    <a:latin typeface="Arial" panose="020B0604020202020204" pitchFamily="34" charset="0"/>
                  </a:rPr>
                  <a:t>表示用户</a:t>
                </a:r>
                <a:r>
                  <a:rPr lang="en-US" altLang="zh-CN" dirty="0">
                    <a:effectLst/>
                    <a:latin typeface="Arial" panose="020B0604020202020204" pitchFamily="34" charset="0"/>
                  </a:rPr>
                  <a:t>u</a:t>
                </a:r>
                <a:r>
                  <a:rPr lang="zh-CN" altLang="en-US" dirty="0">
                    <a:effectLst/>
                    <a:latin typeface="Arial" panose="020B0604020202020204" pitchFamily="34" charset="0"/>
                  </a:rPr>
                  <a:t>没有交互过的</a:t>
                </a:r>
                <a:r>
                  <a:rPr lang="en-US" altLang="zh-CN" dirty="0">
                    <a:effectLst/>
                    <a:latin typeface="Arial" panose="020B0604020202020204" pitchFamily="34" charset="0"/>
                  </a:rPr>
                  <a:t>item</a:t>
                </a:r>
                <a:r>
                  <a:rPr lang="zh-CN" altLang="en-US" dirty="0">
                    <a:effectLst/>
                    <a:latin typeface="Arial" panose="020B0604020202020204" pitchFamily="34" charset="0"/>
                  </a:rPr>
                  <a:t>的</a:t>
                </a:r>
                <a:r>
                  <a:rPr lang="en-US" altLang="zh-CN" dirty="0">
                    <a:effectLst/>
                    <a:latin typeface="Arial" panose="020B0604020202020204" pitchFamily="34" charset="0"/>
                  </a:rPr>
                  <a:t>embedding(</a:t>
                </a:r>
                <a:r>
                  <a:rPr lang="en-US" altLang="zh-CN" dirty="0" err="1">
                    <a:effectLst/>
                    <a:latin typeface="Arial" panose="020B0604020202020204" pitchFamily="34" charset="0"/>
                  </a:rPr>
                  <a:t>softmax</a:t>
                </a:r>
                <a:r>
                  <a:rPr lang="en-US" altLang="zh-CN" dirty="0">
                    <a:effectLst/>
                    <a:latin typeface="Arial" panose="020B0604020202020204" pitchFamily="34" charset="0"/>
                  </a:rPr>
                  <a:t> </a:t>
                </a:r>
                <a:r>
                  <a:rPr lang="zh-CN" altLang="en-US" dirty="0">
                    <a:effectLst/>
                    <a:latin typeface="Arial" panose="020B0604020202020204" pitchFamily="34" charset="0"/>
                  </a:rPr>
                  <a:t>随机</a:t>
                </a:r>
                <a:r>
                  <a:rPr lang="en-US" altLang="zh-CN" dirty="0">
                    <a:effectLst/>
                    <a:latin typeface="Arial" panose="020B0604020202020204" pitchFamily="34" charset="0"/>
                  </a:rPr>
                  <a:t>sample)</a:t>
                </a:r>
              </a:p>
              <a:p>
                <a:endParaRPr lang="zh-CN" altLang="en-US" dirty="0">
                  <a:effectLst/>
                  <a:latin typeface="Arial" panose="020B0604020202020204" pitchFamily="34" charset="0"/>
                </a:endParaRPr>
              </a:p>
            </p:txBody>
          </p:sp>
        </mc:Fallback>
      </mc:AlternateContent>
      <p:sp>
        <p:nvSpPr>
          <p:cNvPr id="4" name="灯片编号占位符 3"/>
          <p:cNvSpPr>
            <a:spLocks noGrp="1"/>
          </p:cNvSpPr>
          <p:nvPr>
            <p:ph type="sldNum" sz="quarter" idx="5"/>
          </p:nvPr>
        </p:nvSpPr>
        <p:spPr/>
        <p:txBody>
          <a:bodyPr/>
          <a:lstStyle/>
          <a:p>
            <a:fld id="{C7204313-268C-4098-841A-72B5E8BD190B}" type="slidenum">
              <a:rPr lang="zh-CN" altLang="en-US" smtClean="0"/>
              <a:t>7</a:t>
            </a:fld>
            <a:endParaRPr lang="zh-CN" altLang="en-US"/>
          </a:p>
        </p:txBody>
      </p:sp>
    </p:spTree>
    <p:extLst>
      <p:ext uri="{BB962C8B-B14F-4D97-AF65-F5344CB8AC3E}">
        <p14:creationId xmlns:p14="http://schemas.microsoft.com/office/powerpoint/2010/main" val="36976444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a:effectLst/>
                <a:latin typeface="Arial" panose="020B0604020202020204" pitchFamily="34" charset="0"/>
              </a:rPr>
              <a:t>Cosmeticas</a:t>
            </a:r>
            <a:r>
              <a:rPr lang="zh-CN" altLang="en-US" dirty="0">
                <a:effectLst/>
                <a:latin typeface="Arial" panose="020B0604020202020204" pitchFamily="34" charset="0"/>
              </a:rPr>
              <a:t>是一个化妆品零售商的数据集，</a:t>
            </a:r>
            <a:r>
              <a:rPr lang="en-US" altLang="zh-CN" dirty="0" err="1">
                <a:effectLst/>
                <a:latin typeface="Arial" panose="020B0604020202020204" pitchFamily="34" charset="0"/>
              </a:rPr>
              <a:t>diginetica</a:t>
            </a:r>
            <a:r>
              <a:rPr lang="zh-CN" altLang="en-US" dirty="0">
                <a:effectLst/>
                <a:latin typeface="Arial" panose="020B0604020202020204" pitchFamily="34" charset="0"/>
              </a:rPr>
              <a:t>和</a:t>
            </a:r>
            <a:r>
              <a:rPr lang="en-US" altLang="zh-CN" dirty="0">
                <a:effectLst/>
                <a:latin typeface="Arial" panose="020B0604020202020204" pitchFamily="34" charset="0"/>
              </a:rPr>
              <a:t>amazon</a:t>
            </a:r>
            <a:r>
              <a:rPr lang="zh-CN" altLang="en-US" dirty="0">
                <a:effectLst/>
                <a:latin typeface="Arial" panose="020B0604020202020204" pitchFamily="34" charset="0"/>
              </a:rPr>
              <a:t>都是电商的数据集，</a:t>
            </a:r>
            <a:r>
              <a:rPr lang="en-US" altLang="zh-CN" dirty="0">
                <a:effectLst/>
                <a:latin typeface="Arial" panose="020B0604020202020204" pitchFamily="34" charset="0"/>
              </a:rPr>
              <a:t>amazon</a:t>
            </a:r>
            <a:r>
              <a:rPr lang="zh-CN" altLang="en-US" dirty="0">
                <a:effectLst/>
                <a:latin typeface="Arial" panose="020B0604020202020204" pitchFamily="34" charset="0"/>
              </a:rPr>
              <a:t>中使用了它的杂货和美食的子数据集</a:t>
            </a:r>
            <a:endParaRPr lang="en-US" altLang="zh-CN" dirty="0">
              <a:effectLst/>
              <a:latin typeface="Arial" panose="020B0604020202020204" pitchFamily="34" charset="0"/>
            </a:endParaRPr>
          </a:p>
        </p:txBody>
      </p:sp>
      <p:sp>
        <p:nvSpPr>
          <p:cNvPr id="4" name="灯片编号占位符 3"/>
          <p:cNvSpPr>
            <a:spLocks noGrp="1"/>
          </p:cNvSpPr>
          <p:nvPr>
            <p:ph type="sldNum" sz="quarter" idx="5"/>
          </p:nvPr>
        </p:nvSpPr>
        <p:spPr/>
        <p:txBody>
          <a:bodyPr/>
          <a:lstStyle/>
          <a:p>
            <a:fld id="{C7204313-268C-4098-841A-72B5E8BD190B}" type="slidenum">
              <a:rPr lang="zh-CN" altLang="en-US" smtClean="0"/>
              <a:t>8</a:t>
            </a:fld>
            <a:endParaRPr lang="zh-CN" altLang="en-US"/>
          </a:p>
        </p:txBody>
      </p:sp>
    </p:spTree>
    <p:extLst>
      <p:ext uri="{BB962C8B-B14F-4D97-AF65-F5344CB8AC3E}">
        <p14:creationId xmlns:p14="http://schemas.microsoft.com/office/powerpoint/2010/main" val="27552732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effectLst/>
              <a:latin typeface="Arial" panose="020B0604020202020204" pitchFamily="34" charset="0"/>
            </a:endParaRPr>
          </a:p>
        </p:txBody>
      </p:sp>
      <p:sp>
        <p:nvSpPr>
          <p:cNvPr id="4" name="灯片编号占位符 3"/>
          <p:cNvSpPr>
            <a:spLocks noGrp="1"/>
          </p:cNvSpPr>
          <p:nvPr>
            <p:ph type="sldNum" sz="quarter" idx="5"/>
          </p:nvPr>
        </p:nvSpPr>
        <p:spPr/>
        <p:txBody>
          <a:bodyPr/>
          <a:lstStyle/>
          <a:p>
            <a:fld id="{C7204313-268C-4098-841A-72B5E8BD190B}" type="slidenum">
              <a:rPr lang="zh-CN" altLang="en-US" smtClean="0"/>
              <a:t>9</a:t>
            </a:fld>
            <a:endParaRPr lang="zh-CN" altLang="en-US"/>
          </a:p>
        </p:txBody>
      </p:sp>
    </p:spTree>
    <p:extLst>
      <p:ext uri="{BB962C8B-B14F-4D97-AF65-F5344CB8AC3E}">
        <p14:creationId xmlns:p14="http://schemas.microsoft.com/office/powerpoint/2010/main" val="25905181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010132-A73C-4D2B-A9ED-F46E5BB8FD3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303D317-7889-4FD6-A450-CD401A181C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08B0D0B-D5CA-4F66-A786-C11FF930A9E1}"/>
              </a:ext>
            </a:extLst>
          </p:cNvPr>
          <p:cNvSpPr>
            <a:spLocks noGrp="1"/>
          </p:cNvSpPr>
          <p:nvPr>
            <p:ph type="dt" sz="half" idx="10"/>
          </p:nvPr>
        </p:nvSpPr>
        <p:spPr/>
        <p:txBody>
          <a:bodyPr/>
          <a:lstStyle/>
          <a:p>
            <a:fld id="{AF0E063E-786F-40F4-9248-D85769E553BF}" type="datetimeFigureOut">
              <a:rPr lang="zh-CN" altLang="en-US" smtClean="0"/>
              <a:t>2022/6/1</a:t>
            </a:fld>
            <a:endParaRPr lang="zh-CN" altLang="en-US"/>
          </a:p>
        </p:txBody>
      </p:sp>
      <p:sp>
        <p:nvSpPr>
          <p:cNvPr id="5" name="页脚占位符 4">
            <a:extLst>
              <a:ext uri="{FF2B5EF4-FFF2-40B4-BE49-F238E27FC236}">
                <a16:creationId xmlns:a16="http://schemas.microsoft.com/office/drawing/2014/main" id="{26C97F51-6BB9-497B-9F04-EC5ED47E16E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BCC87E7-0A91-4ACB-87AA-98ABEE990F86}"/>
              </a:ext>
            </a:extLst>
          </p:cNvPr>
          <p:cNvSpPr>
            <a:spLocks noGrp="1"/>
          </p:cNvSpPr>
          <p:nvPr>
            <p:ph type="sldNum" sz="quarter" idx="12"/>
          </p:nvPr>
        </p:nvSpPr>
        <p:spPr/>
        <p:txBody>
          <a:bodyPr/>
          <a:lstStyle/>
          <a:p>
            <a:fld id="{FE9EF925-3F2C-4087-99CB-25689FF4FF11}" type="slidenum">
              <a:rPr lang="zh-CN" altLang="en-US" smtClean="0"/>
              <a:t>‹#›</a:t>
            </a:fld>
            <a:endParaRPr lang="zh-CN" altLang="en-US"/>
          </a:p>
        </p:txBody>
      </p:sp>
    </p:spTree>
    <p:extLst>
      <p:ext uri="{BB962C8B-B14F-4D97-AF65-F5344CB8AC3E}">
        <p14:creationId xmlns:p14="http://schemas.microsoft.com/office/powerpoint/2010/main" val="1037167382"/>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76AFFB-647C-486B-9796-C073DDA52A6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E7E6B2B-43B9-444F-88B7-526D6FD8EC57}"/>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CF1AC43-E62F-4EFE-BC58-25D3311FE7F3}"/>
              </a:ext>
            </a:extLst>
          </p:cNvPr>
          <p:cNvSpPr>
            <a:spLocks noGrp="1"/>
          </p:cNvSpPr>
          <p:nvPr>
            <p:ph type="dt" sz="half" idx="10"/>
          </p:nvPr>
        </p:nvSpPr>
        <p:spPr/>
        <p:txBody>
          <a:bodyPr/>
          <a:lstStyle/>
          <a:p>
            <a:fld id="{AF0E063E-786F-40F4-9248-D85769E553BF}" type="datetimeFigureOut">
              <a:rPr lang="zh-CN" altLang="en-US" smtClean="0"/>
              <a:t>2022/6/1</a:t>
            </a:fld>
            <a:endParaRPr lang="zh-CN" altLang="en-US"/>
          </a:p>
        </p:txBody>
      </p:sp>
      <p:sp>
        <p:nvSpPr>
          <p:cNvPr id="5" name="页脚占位符 4">
            <a:extLst>
              <a:ext uri="{FF2B5EF4-FFF2-40B4-BE49-F238E27FC236}">
                <a16:creationId xmlns:a16="http://schemas.microsoft.com/office/drawing/2014/main" id="{53B95422-F23C-43E3-9A50-176848AD5C9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0BB755C-D1CC-4114-8E2D-D051D968D63C}"/>
              </a:ext>
            </a:extLst>
          </p:cNvPr>
          <p:cNvSpPr>
            <a:spLocks noGrp="1"/>
          </p:cNvSpPr>
          <p:nvPr>
            <p:ph type="sldNum" sz="quarter" idx="12"/>
          </p:nvPr>
        </p:nvSpPr>
        <p:spPr/>
        <p:txBody>
          <a:bodyPr/>
          <a:lstStyle/>
          <a:p>
            <a:fld id="{FE9EF925-3F2C-4087-99CB-25689FF4FF11}" type="slidenum">
              <a:rPr lang="zh-CN" altLang="en-US" smtClean="0"/>
              <a:t>‹#›</a:t>
            </a:fld>
            <a:endParaRPr lang="zh-CN" altLang="en-US"/>
          </a:p>
        </p:txBody>
      </p:sp>
    </p:spTree>
    <p:extLst>
      <p:ext uri="{BB962C8B-B14F-4D97-AF65-F5344CB8AC3E}">
        <p14:creationId xmlns:p14="http://schemas.microsoft.com/office/powerpoint/2010/main" val="1355498596"/>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795E9F5-78E5-4769-AFBF-9955C043908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306790C-5C42-413D-B188-A9624D3D0E01}"/>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1A73804-3EB2-4C2B-BA2B-E3624CC8EF7F}"/>
              </a:ext>
            </a:extLst>
          </p:cNvPr>
          <p:cNvSpPr>
            <a:spLocks noGrp="1"/>
          </p:cNvSpPr>
          <p:nvPr>
            <p:ph type="dt" sz="half" idx="10"/>
          </p:nvPr>
        </p:nvSpPr>
        <p:spPr/>
        <p:txBody>
          <a:bodyPr/>
          <a:lstStyle/>
          <a:p>
            <a:fld id="{AF0E063E-786F-40F4-9248-D85769E553BF}" type="datetimeFigureOut">
              <a:rPr lang="zh-CN" altLang="en-US" smtClean="0"/>
              <a:t>2022/6/1</a:t>
            </a:fld>
            <a:endParaRPr lang="zh-CN" altLang="en-US"/>
          </a:p>
        </p:txBody>
      </p:sp>
      <p:sp>
        <p:nvSpPr>
          <p:cNvPr id="5" name="页脚占位符 4">
            <a:extLst>
              <a:ext uri="{FF2B5EF4-FFF2-40B4-BE49-F238E27FC236}">
                <a16:creationId xmlns:a16="http://schemas.microsoft.com/office/drawing/2014/main" id="{28AACE21-6EC7-4D52-913B-74162E2A952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F1D77B0-FFAB-4590-80D5-16564BD95283}"/>
              </a:ext>
            </a:extLst>
          </p:cNvPr>
          <p:cNvSpPr>
            <a:spLocks noGrp="1"/>
          </p:cNvSpPr>
          <p:nvPr>
            <p:ph type="sldNum" sz="quarter" idx="12"/>
          </p:nvPr>
        </p:nvSpPr>
        <p:spPr/>
        <p:txBody>
          <a:bodyPr/>
          <a:lstStyle/>
          <a:p>
            <a:fld id="{FE9EF925-3F2C-4087-99CB-25689FF4FF11}" type="slidenum">
              <a:rPr lang="zh-CN" altLang="en-US" smtClean="0"/>
              <a:t>‹#›</a:t>
            </a:fld>
            <a:endParaRPr lang="zh-CN" altLang="en-US"/>
          </a:p>
        </p:txBody>
      </p:sp>
    </p:spTree>
    <p:extLst>
      <p:ext uri="{BB962C8B-B14F-4D97-AF65-F5344CB8AC3E}">
        <p14:creationId xmlns:p14="http://schemas.microsoft.com/office/powerpoint/2010/main" val="2946496875"/>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802C94-CC9D-4FA6-A1FB-64C2AD10327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73BE774-B9D6-4BF6-828D-8DB2D17467DA}"/>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9374F25-F917-4593-A62B-BD069C639403}"/>
              </a:ext>
            </a:extLst>
          </p:cNvPr>
          <p:cNvSpPr>
            <a:spLocks noGrp="1"/>
          </p:cNvSpPr>
          <p:nvPr>
            <p:ph type="dt" sz="half" idx="10"/>
          </p:nvPr>
        </p:nvSpPr>
        <p:spPr/>
        <p:txBody>
          <a:bodyPr/>
          <a:lstStyle/>
          <a:p>
            <a:fld id="{AF0E063E-786F-40F4-9248-D85769E553BF}" type="datetimeFigureOut">
              <a:rPr lang="zh-CN" altLang="en-US" smtClean="0"/>
              <a:t>2022/6/1</a:t>
            </a:fld>
            <a:endParaRPr lang="zh-CN" altLang="en-US"/>
          </a:p>
        </p:txBody>
      </p:sp>
      <p:sp>
        <p:nvSpPr>
          <p:cNvPr id="5" name="页脚占位符 4">
            <a:extLst>
              <a:ext uri="{FF2B5EF4-FFF2-40B4-BE49-F238E27FC236}">
                <a16:creationId xmlns:a16="http://schemas.microsoft.com/office/drawing/2014/main" id="{55C5B5D5-D3DD-46A9-B8BF-0D1C9FD7B00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442EAF2-1495-4969-AE0D-EFAC2A24DFBF}"/>
              </a:ext>
            </a:extLst>
          </p:cNvPr>
          <p:cNvSpPr>
            <a:spLocks noGrp="1"/>
          </p:cNvSpPr>
          <p:nvPr>
            <p:ph type="sldNum" sz="quarter" idx="12"/>
          </p:nvPr>
        </p:nvSpPr>
        <p:spPr/>
        <p:txBody>
          <a:bodyPr/>
          <a:lstStyle/>
          <a:p>
            <a:fld id="{FE9EF925-3F2C-4087-99CB-25689FF4FF11}" type="slidenum">
              <a:rPr lang="zh-CN" altLang="en-US" smtClean="0"/>
              <a:t>‹#›</a:t>
            </a:fld>
            <a:endParaRPr lang="zh-CN" altLang="en-US"/>
          </a:p>
        </p:txBody>
      </p:sp>
    </p:spTree>
    <p:extLst>
      <p:ext uri="{BB962C8B-B14F-4D97-AF65-F5344CB8AC3E}">
        <p14:creationId xmlns:p14="http://schemas.microsoft.com/office/powerpoint/2010/main" val="257876274"/>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0A1932-49A9-46BA-9A0F-A5C6F6840C5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7A4DF00-0353-449C-A663-52F861B265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9025F86B-DC58-4482-B38F-A57BC147904E}"/>
              </a:ext>
            </a:extLst>
          </p:cNvPr>
          <p:cNvSpPr>
            <a:spLocks noGrp="1"/>
          </p:cNvSpPr>
          <p:nvPr>
            <p:ph type="dt" sz="half" idx="10"/>
          </p:nvPr>
        </p:nvSpPr>
        <p:spPr/>
        <p:txBody>
          <a:bodyPr/>
          <a:lstStyle/>
          <a:p>
            <a:fld id="{AF0E063E-786F-40F4-9248-D85769E553BF}" type="datetimeFigureOut">
              <a:rPr lang="zh-CN" altLang="en-US" smtClean="0"/>
              <a:t>2022/6/1</a:t>
            </a:fld>
            <a:endParaRPr lang="zh-CN" altLang="en-US"/>
          </a:p>
        </p:txBody>
      </p:sp>
      <p:sp>
        <p:nvSpPr>
          <p:cNvPr id="5" name="页脚占位符 4">
            <a:extLst>
              <a:ext uri="{FF2B5EF4-FFF2-40B4-BE49-F238E27FC236}">
                <a16:creationId xmlns:a16="http://schemas.microsoft.com/office/drawing/2014/main" id="{BF00AC88-9E47-4E12-BF0E-204BC5ECAC5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E33665B-2BD9-403C-A659-CE52448950BB}"/>
              </a:ext>
            </a:extLst>
          </p:cNvPr>
          <p:cNvSpPr>
            <a:spLocks noGrp="1"/>
          </p:cNvSpPr>
          <p:nvPr>
            <p:ph type="sldNum" sz="quarter" idx="12"/>
          </p:nvPr>
        </p:nvSpPr>
        <p:spPr/>
        <p:txBody>
          <a:bodyPr/>
          <a:lstStyle/>
          <a:p>
            <a:fld id="{FE9EF925-3F2C-4087-99CB-25689FF4FF11}" type="slidenum">
              <a:rPr lang="zh-CN" altLang="en-US" smtClean="0"/>
              <a:t>‹#›</a:t>
            </a:fld>
            <a:endParaRPr lang="zh-CN" altLang="en-US"/>
          </a:p>
        </p:txBody>
      </p:sp>
    </p:spTree>
    <p:extLst>
      <p:ext uri="{BB962C8B-B14F-4D97-AF65-F5344CB8AC3E}">
        <p14:creationId xmlns:p14="http://schemas.microsoft.com/office/powerpoint/2010/main" val="343952067"/>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1A97F3-7F18-44FD-B806-84E7F41BD50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B055814-81F1-4C57-B6CB-AACADAE1A78B}"/>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D499B944-B4BC-4FB3-9C1F-13A046DB19DC}"/>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32ECCDF1-4EF0-4E04-A45D-5794F1C7AF12}"/>
              </a:ext>
            </a:extLst>
          </p:cNvPr>
          <p:cNvSpPr>
            <a:spLocks noGrp="1"/>
          </p:cNvSpPr>
          <p:nvPr>
            <p:ph type="dt" sz="half" idx="10"/>
          </p:nvPr>
        </p:nvSpPr>
        <p:spPr/>
        <p:txBody>
          <a:bodyPr/>
          <a:lstStyle/>
          <a:p>
            <a:fld id="{AF0E063E-786F-40F4-9248-D85769E553BF}" type="datetimeFigureOut">
              <a:rPr lang="zh-CN" altLang="en-US" smtClean="0"/>
              <a:t>2022/6/1</a:t>
            </a:fld>
            <a:endParaRPr lang="zh-CN" altLang="en-US"/>
          </a:p>
        </p:txBody>
      </p:sp>
      <p:sp>
        <p:nvSpPr>
          <p:cNvPr id="6" name="页脚占位符 5">
            <a:extLst>
              <a:ext uri="{FF2B5EF4-FFF2-40B4-BE49-F238E27FC236}">
                <a16:creationId xmlns:a16="http://schemas.microsoft.com/office/drawing/2014/main" id="{B08370C7-EC8C-4ED9-815D-8E6134ED5CF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8A86B7F-411B-4226-A649-52697441CDC9}"/>
              </a:ext>
            </a:extLst>
          </p:cNvPr>
          <p:cNvSpPr>
            <a:spLocks noGrp="1"/>
          </p:cNvSpPr>
          <p:nvPr>
            <p:ph type="sldNum" sz="quarter" idx="12"/>
          </p:nvPr>
        </p:nvSpPr>
        <p:spPr/>
        <p:txBody>
          <a:bodyPr/>
          <a:lstStyle/>
          <a:p>
            <a:fld id="{FE9EF925-3F2C-4087-99CB-25689FF4FF11}" type="slidenum">
              <a:rPr lang="zh-CN" altLang="en-US" smtClean="0"/>
              <a:t>‹#›</a:t>
            </a:fld>
            <a:endParaRPr lang="zh-CN" altLang="en-US"/>
          </a:p>
        </p:txBody>
      </p:sp>
    </p:spTree>
    <p:extLst>
      <p:ext uri="{BB962C8B-B14F-4D97-AF65-F5344CB8AC3E}">
        <p14:creationId xmlns:p14="http://schemas.microsoft.com/office/powerpoint/2010/main" val="1636773577"/>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55941D-537F-47C7-8AA3-A3E700334A2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82B4AF2-3B00-471A-8A9D-0C5AB601CE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B01E4B53-A2CC-4D34-B834-B973E97E7AA1}"/>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4EE54F3B-6864-4FA4-AD05-5A525775E4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BAE3B5E9-7D2B-4DDB-948B-6D9BFF848D15}"/>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1C7175FF-39DD-49E2-AEF8-454C0DA36C85}"/>
              </a:ext>
            </a:extLst>
          </p:cNvPr>
          <p:cNvSpPr>
            <a:spLocks noGrp="1"/>
          </p:cNvSpPr>
          <p:nvPr>
            <p:ph type="dt" sz="half" idx="10"/>
          </p:nvPr>
        </p:nvSpPr>
        <p:spPr/>
        <p:txBody>
          <a:bodyPr/>
          <a:lstStyle/>
          <a:p>
            <a:fld id="{AF0E063E-786F-40F4-9248-D85769E553BF}" type="datetimeFigureOut">
              <a:rPr lang="zh-CN" altLang="en-US" smtClean="0"/>
              <a:t>2022/6/1</a:t>
            </a:fld>
            <a:endParaRPr lang="zh-CN" altLang="en-US"/>
          </a:p>
        </p:txBody>
      </p:sp>
      <p:sp>
        <p:nvSpPr>
          <p:cNvPr id="8" name="页脚占位符 7">
            <a:extLst>
              <a:ext uri="{FF2B5EF4-FFF2-40B4-BE49-F238E27FC236}">
                <a16:creationId xmlns:a16="http://schemas.microsoft.com/office/drawing/2014/main" id="{3C6501DA-DE22-45B5-83F2-C300DAA52AD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F6B2ECD-ECAD-47EC-B03C-929306D1C67D}"/>
              </a:ext>
            </a:extLst>
          </p:cNvPr>
          <p:cNvSpPr>
            <a:spLocks noGrp="1"/>
          </p:cNvSpPr>
          <p:nvPr>
            <p:ph type="sldNum" sz="quarter" idx="12"/>
          </p:nvPr>
        </p:nvSpPr>
        <p:spPr/>
        <p:txBody>
          <a:bodyPr/>
          <a:lstStyle/>
          <a:p>
            <a:fld id="{FE9EF925-3F2C-4087-99CB-25689FF4FF11}" type="slidenum">
              <a:rPr lang="zh-CN" altLang="en-US" smtClean="0"/>
              <a:t>‹#›</a:t>
            </a:fld>
            <a:endParaRPr lang="zh-CN" altLang="en-US"/>
          </a:p>
        </p:txBody>
      </p:sp>
    </p:spTree>
    <p:extLst>
      <p:ext uri="{BB962C8B-B14F-4D97-AF65-F5344CB8AC3E}">
        <p14:creationId xmlns:p14="http://schemas.microsoft.com/office/powerpoint/2010/main" val="2917808263"/>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1EA4AC-D8C4-4667-8D70-38856A8C98B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C7F57FF-7BA5-4FF8-B2CF-18D07AD85970}"/>
              </a:ext>
            </a:extLst>
          </p:cNvPr>
          <p:cNvSpPr>
            <a:spLocks noGrp="1"/>
          </p:cNvSpPr>
          <p:nvPr>
            <p:ph type="dt" sz="half" idx="10"/>
          </p:nvPr>
        </p:nvSpPr>
        <p:spPr/>
        <p:txBody>
          <a:bodyPr/>
          <a:lstStyle/>
          <a:p>
            <a:fld id="{AF0E063E-786F-40F4-9248-D85769E553BF}" type="datetimeFigureOut">
              <a:rPr lang="zh-CN" altLang="en-US" smtClean="0"/>
              <a:t>2022/6/1</a:t>
            </a:fld>
            <a:endParaRPr lang="zh-CN" altLang="en-US"/>
          </a:p>
        </p:txBody>
      </p:sp>
      <p:sp>
        <p:nvSpPr>
          <p:cNvPr id="4" name="页脚占位符 3">
            <a:extLst>
              <a:ext uri="{FF2B5EF4-FFF2-40B4-BE49-F238E27FC236}">
                <a16:creationId xmlns:a16="http://schemas.microsoft.com/office/drawing/2014/main" id="{EA19CB0E-7C9E-450B-90B7-57316301D7C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DFAC50D-CF3E-491F-8757-AC707A19BA2B}"/>
              </a:ext>
            </a:extLst>
          </p:cNvPr>
          <p:cNvSpPr>
            <a:spLocks noGrp="1"/>
          </p:cNvSpPr>
          <p:nvPr>
            <p:ph type="sldNum" sz="quarter" idx="12"/>
          </p:nvPr>
        </p:nvSpPr>
        <p:spPr/>
        <p:txBody>
          <a:bodyPr/>
          <a:lstStyle/>
          <a:p>
            <a:fld id="{FE9EF925-3F2C-4087-99CB-25689FF4FF11}" type="slidenum">
              <a:rPr lang="zh-CN" altLang="en-US" smtClean="0"/>
              <a:t>‹#›</a:t>
            </a:fld>
            <a:endParaRPr lang="zh-CN" altLang="en-US"/>
          </a:p>
        </p:txBody>
      </p:sp>
    </p:spTree>
    <p:extLst>
      <p:ext uri="{BB962C8B-B14F-4D97-AF65-F5344CB8AC3E}">
        <p14:creationId xmlns:p14="http://schemas.microsoft.com/office/powerpoint/2010/main" val="2140736261"/>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174D189-AADA-4114-B377-5ABCAC847E83}"/>
              </a:ext>
            </a:extLst>
          </p:cNvPr>
          <p:cNvSpPr>
            <a:spLocks noGrp="1"/>
          </p:cNvSpPr>
          <p:nvPr>
            <p:ph type="dt" sz="half" idx="10"/>
          </p:nvPr>
        </p:nvSpPr>
        <p:spPr/>
        <p:txBody>
          <a:bodyPr/>
          <a:lstStyle/>
          <a:p>
            <a:fld id="{AF0E063E-786F-40F4-9248-D85769E553BF}" type="datetimeFigureOut">
              <a:rPr lang="zh-CN" altLang="en-US" smtClean="0"/>
              <a:t>2022/6/1</a:t>
            </a:fld>
            <a:endParaRPr lang="zh-CN" altLang="en-US"/>
          </a:p>
        </p:txBody>
      </p:sp>
      <p:sp>
        <p:nvSpPr>
          <p:cNvPr id="3" name="页脚占位符 2">
            <a:extLst>
              <a:ext uri="{FF2B5EF4-FFF2-40B4-BE49-F238E27FC236}">
                <a16:creationId xmlns:a16="http://schemas.microsoft.com/office/drawing/2014/main" id="{D0A0EFD4-02A3-44A4-ACA6-78854BD43B5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22FDB42-9C7E-443A-B363-BB474086FE03}"/>
              </a:ext>
            </a:extLst>
          </p:cNvPr>
          <p:cNvSpPr>
            <a:spLocks noGrp="1"/>
          </p:cNvSpPr>
          <p:nvPr>
            <p:ph type="sldNum" sz="quarter" idx="12"/>
          </p:nvPr>
        </p:nvSpPr>
        <p:spPr/>
        <p:txBody>
          <a:bodyPr/>
          <a:lstStyle/>
          <a:p>
            <a:fld id="{FE9EF925-3F2C-4087-99CB-25689FF4FF11}" type="slidenum">
              <a:rPr lang="zh-CN" altLang="en-US" smtClean="0"/>
              <a:t>‹#›</a:t>
            </a:fld>
            <a:endParaRPr lang="zh-CN" altLang="en-US"/>
          </a:p>
        </p:txBody>
      </p:sp>
    </p:spTree>
    <p:extLst>
      <p:ext uri="{BB962C8B-B14F-4D97-AF65-F5344CB8AC3E}">
        <p14:creationId xmlns:p14="http://schemas.microsoft.com/office/powerpoint/2010/main" val="3561476301"/>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458C51-AB38-4666-BA76-D476E73E40F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B2EF6B2-D686-4D39-94DE-B50690356D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20E2300A-0BBE-4396-9E5D-8B2BB860F1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7775F636-D7CD-41D7-BD57-F7E996633838}"/>
              </a:ext>
            </a:extLst>
          </p:cNvPr>
          <p:cNvSpPr>
            <a:spLocks noGrp="1"/>
          </p:cNvSpPr>
          <p:nvPr>
            <p:ph type="dt" sz="half" idx="10"/>
          </p:nvPr>
        </p:nvSpPr>
        <p:spPr/>
        <p:txBody>
          <a:bodyPr/>
          <a:lstStyle/>
          <a:p>
            <a:fld id="{AF0E063E-786F-40F4-9248-D85769E553BF}" type="datetimeFigureOut">
              <a:rPr lang="zh-CN" altLang="en-US" smtClean="0"/>
              <a:t>2022/6/1</a:t>
            </a:fld>
            <a:endParaRPr lang="zh-CN" altLang="en-US"/>
          </a:p>
        </p:txBody>
      </p:sp>
      <p:sp>
        <p:nvSpPr>
          <p:cNvPr id="6" name="页脚占位符 5">
            <a:extLst>
              <a:ext uri="{FF2B5EF4-FFF2-40B4-BE49-F238E27FC236}">
                <a16:creationId xmlns:a16="http://schemas.microsoft.com/office/drawing/2014/main" id="{AC35EEA2-6B73-47C6-A822-93C5C6BFBF4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D63D015-1845-435D-8F0B-FAB38DAABED8}"/>
              </a:ext>
            </a:extLst>
          </p:cNvPr>
          <p:cNvSpPr>
            <a:spLocks noGrp="1"/>
          </p:cNvSpPr>
          <p:nvPr>
            <p:ph type="sldNum" sz="quarter" idx="12"/>
          </p:nvPr>
        </p:nvSpPr>
        <p:spPr/>
        <p:txBody>
          <a:bodyPr/>
          <a:lstStyle/>
          <a:p>
            <a:fld id="{FE9EF925-3F2C-4087-99CB-25689FF4FF11}" type="slidenum">
              <a:rPr lang="zh-CN" altLang="en-US" smtClean="0"/>
              <a:t>‹#›</a:t>
            </a:fld>
            <a:endParaRPr lang="zh-CN" altLang="en-US"/>
          </a:p>
        </p:txBody>
      </p:sp>
    </p:spTree>
    <p:extLst>
      <p:ext uri="{BB962C8B-B14F-4D97-AF65-F5344CB8AC3E}">
        <p14:creationId xmlns:p14="http://schemas.microsoft.com/office/powerpoint/2010/main" val="3332730453"/>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0B9307-06DA-4B20-ACF9-F2BFD9EC83C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546C051-D0E1-44CF-8B53-81978E26CD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1D8507F-CEF2-45B4-8F5C-A4310DEA1B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0AF4E548-DC32-45BB-9142-A7415AD3F505}"/>
              </a:ext>
            </a:extLst>
          </p:cNvPr>
          <p:cNvSpPr>
            <a:spLocks noGrp="1"/>
          </p:cNvSpPr>
          <p:nvPr>
            <p:ph type="dt" sz="half" idx="10"/>
          </p:nvPr>
        </p:nvSpPr>
        <p:spPr/>
        <p:txBody>
          <a:bodyPr/>
          <a:lstStyle/>
          <a:p>
            <a:fld id="{AF0E063E-786F-40F4-9248-D85769E553BF}" type="datetimeFigureOut">
              <a:rPr lang="zh-CN" altLang="en-US" smtClean="0"/>
              <a:t>2022/6/1</a:t>
            </a:fld>
            <a:endParaRPr lang="zh-CN" altLang="en-US"/>
          </a:p>
        </p:txBody>
      </p:sp>
      <p:sp>
        <p:nvSpPr>
          <p:cNvPr id="6" name="页脚占位符 5">
            <a:extLst>
              <a:ext uri="{FF2B5EF4-FFF2-40B4-BE49-F238E27FC236}">
                <a16:creationId xmlns:a16="http://schemas.microsoft.com/office/drawing/2014/main" id="{6541145D-6977-4F29-827D-0E93AC5E282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5B75A9E-6916-4186-B000-D43A64A967DB}"/>
              </a:ext>
            </a:extLst>
          </p:cNvPr>
          <p:cNvSpPr>
            <a:spLocks noGrp="1"/>
          </p:cNvSpPr>
          <p:nvPr>
            <p:ph type="sldNum" sz="quarter" idx="12"/>
          </p:nvPr>
        </p:nvSpPr>
        <p:spPr/>
        <p:txBody>
          <a:bodyPr/>
          <a:lstStyle/>
          <a:p>
            <a:fld id="{FE9EF925-3F2C-4087-99CB-25689FF4FF11}" type="slidenum">
              <a:rPr lang="zh-CN" altLang="en-US" smtClean="0"/>
              <a:t>‹#›</a:t>
            </a:fld>
            <a:endParaRPr lang="zh-CN" altLang="en-US"/>
          </a:p>
        </p:txBody>
      </p:sp>
    </p:spTree>
    <p:extLst>
      <p:ext uri="{BB962C8B-B14F-4D97-AF65-F5344CB8AC3E}">
        <p14:creationId xmlns:p14="http://schemas.microsoft.com/office/powerpoint/2010/main" val="3200437780"/>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874F313-A33C-485A-B026-57DE0483F2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B38A56F-7080-4A1B-BCC9-462A467F50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742AB64-9E33-47DC-896B-4B8DFB5CE1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0E063E-786F-40F4-9248-D85769E553BF}" type="datetimeFigureOut">
              <a:rPr lang="zh-CN" altLang="en-US" smtClean="0"/>
              <a:t>2022/6/1</a:t>
            </a:fld>
            <a:endParaRPr lang="zh-CN" altLang="en-US"/>
          </a:p>
        </p:txBody>
      </p:sp>
      <p:sp>
        <p:nvSpPr>
          <p:cNvPr id="5" name="页脚占位符 4">
            <a:extLst>
              <a:ext uri="{FF2B5EF4-FFF2-40B4-BE49-F238E27FC236}">
                <a16:creationId xmlns:a16="http://schemas.microsoft.com/office/drawing/2014/main" id="{992BACFA-08AE-4F11-99BE-D5C39F013A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696CDA3-5867-4BF0-8131-45D1373205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9EF925-3F2C-4087-99CB-25689FF4FF11}" type="slidenum">
              <a:rPr lang="zh-CN" altLang="en-US" smtClean="0"/>
              <a:t>‹#›</a:t>
            </a:fld>
            <a:endParaRPr lang="zh-CN" altLang="en-US"/>
          </a:p>
        </p:txBody>
      </p:sp>
    </p:spTree>
    <p:extLst>
      <p:ext uri="{BB962C8B-B14F-4D97-AF65-F5344CB8AC3E}">
        <p14:creationId xmlns:p14="http://schemas.microsoft.com/office/powerpoint/2010/main" val="41273548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30.png"/><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png"/><Relationship Id="rId7"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png"/><Relationship Id="rId7"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3634A092-7025-4750-ADC3-080C990645E5}"/>
              </a:ext>
            </a:extLst>
          </p:cNvPr>
          <p:cNvPicPr>
            <a:picLocks noChangeAspect="1"/>
          </p:cNvPicPr>
          <p:nvPr/>
        </p:nvPicPr>
        <p:blipFill rotWithShape="1">
          <a:blip r:embed="rId3">
            <a:extLst>
              <a:ext uri="{28A0092B-C50C-407E-A947-70E740481C1C}">
                <a14:useLocalDpi xmlns:a14="http://schemas.microsoft.com/office/drawing/2010/main" val="0"/>
              </a:ext>
            </a:extLst>
          </a:blip>
          <a:srcRect l="697" b="1012"/>
          <a:stretch/>
        </p:blipFill>
        <p:spPr>
          <a:xfrm>
            <a:off x="922262" y="220573"/>
            <a:ext cx="957419" cy="725182"/>
          </a:xfrm>
          <a:prstGeom prst="rect">
            <a:avLst/>
          </a:prstGeom>
        </p:spPr>
      </p:pic>
      <p:sp>
        <p:nvSpPr>
          <p:cNvPr id="7" name="矩形 6">
            <a:extLst>
              <a:ext uri="{FF2B5EF4-FFF2-40B4-BE49-F238E27FC236}">
                <a16:creationId xmlns:a16="http://schemas.microsoft.com/office/drawing/2014/main" id="{FE9BB88F-46D8-4930-8C31-A4ACEF817969}"/>
              </a:ext>
            </a:extLst>
          </p:cNvPr>
          <p:cNvSpPr/>
          <p:nvPr/>
        </p:nvSpPr>
        <p:spPr>
          <a:xfrm>
            <a:off x="2090057" y="494523"/>
            <a:ext cx="2276670"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8" name="矩形 7">
            <a:extLst>
              <a:ext uri="{FF2B5EF4-FFF2-40B4-BE49-F238E27FC236}">
                <a16:creationId xmlns:a16="http://schemas.microsoft.com/office/drawing/2014/main" id="{2D49BE69-49C2-4184-BAA7-60FD0D09E5E5}"/>
              </a:ext>
            </a:extLst>
          </p:cNvPr>
          <p:cNvSpPr/>
          <p:nvPr/>
        </p:nvSpPr>
        <p:spPr>
          <a:xfrm>
            <a:off x="0" y="494523"/>
            <a:ext cx="711887"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9" name="矩形 8">
            <a:extLst>
              <a:ext uri="{FF2B5EF4-FFF2-40B4-BE49-F238E27FC236}">
                <a16:creationId xmlns:a16="http://schemas.microsoft.com/office/drawing/2014/main" id="{9FC72CA1-555F-447A-85F9-EC97C80B8CAC}"/>
              </a:ext>
            </a:extLst>
          </p:cNvPr>
          <p:cNvSpPr/>
          <p:nvPr/>
        </p:nvSpPr>
        <p:spPr>
          <a:xfrm>
            <a:off x="4366726" y="494523"/>
            <a:ext cx="7825273" cy="177282"/>
          </a:xfrm>
          <a:prstGeom prst="rect">
            <a:avLst/>
          </a:prstGeom>
          <a:solidFill>
            <a:schemeClr val="accent5">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10" name="矩形 9">
            <a:extLst>
              <a:ext uri="{FF2B5EF4-FFF2-40B4-BE49-F238E27FC236}">
                <a16:creationId xmlns:a16="http://schemas.microsoft.com/office/drawing/2014/main" id="{33C2F64D-95EF-4913-B896-504ECF7130A7}"/>
              </a:ext>
            </a:extLst>
          </p:cNvPr>
          <p:cNvSpPr/>
          <p:nvPr/>
        </p:nvSpPr>
        <p:spPr>
          <a:xfrm>
            <a:off x="0" y="6358812"/>
            <a:ext cx="8593493" cy="58359"/>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14" name="矩形 13">
            <a:extLst>
              <a:ext uri="{FF2B5EF4-FFF2-40B4-BE49-F238E27FC236}">
                <a16:creationId xmlns:a16="http://schemas.microsoft.com/office/drawing/2014/main" id="{CC45F877-DCEE-4110-A7AD-1D6EE360FAD1}"/>
              </a:ext>
            </a:extLst>
          </p:cNvPr>
          <p:cNvSpPr/>
          <p:nvPr/>
        </p:nvSpPr>
        <p:spPr>
          <a:xfrm>
            <a:off x="8593493" y="6358812"/>
            <a:ext cx="3598506" cy="58359"/>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15" name="标题 1">
            <a:extLst>
              <a:ext uri="{FF2B5EF4-FFF2-40B4-BE49-F238E27FC236}">
                <a16:creationId xmlns:a16="http://schemas.microsoft.com/office/drawing/2014/main" id="{9C2574E0-D5CE-46F3-9221-8338938B26FF}"/>
              </a:ext>
            </a:extLst>
          </p:cNvPr>
          <p:cNvSpPr txBox="1">
            <a:spLocks/>
          </p:cNvSpPr>
          <p:nvPr/>
        </p:nvSpPr>
        <p:spPr>
          <a:xfrm>
            <a:off x="1563029" y="2655253"/>
            <a:ext cx="9065941" cy="154749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altLang="zh-CN" sz="3200" dirty="0">
              <a:solidFill>
                <a:srgbClr val="00B0F0"/>
              </a:solidFill>
              <a:latin typeface="微软雅黑" panose="020B0503020204020204" pitchFamily="34" charset="-122"/>
              <a:ea typeface="微软雅黑" panose="020B0503020204020204" pitchFamily="34" charset="-122"/>
            </a:endParaRPr>
          </a:p>
          <a:p>
            <a:endParaRPr lang="en-US" altLang="zh-CN" sz="3200" dirty="0">
              <a:solidFill>
                <a:srgbClr val="00B0F0"/>
              </a:solidFill>
              <a:latin typeface="微软雅黑" panose="020B0503020204020204" pitchFamily="34" charset="-122"/>
              <a:ea typeface="微软雅黑" panose="020B0503020204020204" pitchFamily="34" charset="-122"/>
            </a:endParaRPr>
          </a:p>
          <a:p>
            <a:r>
              <a:rPr lang="en-US" altLang="zh-CN" sz="3200" dirty="0">
                <a:solidFill>
                  <a:srgbClr val="00B0F0"/>
                </a:solidFill>
                <a:latin typeface="微软雅黑" panose="020B0503020204020204" pitchFamily="34" charset="-122"/>
                <a:ea typeface="微软雅黑" panose="020B0503020204020204" pitchFamily="34" charset="-122"/>
              </a:rPr>
              <a:t>Price DOES Matter! Modeling Price and Interest Preferences in</a:t>
            </a:r>
          </a:p>
          <a:p>
            <a:r>
              <a:rPr lang="en-US" altLang="zh-CN" sz="3200" dirty="0">
                <a:solidFill>
                  <a:srgbClr val="00B0F0"/>
                </a:solidFill>
                <a:latin typeface="微软雅黑" panose="020B0503020204020204" pitchFamily="34" charset="-122"/>
                <a:ea typeface="微软雅黑" panose="020B0503020204020204" pitchFamily="34" charset="-122"/>
              </a:rPr>
              <a:t>Session-based Recommendation</a:t>
            </a:r>
          </a:p>
          <a:p>
            <a:r>
              <a:rPr lang="en-US" altLang="zh-CN" sz="3200" dirty="0">
                <a:solidFill>
                  <a:srgbClr val="00B0F0"/>
                </a:solidFill>
                <a:latin typeface="微软雅黑" panose="020B0503020204020204" pitchFamily="34" charset="-122"/>
                <a:ea typeface="微软雅黑" panose="020B0503020204020204" pitchFamily="34" charset="-122"/>
              </a:rPr>
              <a:t>(</a:t>
            </a:r>
            <a:r>
              <a:rPr lang="en-US" altLang="zh-CN" sz="3200" dirty="0" err="1">
                <a:solidFill>
                  <a:srgbClr val="00B0F0"/>
                </a:solidFill>
                <a:latin typeface="微软雅黑" panose="020B0503020204020204" pitchFamily="34" charset="-122"/>
                <a:ea typeface="微软雅黑" panose="020B0503020204020204" pitchFamily="34" charset="-122"/>
              </a:rPr>
              <a:t>CoHNN</a:t>
            </a:r>
            <a:r>
              <a:rPr lang="en-US" altLang="zh-CN" sz="3200" dirty="0">
                <a:solidFill>
                  <a:srgbClr val="00B0F0"/>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5709658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3634A092-7025-4750-ADC3-080C990645E5}"/>
              </a:ext>
            </a:extLst>
          </p:cNvPr>
          <p:cNvPicPr>
            <a:picLocks noChangeAspect="1"/>
          </p:cNvPicPr>
          <p:nvPr/>
        </p:nvPicPr>
        <p:blipFill rotWithShape="1">
          <a:blip r:embed="rId3">
            <a:extLst>
              <a:ext uri="{28A0092B-C50C-407E-A947-70E740481C1C}">
                <a14:useLocalDpi xmlns:a14="http://schemas.microsoft.com/office/drawing/2010/main" val="0"/>
              </a:ext>
            </a:extLst>
          </a:blip>
          <a:srcRect l="697" b="1012"/>
          <a:stretch/>
        </p:blipFill>
        <p:spPr>
          <a:xfrm>
            <a:off x="922262" y="220573"/>
            <a:ext cx="957419" cy="725182"/>
          </a:xfrm>
          <a:prstGeom prst="rect">
            <a:avLst/>
          </a:prstGeom>
        </p:spPr>
      </p:pic>
      <p:sp>
        <p:nvSpPr>
          <p:cNvPr id="7" name="矩形 6">
            <a:extLst>
              <a:ext uri="{FF2B5EF4-FFF2-40B4-BE49-F238E27FC236}">
                <a16:creationId xmlns:a16="http://schemas.microsoft.com/office/drawing/2014/main" id="{FE9BB88F-46D8-4930-8C31-A4ACEF817969}"/>
              </a:ext>
            </a:extLst>
          </p:cNvPr>
          <p:cNvSpPr/>
          <p:nvPr/>
        </p:nvSpPr>
        <p:spPr>
          <a:xfrm>
            <a:off x="2090056" y="494523"/>
            <a:ext cx="2493489"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8" name="矩形 7">
            <a:extLst>
              <a:ext uri="{FF2B5EF4-FFF2-40B4-BE49-F238E27FC236}">
                <a16:creationId xmlns:a16="http://schemas.microsoft.com/office/drawing/2014/main" id="{2D49BE69-49C2-4184-BAA7-60FD0D09E5E5}"/>
              </a:ext>
            </a:extLst>
          </p:cNvPr>
          <p:cNvSpPr/>
          <p:nvPr/>
        </p:nvSpPr>
        <p:spPr>
          <a:xfrm>
            <a:off x="0" y="494523"/>
            <a:ext cx="711887"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9" name="矩形 8">
            <a:extLst>
              <a:ext uri="{FF2B5EF4-FFF2-40B4-BE49-F238E27FC236}">
                <a16:creationId xmlns:a16="http://schemas.microsoft.com/office/drawing/2014/main" id="{9FC72CA1-555F-447A-85F9-EC97C80B8CAC}"/>
              </a:ext>
            </a:extLst>
          </p:cNvPr>
          <p:cNvSpPr/>
          <p:nvPr/>
        </p:nvSpPr>
        <p:spPr>
          <a:xfrm>
            <a:off x="6977944" y="494523"/>
            <a:ext cx="1361670" cy="17728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10" name="矩形 9">
            <a:extLst>
              <a:ext uri="{FF2B5EF4-FFF2-40B4-BE49-F238E27FC236}">
                <a16:creationId xmlns:a16="http://schemas.microsoft.com/office/drawing/2014/main" id="{33C2F64D-95EF-4913-B896-504ECF7130A7}"/>
              </a:ext>
            </a:extLst>
          </p:cNvPr>
          <p:cNvSpPr/>
          <p:nvPr/>
        </p:nvSpPr>
        <p:spPr>
          <a:xfrm>
            <a:off x="0" y="6358812"/>
            <a:ext cx="8593493" cy="58359"/>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14" name="矩形 13">
            <a:extLst>
              <a:ext uri="{FF2B5EF4-FFF2-40B4-BE49-F238E27FC236}">
                <a16:creationId xmlns:a16="http://schemas.microsoft.com/office/drawing/2014/main" id="{CC45F877-DCEE-4110-A7AD-1D6EE360FAD1}"/>
              </a:ext>
            </a:extLst>
          </p:cNvPr>
          <p:cNvSpPr/>
          <p:nvPr/>
        </p:nvSpPr>
        <p:spPr>
          <a:xfrm>
            <a:off x="8593493" y="6358812"/>
            <a:ext cx="3598506" cy="58359"/>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3" name="文本框 2">
            <a:extLst>
              <a:ext uri="{FF2B5EF4-FFF2-40B4-BE49-F238E27FC236}">
                <a16:creationId xmlns:a16="http://schemas.microsoft.com/office/drawing/2014/main" id="{35234CC2-2783-4A07-B3D3-43BFAD12A4A7}"/>
              </a:ext>
            </a:extLst>
          </p:cNvPr>
          <p:cNvSpPr txBox="1"/>
          <p:nvPr/>
        </p:nvSpPr>
        <p:spPr>
          <a:xfrm>
            <a:off x="4697976" y="259997"/>
            <a:ext cx="2279968" cy="584775"/>
          </a:xfrm>
          <a:prstGeom prst="rect">
            <a:avLst/>
          </a:prstGeom>
          <a:noFill/>
        </p:spPr>
        <p:txBody>
          <a:bodyPr wrap="square" rtlCol="0">
            <a:spAutoFit/>
          </a:bodyPr>
          <a:lstStyle>
            <a:defPPr>
              <a:defRPr lang="zh-CN"/>
            </a:defPPr>
            <a:lvl1pPr algn="ctr">
              <a:defRPr sz="3200">
                <a:solidFill>
                  <a:srgbClr val="FFC000"/>
                </a:solidFill>
                <a:latin typeface="楷体" panose="02010609060101010101" pitchFamily="49" charset="-122"/>
                <a:ea typeface="楷体" panose="02010609060101010101" pitchFamily="49" charset="-122"/>
              </a:defRPr>
            </a:lvl1pPr>
          </a:lstStyle>
          <a:p>
            <a:r>
              <a:rPr lang="en-US" altLang="zh-CN" dirty="0">
                <a:solidFill>
                  <a:srgbClr val="92D050"/>
                </a:solidFill>
              </a:rPr>
              <a:t>Experiment</a:t>
            </a:r>
            <a:endParaRPr lang="zh-CN" altLang="en-US" dirty="0">
              <a:solidFill>
                <a:srgbClr val="92D050"/>
              </a:solidFill>
            </a:endParaRPr>
          </a:p>
        </p:txBody>
      </p:sp>
      <p:sp>
        <p:nvSpPr>
          <p:cNvPr id="21" name="矩形 20">
            <a:extLst>
              <a:ext uri="{FF2B5EF4-FFF2-40B4-BE49-F238E27FC236}">
                <a16:creationId xmlns:a16="http://schemas.microsoft.com/office/drawing/2014/main" id="{105460BD-C924-48DA-A185-4080A320E530}"/>
              </a:ext>
            </a:extLst>
          </p:cNvPr>
          <p:cNvSpPr/>
          <p:nvPr/>
        </p:nvSpPr>
        <p:spPr>
          <a:xfrm>
            <a:off x="8257884" y="494523"/>
            <a:ext cx="1361670" cy="17728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26" name="矩形 25">
            <a:extLst>
              <a:ext uri="{FF2B5EF4-FFF2-40B4-BE49-F238E27FC236}">
                <a16:creationId xmlns:a16="http://schemas.microsoft.com/office/drawing/2014/main" id="{64E4B662-4654-4B7F-9469-BA40EC867C8B}"/>
              </a:ext>
            </a:extLst>
          </p:cNvPr>
          <p:cNvSpPr/>
          <p:nvPr/>
        </p:nvSpPr>
        <p:spPr>
          <a:xfrm>
            <a:off x="9537824" y="494523"/>
            <a:ext cx="1361670" cy="177282"/>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27" name="矩形 26">
            <a:extLst>
              <a:ext uri="{FF2B5EF4-FFF2-40B4-BE49-F238E27FC236}">
                <a16:creationId xmlns:a16="http://schemas.microsoft.com/office/drawing/2014/main" id="{F5F08E7F-50DC-405F-A401-BFB329AA452D}"/>
              </a:ext>
            </a:extLst>
          </p:cNvPr>
          <p:cNvSpPr/>
          <p:nvPr/>
        </p:nvSpPr>
        <p:spPr>
          <a:xfrm>
            <a:off x="10817764" y="494523"/>
            <a:ext cx="1361670"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lumMod val="40000"/>
                  <a:lumOff val="60000"/>
                </a:schemeClr>
              </a:solidFill>
            </a:endParaRPr>
          </a:p>
        </p:txBody>
      </p:sp>
      <p:pic>
        <p:nvPicPr>
          <p:cNvPr id="4" name="图片 3">
            <a:extLst>
              <a:ext uri="{FF2B5EF4-FFF2-40B4-BE49-F238E27FC236}">
                <a16:creationId xmlns:a16="http://schemas.microsoft.com/office/drawing/2014/main" id="{2D3F3111-FB3E-D04A-4F65-FC1D55B461D7}"/>
              </a:ext>
            </a:extLst>
          </p:cNvPr>
          <p:cNvPicPr>
            <a:picLocks noChangeAspect="1"/>
          </p:cNvPicPr>
          <p:nvPr/>
        </p:nvPicPr>
        <p:blipFill>
          <a:blip r:embed="rId4"/>
          <a:stretch>
            <a:fillRect/>
          </a:stretch>
        </p:blipFill>
        <p:spPr>
          <a:xfrm>
            <a:off x="2505078" y="1079298"/>
            <a:ext cx="6973273" cy="2734057"/>
          </a:xfrm>
          <a:prstGeom prst="rect">
            <a:avLst/>
          </a:prstGeom>
        </p:spPr>
      </p:pic>
      <p:pic>
        <p:nvPicPr>
          <p:cNvPr id="12" name="图片 11">
            <a:extLst>
              <a:ext uri="{FF2B5EF4-FFF2-40B4-BE49-F238E27FC236}">
                <a16:creationId xmlns:a16="http://schemas.microsoft.com/office/drawing/2014/main" id="{E8861D6C-98B1-1EBA-A6D9-8BA0AD687BFE}"/>
              </a:ext>
            </a:extLst>
          </p:cNvPr>
          <p:cNvPicPr>
            <a:picLocks noChangeAspect="1"/>
          </p:cNvPicPr>
          <p:nvPr/>
        </p:nvPicPr>
        <p:blipFill>
          <a:blip r:embed="rId5"/>
          <a:stretch>
            <a:fillRect/>
          </a:stretch>
        </p:blipFill>
        <p:spPr>
          <a:xfrm>
            <a:off x="-12566" y="3813355"/>
            <a:ext cx="12192000" cy="2915276"/>
          </a:xfrm>
          <a:prstGeom prst="rect">
            <a:avLst/>
          </a:prstGeom>
        </p:spPr>
      </p:pic>
      <p:pic>
        <p:nvPicPr>
          <p:cNvPr id="15" name="图片 14">
            <a:extLst>
              <a:ext uri="{FF2B5EF4-FFF2-40B4-BE49-F238E27FC236}">
                <a16:creationId xmlns:a16="http://schemas.microsoft.com/office/drawing/2014/main" id="{0D687985-128B-4BEA-244D-58C513144298}"/>
              </a:ext>
            </a:extLst>
          </p:cNvPr>
          <p:cNvPicPr>
            <a:picLocks noChangeAspect="1"/>
          </p:cNvPicPr>
          <p:nvPr/>
        </p:nvPicPr>
        <p:blipFill>
          <a:blip r:embed="rId6"/>
          <a:stretch>
            <a:fillRect/>
          </a:stretch>
        </p:blipFill>
        <p:spPr>
          <a:xfrm>
            <a:off x="9692227" y="3726639"/>
            <a:ext cx="2493489" cy="484922"/>
          </a:xfrm>
          <a:prstGeom prst="rect">
            <a:avLst/>
          </a:prstGeom>
        </p:spPr>
      </p:pic>
    </p:spTree>
    <p:extLst>
      <p:ext uri="{BB962C8B-B14F-4D97-AF65-F5344CB8AC3E}">
        <p14:creationId xmlns:p14="http://schemas.microsoft.com/office/powerpoint/2010/main" val="34322103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3634A092-7025-4750-ADC3-080C990645E5}"/>
              </a:ext>
            </a:extLst>
          </p:cNvPr>
          <p:cNvPicPr>
            <a:picLocks noChangeAspect="1"/>
          </p:cNvPicPr>
          <p:nvPr/>
        </p:nvPicPr>
        <p:blipFill rotWithShape="1">
          <a:blip r:embed="rId3">
            <a:extLst>
              <a:ext uri="{28A0092B-C50C-407E-A947-70E740481C1C}">
                <a14:useLocalDpi xmlns:a14="http://schemas.microsoft.com/office/drawing/2010/main" val="0"/>
              </a:ext>
            </a:extLst>
          </a:blip>
          <a:srcRect l="697" b="1012"/>
          <a:stretch/>
        </p:blipFill>
        <p:spPr>
          <a:xfrm>
            <a:off x="922262" y="220573"/>
            <a:ext cx="957419" cy="725182"/>
          </a:xfrm>
          <a:prstGeom prst="rect">
            <a:avLst/>
          </a:prstGeom>
        </p:spPr>
      </p:pic>
      <p:sp>
        <p:nvSpPr>
          <p:cNvPr id="7" name="矩形 6">
            <a:extLst>
              <a:ext uri="{FF2B5EF4-FFF2-40B4-BE49-F238E27FC236}">
                <a16:creationId xmlns:a16="http://schemas.microsoft.com/office/drawing/2014/main" id="{FE9BB88F-46D8-4930-8C31-A4ACEF817969}"/>
              </a:ext>
            </a:extLst>
          </p:cNvPr>
          <p:cNvSpPr/>
          <p:nvPr/>
        </p:nvSpPr>
        <p:spPr>
          <a:xfrm>
            <a:off x="2090056" y="494523"/>
            <a:ext cx="2493489"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8" name="矩形 7">
            <a:extLst>
              <a:ext uri="{FF2B5EF4-FFF2-40B4-BE49-F238E27FC236}">
                <a16:creationId xmlns:a16="http://schemas.microsoft.com/office/drawing/2014/main" id="{2D49BE69-49C2-4184-BAA7-60FD0D09E5E5}"/>
              </a:ext>
            </a:extLst>
          </p:cNvPr>
          <p:cNvSpPr/>
          <p:nvPr/>
        </p:nvSpPr>
        <p:spPr>
          <a:xfrm>
            <a:off x="0" y="494523"/>
            <a:ext cx="711887"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9" name="矩形 8">
            <a:extLst>
              <a:ext uri="{FF2B5EF4-FFF2-40B4-BE49-F238E27FC236}">
                <a16:creationId xmlns:a16="http://schemas.microsoft.com/office/drawing/2014/main" id="{9FC72CA1-555F-447A-85F9-EC97C80B8CAC}"/>
              </a:ext>
            </a:extLst>
          </p:cNvPr>
          <p:cNvSpPr/>
          <p:nvPr/>
        </p:nvSpPr>
        <p:spPr>
          <a:xfrm>
            <a:off x="6977944" y="494523"/>
            <a:ext cx="1361670" cy="17728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3" name="文本框 2">
            <a:extLst>
              <a:ext uri="{FF2B5EF4-FFF2-40B4-BE49-F238E27FC236}">
                <a16:creationId xmlns:a16="http://schemas.microsoft.com/office/drawing/2014/main" id="{35234CC2-2783-4A07-B3D3-43BFAD12A4A7}"/>
              </a:ext>
            </a:extLst>
          </p:cNvPr>
          <p:cNvSpPr txBox="1"/>
          <p:nvPr/>
        </p:nvSpPr>
        <p:spPr>
          <a:xfrm>
            <a:off x="4697976" y="259997"/>
            <a:ext cx="2279968" cy="584775"/>
          </a:xfrm>
          <a:prstGeom prst="rect">
            <a:avLst/>
          </a:prstGeom>
          <a:noFill/>
        </p:spPr>
        <p:txBody>
          <a:bodyPr wrap="square" rtlCol="0">
            <a:spAutoFit/>
          </a:bodyPr>
          <a:lstStyle>
            <a:defPPr>
              <a:defRPr lang="zh-CN"/>
            </a:defPPr>
            <a:lvl1pPr algn="ctr">
              <a:defRPr sz="3200">
                <a:solidFill>
                  <a:srgbClr val="FFC000"/>
                </a:solidFill>
                <a:latin typeface="楷体" panose="02010609060101010101" pitchFamily="49" charset="-122"/>
                <a:ea typeface="楷体" panose="02010609060101010101" pitchFamily="49" charset="-122"/>
              </a:defRPr>
            </a:lvl1pPr>
          </a:lstStyle>
          <a:p>
            <a:r>
              <a:rPr lang="en-US" altLang="zh-CN" dirty="0">
                <a:solidFill>
                  <a:srgbClr val="92D050"/>
                </a:solidFill>
              </a:rPr>
              <a:t>Experiment</a:t>
            </a:r>
            <a:endParaRPr lang="zh-CN" altLang="en-US" dirty="0">
              <a:solidFill>
                <a:srgbClr val="92D050"/>
              </a:solidFill>
            </a:endParaRPr>
          </a:p>
        </p:txBody>
      </p:sp>
      <p:sp>
        <p:nvSpPr>
          <p:cNvPr id="21" name="矩形 20">
            <a:extLst>
              <a:ext uri="{FF2B5EF4-FFF2-40B4-BE49-F238E27FC236}">
                <a16:creationId xmlns:a16="http://schemas.microsoft.com/office/drawing/2014/main" id="{105460BD-C924-48DA-A185-4080A320E530}"/>
              </a:ext>
            </a:extLst>
          </p:cNvPr>
          <p:cNvSpPr/>
          <p:nvPr/>
        </p:nvSpPr>
        <p:spPr>
          <a:xfrm>
            <a:off x="8257884" y="494523"/>
            <a:ext cx="1361670" cy="17728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26" name="矩形 25">
            <a:extLst>
              <a:ext uri="{FF2B5EF4-FFF2-40B4-BE49-F238E27FC236}">
                <a16:creationId xmlns:a16="http://schemas.microsoft.com/office/drawing/2014/main" id="{64E4B662-4654-4B7F-9469-BA40EC867C8B}"/>
              </a:ext>
            </a:extLst>
          </p:cNvPr>
          <p:cNvSpPr/>
          <p:nvPr/>
        </p:nvSpPr>
        <p:spPr>
          <a:xfrm>
            <a:off x="9537824" y="494523"/>
            <a:ext cx="1361670" cy="177282"/>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27" name="矩形 26">
            <a:extLst>
              <a:ext uri="{FF2B5EF4-FFF2-40B4-BE49-F238E27FC236}">
                <a16:creationId xmlns:a16="http://schemas.microsoft.com/office/drawing/2014/main" id="{F5F08E7F-50DC-405F-A401-BFB329AA452D}"/>
              </a:ext>
            </a:extLst>
          </p:cNvPr>
          <p:cNvSpPr/>
          <p:nvPr/>
        </p:nvSpPr>
        <p:spPr>
          <a:xfrm>
            <a:off x="10817764" y="494523"/>
            <a:ext cx="1361670"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lumMod val="40000"/>
                  <a:lumOff val="60000"/>
                </a:schemeClr>
              </a:solidFill>
            </a:endParaRPr>
          </a:p>
        </p:txBody>
      </p:sp>
      <p:pic>
        <p:nvPicPr>
          <p:cNvPr id="5" name="图片 4">
            <a:extLst>
              <a:ext uri="{FF2B5EF4-FFF2-40B4-BE49-F238E27FC236}">
                <a16:creationId xmlns:a16="http://schemas.microsoft.com/office/drawing/2014/main" id="{5C4F8912-ED15-DF66-8AC0-990A8AC6250C}"/>
              </a:ext>
            </a:extLst>
          </p:cNvPr>
          <p:cNvPicPr>
            <a:picLocks noChangeAspect="1"/>
          </p:cNvPicPr>
          <p:nvPr/>
        </p:nvPicPr>
        <p:blipFill>
          <a:blip r:embed="rId4"/>
          <a:stretch>
            <a:fillRect/>
          </a:stretch>
        </p:blipFill>
        <p:spPr>
          <a:xfrm>
            <a:off x="711887" y="935166"/>
            <a:ext cx="10888595" cy="2753109"/>
          </a:xfrm>
          <a:prstGeom prst="rect">
            <a:avLst/>
          </a:prstGeom>
        </p:spPr>
      </p:pic>
      <p:pic>
        <p:nvPicPr>
          <p:cNvPr id="13" name="图片 12">
            <a:extLst>
              <a:ext uri="{FF2B5EF4-FFF2-40B4-BE49-F238E27FC236}">
                <a16:creationId xmlns:a16="http://schemas.microsoft.com/office/drawing/2014/main" id="{74FA0D6A-BFB6-20B2-5D2F-DA704A1338F9}"/>
              </a:ext>
            </a:extLst>
          </p:cNvPr>
          <p:cNvPicPr>
            <a:picLocks noChangeAspect="1"/>
          </p:cNvPicPr>
          <p:nvPr/>
        </p:nvPicPr>
        <p:blipFill>
          <a:blip r:embed="rId5"/>
          <a:stretch>
            <a:fillRect/>
          </a:stretch>
        </p:blipFill>
        <p:spPr>
          <a:xfrm>
            <a:off x="1330815" y="3759582"/>
            <a:ext cx="9530370" cy="2838421"/>
          </a:xfrm>
          <a:prstGeom prst="rect">
            <a:avLst/>
          </a:prstGeom>
        </p:spPr>
      </p:pic>
    </p:spTree>
    <p:extLst>
      <p:ext uri="{BB962C8B-B14F-4D97-AF65-F5344CB8AC3E}">
        <p14:creationId xmlns:p14="http://schemas.microsoft.com/office/powerpoint/2010/main" val="10240831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3634A092-7025-4750-ADC3-080C990645E5}"/>
              </a:ext>
            </a:extLst>
          </p:cNvPr>
          <p:cNvPicPr>
            <a:picLocks noChangeAspect="1"/>
          </p:cNvPicPr>
          <p:nvPr/>
        </p:nvPicPr>
        <p:blipFill rotWithShape="1">
          <a:blip r:embed="rId3">
            <a:extLst>
              <a:ext uri="{28A0092B-C50C-407E-A947-70E740481C1C}">
                <a14:useLocalDpi xmlns:a14="http://schemas.microsoft.com/office/drawing/2010/main" val="0"/>
              </a:ext>
            </a:extLst>
          </a:blip>
          <a:srcRect l="697" b="1012"/>
          <a:stretch/>
        </p:blipFill>
        <p:spPr>
          <a:xfrm>
            <a:off x="922262" y="220573"/>
            <a:ext cx="957419" cy="725182"/>
          </a:xfrm>
          <a:prstGeom prst="rect">
            <a:avLst/>
          </a:prstGeom>
        </p:spPr>
      </p:pic>
      <p:sp>
        <p:nvSpPr>
          <p:cNvPr id="7" name="矩形 6">
            <a:extLst>
              <a:ext uri="{FF2B5EF4-FFF2-40B4-BE49-F238E27FC236}">
                <a16:creationId xmlns:a16="http://schemas.microsoft.com/office/drawing/2014/main" id="{FE9BB88F-46D8-4930-8C31-A4ACEF817969}"/>
              </a:ext>
            </a:extLst>
          </p:cNvPr>
          <p:cNvSpPr/>
          <p:nvPr/>
        </p:nvSpPr>
        <p:spPr>
          <a:xfrm>
            <a:off x="2090056" y="494523"/>
            <a:ext cx="2493489"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8" name="矩形 7">
            <a:extLst>
              <a:ext uri="{FF2B5EF4-FFF2-40B4-BE49-F238E27FC236}">
                <a16:creationId xmlns:a16="http://schemas.microsoft.com/office/drawing/2014/main" id="{2D49BE69-49C2-4184-BAA7-60FD0D09E5E5}"/>
              </a:ext>
            </a:extLst>
          </p:cNvPr>
          <p:cNvSpPr/>
          <p:nvPr/>
        </p:nvSpPr>
        <p:spPr>
          <a:xfrm>
            <a:off x="0" y="494523"/>
            <a:ext cx="711887"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9" name="矩形 8">
            <a:extLst>
              <a:ext uri="{FF2B5EF4-FFF2-40B4-BE49-F238E27FC236}">
                <a16:creationId xmlns:a16="http://schemas.microsoft.com/office/drawing/2014/main" id="{9FC72CA1-555F-447A-85F9-EC97C80B8CAC}"/>
              </a:ext>
            </a:extLst>
          </p:cNvPr>
          <p:cNvSpPr/>
          <p:nvPr/>
        </p:nvSpPr>
        <p:spPr>
          <a:xfrm>
            <a:off x="6977944" y="494523"/>
            <a:ext cx="1361670" cy="17728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3" name="文本框 2">
            <a:extLst>
              <a:ext uri="{FF2B5EF4-FFF2-40B4-BE49-F238E27FC236}">
                <a16:creationId xmlns:a16="http://schemas.microsoft.com/office/drawing/2014/main" id="{35234CC2-2783-4A07-B3D3-43BFAD12A4A7}"/>
              </a:ext>
            </a:extLst>
          </p:cNvPr>
          <p:cNvSpPr txBox="1"/>
          <p:nvPr/>
        </p:nvSpPr>
        <p:spPr>
          <a:xfrm>
            <a:off x="4697976" y="259997"/>
            <a:ext cx="2279968" cy="584775"/>
          </a:xfrm>
          <a:prstGeom prst="rect">
            <a:avLst/>
          </a:prstGeom>
          <a:noFill/>
        </p:spPr>
        <p:txBody>
          <a:bodyPr wrap="square" rtlCol="0">
            <a:spAutoFit/>
          </a:bodyPr>
          <a:lstStyle>
            <a:defPPr>
              <a:defRPr lang="zh-CN"/>
            </a:defPPr>
            <a:lvl1pPr algn="ctr">
              <a:defRPr sz="3200">
                <a:solidFill>
                  <a:srgbClr val="FFC000"/>
                </a:solidFill>
                <a:latin typeface="楷体" panose="02010609060101010101" pitchFamily="49" charset="-122"/>
                <a:ea typeface="楷体" panose="02010609060101010101" pitchFamily="49" charset="-122"/>
              </a:defRPr>
            </a:lvl1pPr>
          </a:lstStyle>
          <a:p>
            <a:r>
              <a:rPr lang="en-US" altLang="zh-CN" dirty="0">
                <a:solidFill>
                  <a:srgbClr val="92D050"/>
                </a:solidFill>
              </a:rPr>
              <a:t>Experiment</a:t>
            </a:r>
            <a:endParaRPr lang="zh-CN" altLang="en-US" dirty="0">
              <a:solidFill>
                <a:srgbClr val="92D050"/>
              </a:solidFill>
            </a:endParaRPr>
          </a:p>
        </p:txBody>
      </p:sp>
      <p:sp>
        <p:nvSpPr>
          <p:cNvPr id="21" name="矩形 20">
            <a:extLst>
              <a:ext uri="{FF2B5EF4-FFF2-40B4-BE49-F238E27FC236}">
                <a16:creationId xmlns:a16="http://schemas.microsoft.com/office/drawing/2014/main" id="{105460BD-C924-48DA-A185-4080A320E530}"/>
              </a:ext>
            </a:extLst>
          </p:cNvPr>
          <p:cNvSpPr/>
          <p:nvPr/>
        </p:nvSpPr>
        <p:spPr>
          <a:xfrm>
            <a:off x="8257884" y="494523"/>
            <a:ext cx="1361670" cy="17728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26" name="矩形 25">
            <a:extLst>
              <a:ext uri="{FF2B5EF4-FFF2-40B4-BE49-F238E27FC236}">
                <a16:creationId xmlns:a16="http://schemas.microsoft.com/office/drawing/2014/main" id="{64E4B662-4654-4B7F-9469-BA40EC867C8B}"/>
              </a:ext>
            </a:extLst>
          </p:cNvPr>
          <p:cNvSpPr/>
          <p:nvPr/>
        </p:nvSpPr>
        <p:spPr>
          <a:xfrm>
            <a:off x="9537824" y="494523"/>
            <a:ext cx="1361670" cy="177282"/>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27" name="矩形 26">
            <a:extLst>
              <a:ext uri="{FF2B5EF4-FFF2-40B4-BE49-F238E27FC236}">
                <a16:creationId xmlns:a16="http://schemas.microsoft.com/office/drawing/2014/main" id="{F5F08E7F-50DC-405F-A401-BFB329AA452D}"/>
              </a:ext>
            </a:extLst>
          </p:cNvPr>
          <p:cNvSpPr/>
          <p:nvPr/>
        </p:nvSpPr>
        <p:spPr>
          <a:xfrm>
            <a:off x="10817764" y="494523"/>
            <a:ext cx="1361670"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lumMod val="40000"/>
                  <a:lumOff val="60000"/>
                </a:schemeClr>
              </a:solidFill>
            </a:endParaRPr>
          </a:p>
        </p:txBody>
      </p:sp>
      <p:pic>
        <p:nvPicPr>
          <p:cNvPr id="4" name="图片 3">
            <a:extLst>
              <a:ext uri="{FF2B5EF4-FFF2-40B4-BE49-F238E27FC236}">
                <a16:creationId xmlns:a16="http://schemas.microsoft.com/office/drawing/2014/main" id="{3C4C027B-7BFA-7445-6817-66364E95D017}"/>
              </a:ext>
            </a:extLst>
          </p:cNvPr>
          <p:cNvPicPr>
            <a:picLocks noChangeAspect="1"/>
          </p:cNvPicPr>
          <p:nvPr/>
        </p:nvPicPr>
        <p:blipFill>
          <a:blip r:embed="rId4"/>
          <a:stretch>
            <a:fillRect/>
          </a:stretch>
        </p:blipFill>
        <p:spPr>
          <a:xfrm>
            <a:off x="1136194" y="1079298"/>
            <a:ext cx="10362405" cy="5461773"/>
          </a:xfrm>
          <a:prstGeom prst="rect">
            <a:avLst/>
          </a:prstGeom>
        </p:spPr>
      </p:pic>
    </p:spTree>
    <p:extLst>
      <p:ext uri="{BB962C8B-B14F-4D97-AF65-F5344CB8AC3E}">
        <p14:creationId xmlns:p14="http://schemas.microsoft.com/office/powerpoint/2010/main" val="8247965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3634A092-7025-4750-ADC3-080C990645E5}"/>
              </a:ext>
            </a:extLst>
          </p:cNvPr>
          <p:cNvPicPr>
            <a:picLocks noChangeAspect="1"/>
          </p:cNvPicPr>
          <p:nvPr/>
        </p:nvPicPr>
        <p:blipFill rotWithShape="1">
          <a:blip r:embed="rId2">
            <a:extLst>
              <a:ext uri="{28A0092B-C50C-407E-A947-70E740481C1C}">
                <a14:useLocalDpi xmlns:a14="http://schemas.microsoft.com/office/drawing/2010/main" val="0"/>
              </a:ext>
            </a:extLst>
          </a:blip>
          <a:srcRect l="697" b="1012"/>
          <a:stretch/>
        </p:blipFill>
        <p:spPr>
          <a:xfrm>
            <a:off x="922262" y="220573"/>
            <a:ext cx="957419" cy="725182"/>
          </a:xfrm>
          <a:prstGeom prst="rect">
            <a:avLst/>
          </a:prstGeom>
        </p:spPr>
      </p:pic>
      <p:sp>
        <p:nvSpPr>
          <p:cNvPr id="7" name="矩形 6">
            <a:extLst>
              <a:ext uri="{FF2B5EF4-FFF2-40B4-BE49-F238E27FC236}">
                <a16:creationId xmlns:a16="http://schemas.microsoft.com/office/drawing/2014/main" id="{FE9BB88F-46D8-4930-8C31-A4ACEF817969}"/>
              </a:ext>
            </a:extLst>
          </p:cNvPr>
          <p:cNvSpPr/>
          <p:nvPr/>
        </p:nvSpPr>
        <p:spPr>
          <a:xfrm>
            <a:off x="2090057" y="494523"/>
            <a:ext cx="2276670"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8" name="矩形 7">
            <a:extLst>
              <a:ext uri="{FF2B5EF4-FFF2-40B4-BE49-F238E27FC236}">
                <a16:creationId xmlns:a16="http://schemas.microsoft.com/office/drawing/2014/main" id="{2D49BE69-49C2-4184-BAA7-60FD0D09E5E5}"/>
              </a:ext>
            </a:extLst>
          </p:cNvPr>
          <p:cNvSpPr/>
          <p:nvPr/>
        </p:nvSpPr>
        <p:spPr>
          <a:xfrm>
            <a:off x="0" y="494523"/>
            <a:ext cx="711887"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9" name="矩形 8">
            <a:extLst>
              <a:ext uri="{FF2B5EF4-FFF2-40B4-BE49-F238E27FC236}">
                <a16:creationId xmlns:a16="http://schemas.microsoft.com/office/drawing/2014/main" id="{9FC72CA1-555F-447A-85F9-EC97C80B8CAC}"/>
              </a:ext>
            </a:extLst>
          </p:cNvPr>
          <p:cNvSpPr/>
          <p:nvPr/>
        </p:nvSpPr>
        <p:spPr>
          <a:xfrm>
            <a:off x="4366726" y="494523"/>
            <a:ext cx="7825273" cy="177282"/>
          </a:xfrm>
          <a:prstGeom prst="rect">
            <a:avLst/>
          </a:prstGeom>
          <a:solidFill>
            <a:schemeClr val="accent5">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10" name="矩形 9">
            <a:extLst>
              <a:ext uri="{FF2B5EF4-FFF2-40B4-BE49-F238E27FC236}">
                <a16:creationId xmlns:a16="http://schemas.microsoft.com/office/drawing/2014/main" id="{33C2F64D-95EF-4913-B896-504ECF7130A7}"/>
              </a:ext>
            </a:extLst>
          </p:cNvPr>
          <p:cNvSpPr/>
          <p:nvPr/>
        </p:nvSpPr>
        <p:spPr>
          <a:xfrm>
            <a:off x="0" y="6358812"/>
            <a:ext cx="8593493" cy="58359"/>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14" name="矩形 13">
            <a:extLst>
              <a:ext uri="{FF2B5EF4-FFF2-40B4-BE49-F238E27FC236}">
                <a16:creationId xmlns:a16="http://schemas.microsoft.com/office/drawing/2014/main" id="{CC45F877-DCEE-4110-A7AD-1D6EE360FAD1}"/>
              </a:ext>
            </a:extLst>
          </p:cNvPr>
          <p:cNvSpPr/>
          <p:nvPr/>
        </p:nvSpPr>
        <p:spPr>
          <a:xfrm>
            <a:off x="8593493" y="6358812"/>
            <a:ext cx="3598506" cy="58359"/>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pic>
        <p:nvPicPr>
          <p:cNvPr id="11" name="图片 10">
            <a:extLst>
              <a:ext uri="{FF2B5EF4-FFF2-40B4-BE49-F238E27FC236}">
                <a16:creationId xmlns:a16="http://schemas.microsoft.com/office/drawing/2014/main" id="{5A5C6EFE-A93A-42C1-B6C0-B23270C031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7371" y="1488081"/>
            <a:ext cx="3877258" cy="3877258"/>
          </a:xfrm>
          <a:prstGeom prst="rect">
            <a:avLst/>
          </a:prstGeom>
        </p:spPr>
      </p:pic>
      <p:sp>
        <p:nvSpPr>
          <p:cNvPr id="12" name="文本框 11">
            <a:extLst>
              <a:ext uri="{FF2B5EF4-FFF2-40B4-BE49-F238E27FC236}">
                <a16:creationId xmlns:a16="http://schemas.microsoft.com/office/drawing/2014/main" id="{ED53EB2D-2458-441D-BF45-D2BCD47ED81E}"/>
              </a:ext>
            </a:extLst>
          </p:cNvPr>
          <p:cNvSpPr txBox="1"/>
          <p:nvPr/>
        </p:nvSpPr>
        <p:spPr>
          <a:xfrm>
            <a:off x="5209590" y="2827175"/>
            <a:ext cx="2170924" cy="1015663"/>
          </a:xfrm>
          <a:prstGeom prst="rect">
            <a:avLst/>
          </a:prstGeom>
          <a:noFill/>
        </p:spPr>
        <p:txBody>
          <a:bodyPr wrap="square" rtlCol="0">
            <a:spAutoFit/>
          </a:bodyPr>
          <a:lstStyle/>
          <a:p>
            <a:r>
              <a:rPr lang="zh-CN" altLang="en-US" sz="6000" dirty="0">
                <a:solidFill>
                  <a:srgbClr val="00B0F0"/>
                </a:solidFill>
                <a:latin typeface="宋体" panose="02010600030101010101" pitchFamily="2" charset="-122"/>
                <a:ea typeface="宋体" panose="02010600030101010101" pitchFamily="2" charset="-122"/>
              </a:rPr>
              <a:t>谢谢</a:t>
            </a:r>
          </a:p>
        </p:txBody>
      </p:sp>
    </p:spTree>
    <p:extLst>
      <p:ext uri="{BB962C8B-B14F-4D97-AF65-F5344CB8AC3E}">
        <p14:creationId xmlns:p14="http://schemas.microsoft.com/office/powerpoint/2010/main" val="39002278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3634A092-7025-4750-ADC3-080C990645E5}"/>
              </a:ext>
            </a:extLst>
          </p:cNvPr>
          <p:cNvPicPr>
            <a:picLocks noChangeAspect="1"/>
          </p:cNvPicPr>
          <p:nvPr/>
        </p:nvPicPr>
        <p:blipFill rotWithShape="1">
          <a:blip r:embed="rId3">
            <a:extLst>
              <a:ext uri="{28A0092B-C50C-407E-A947-70E740481C1C}">
                <a14:useLocalDpi xmlns:a14="http://schemas.microsoft.com/office/drawing/2010/main" val="0"/>
              </a:ext>
            </a:extLst>
          </a:blip>
          <a:srcRect l="697" b="1012"/>
          <a:stretch/>
        </p:blipFill>
        <p:spPr>
          <a:xfrm>
            <a:off x="922262" y="220573"/>
            <a:ext cx="957419" cy="725182"/>
          </a:xfrm>
          <a:prstGeom prst="rect">
            <a:avLst/>
          </a:prstGeom>
        </p:spPr>
      </p:pic>
      <p:sp>
        <p:nvSpPr>
          <p:cNvPr id="7" name="矩形 6">
            <a:extLst>
              <a:ext uri="{FF2B5EF4-FFF2-40B4-BE49-F238E27FC236}">
                <a16:creationId xmlns:a16="http://schemas.microsoft.com/office/drawing/2014/main" id="{FE9BB88F-46D8-4930-8C31-A4ACEF817969}"/>
              </a:ext>
            </a:extLst>
          </p:cNvPr>
          <p:cNvSpPr/>
          <p:nvPr/>
        </p:nvSpPr>
        <p:spPr>
          <a:xfrm>
            <a:off x="2090056" y="494523"/>
            <a:ext cx="2493489"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8" name="矩形 7">
            <a:extLst>
              <a:ext uri="{FF2B5EF4-FFF2-40B4-BE49-F238E27FC236}">
                <a16:creationId xmlns:a16="http://schemas.microsoft.com/office/drawing/2014/main" id="{2D49BE69-49C2-4184-BAA7-60FD0D09E5E5}"/>
              </a:ext>
            </a:extLst>
          </p:cNvPr>
          <p:cNvSpPr/>
          <p:nvPr/>
        </p:nvSpPr>
        <p:spPr>
          <a:xfrm>
            <a:off x="0" y="494523"/>
            <a:ext cx="711887"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9" name="矩形 8">
            <a:extLst>
              <a:ext uri="{FF2B5EF4-FFF2-40B4-BE49-F238E27FC236}">
                <a16:creationId xmlns:a16="http://schemas.microsoft.com/office/drawing/2014/main" id="{9FC72CA1-555F-447A-85F9-EC97C80B8CAC}"/>
              </a:ext>
            </a:extLst>
          </p:cNvPr>
          <p:cNvSpPr/>
          <p:nvPr/>
        </p:nvSpPr>
        <p:spPr>
          <a:xfrm>
            <a:off x="6977944" y="494523"/>
            <a:ext cx="1361670" cy="17728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10" name="矩形 9">
            <a:extLst>
              <a:ext uri="{FF2B5EF4-FFF2-40B4-BE49-F238E27FC236}">
                <a16:creationId xmlns:a16="http://schemas.microsoft.com/office/drawing/2014/main" id="{33C2F64D-95EF-4913-B896-504ECF7130A7}"/>
              </a:ext>
            </a:extLst>
          </p:cNvPr>
          <p:cNvSpPr/>
          <p:nvPr/>
        </p:nvSpPr>
        <p:spPr>
          <a:xfrm>
            <a:off x="0" y="6358812"/>
            <a:ext cx="8593493" cy="58359"/>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14" name="矩形 13">
            <a:extLst>
              <a:ext uri="{FF2B5EF4-FFF2-40B4-BE49-F238E27FC236}">
                <a16:creationId xmlns:a16="http://schemas.microsoft.com/office/drawing/2014/main" id="{CC45F877-DCEE-4110-A7AD-1D6EE360FAD1}"/>
              </a:ext>
            </a:extLst>
          </p:cNvPr>
          <p:cNvSpPr/>
          <p:nvPr/>
        </p:nvSpPr>
        <p:spPr>
          <a:xfrm>
            <a:off x="8593493" y="6358812"/>
            <a:ext cx="3598506" cy="58359"/>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3" name="文本框 2">
            <a:extLst>
              <a:ext uri="{FF2B5EF4-FFF2-40B4-BE49-F238E27FC236}">
                <a16:creationId xmlns:a16="http://schemas.microsoft.com/office/drawing/2014/main" id="{35234CC2-2783-4A07-B3D3-43BFAD12A4A7}"/>
              </a:ext>
            </a:extLst>
          </p:cNvPr>
          <p:cNvSpPr txBox="1"/>
          <p:nvPr/>
        </p:nvSpPr>
        <p:spPr>
          <a:xfrm>
            <a:off x="4697976" y="259997"/>
            <a:ext cx="2279968" cy="584775"/>
          </a:xfrm>
          <a:prstGeom prst="rect">
            <a:avLst/>
          </a:prstGeom>
          <a:noFill/>
        </p:spPr>
        <p:txBody>
          <a:bodyPr wrap="square" rtlCol="0">
            <a:spAutoFit/>
          </a:bodyPr>
          <a:lstStyle>
            <a:defPPr>
              <a:defRPr lang="zh-CN"/>
            </a:defPPr>
            <a:lvl1pPr algn="ctr">
              <a:defRPr sz="3200">
                <a:solidFill>
                  <a:srgbClr val="FFC000"/>
                </a:solidFill>
                <a:latin typeface="楷体" panose="02010609060101010101" pitchFamily="49" charset="-122"/>
                <a:ea typeface="楷体" panose="02010609060101010101" pitchFamily="49" charset="-122"/>
              </a:defRPr>
            </a:lvl1pPr>
          </a:lstStyle>
          <a:p>
            <a:r>
              <a:rPr lang="en-US" altLang="zh-CN" dirty="0">
                <a:solidFill>
                  <a:srgbClr val="92D050"/>
                </a:solidFill>
              </a:rPr>
              <a:t>Motivation</a:t>
            </a:r>
            <a:endParaRPr lang="zh-CN" altLang="en-US" dirty="0">
              <a:solidFill>
                <a:srgbClr val="92D050"/>
              </a:solidFill>
            </a:endParaRPr>
          </a:p>
        </p:txBody>
      </p:sp>
      <p:sp>
        <p:nvSpPr>
          <p:cNvPr id="21" name="矩形 20">
            <a:extLst>
              <a:ext uri="{FF2B5EF4-FFF2-40B4-BE49-F238E27FC236}">
                <a16:creationId xmlns:a16="http://schemas.microsoft.com/office/drawing/2014/main" id="{105460BD-C924-48DA-A185-4080A320E530}"/>
              </a:ext>
            </a:extLst>
          </p:cNvPr>
          <p:cNvSpPr/>
          <p:nvPr/>
        </p:nvSpPr>
        <p:spPr>
          <a:xfrm>
            <a:off x="8257884" y="494523"/>
            <a:ext cx="1361670" cy="17728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26" name="矩形 25">
            <a:extLst>
              <a:ext uri="{FF2B5EF4-FFF2-40B4-BE49-F238E27FC236}">
                <a16:creationId xmlns:a16="http://schemas.microsoft.com/office/drawing/2014/main" id="{64E4B662-4654-4B7F-9469-BA40EC867C8B}"/>
              </a:ext>
            </a:extLst>
          </p:cNvPr>
          <p:cNvSpPr/>
          <p:nvPr/>
        </p:nvSpPr>
        <p:spPr>
          <a:xfrm>
            <a:off x="9537824" y="494523"/>
            <a:ext cx="1361670" cy="177282"/>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27" name="矩形 26">
            <a:extLst>
              <a:ext uri="{FF2B5EF4-FFF2-40B4-BE49-F238E27FC236}">
                <a16:creationId xmlns:a16="http://schemas.microsoft.com/office/drawing/2014/main" id="{F5F08E7F-50DC-405F-A401-BFB329AA452D}"/>
              </a:ext>
            </a:extLst>
          </p:cNvPr>
          <p:cNvSpPr/>
          <p:nvPr/>
        </p:nvSpPr>
        <p:spPr>
          <a:xfrm>
            <a:off x="10817764" y="494523"/>
            <a:ext cx="1361670"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lumMod val="40000"/>
                  <a:lumOff val="60000"/>
                </a:schemeClr>
              </a:solidFill>
            </a:endParaRPr>
          </a:p>
        </p:txBody>
      </p:sp>
      <p:sp>
        <p:nvSpPr>
          <p:cNvPr id="2" name="文本框 1">
            <a:extLst>
              <a:ext uri="{FF2B5EF4-FFF2-40B4-BE49-F238E27FC236}">
                <a16:creationId xmlns:a16="http://schemas.microsoft.com/office/drawing/2014/main" id="{6F0AFAA4-ECE5-4562-9538-142E35AEC38A}"/>
              </a:ext>
            </a:extLst>
          </p:cNvPr>
          <p:cNvSpPr txBox="1"/>
          <p:nvPr/>
        </p:nvSpPr>
        <p:spPr>
          <a:xfrm>
            <a:off x="922262" y="1275072"/>
            <a:ext cx="11075804" cy="4832092"/>
          </a:xfrm>
          <a:prstGeom prst="rect">
            <a:avLst/>
          </a:prstGeom>
          <a:noFill/>
        </p:spPr>
        <p:txBody>
          <a:bodyPr wrap="square" rtlCol="0">
            <a:spAutoFit/>
          </a:bodyPr>
          <a:lstStyle/>
          <a:p>
            <a:pPr marL="285750" indent="-285750">
              <a:buFont typeface="Wingdings" panose="05000000000000000000" pitchFamily="2" charset="2"/>
              <a:buChar char="l"/>
            </a:pPr>
            <a:r>
              <a:rPr lang="zh-CN" altLang="en-US" sz="2800" dirty="0">
                <a:solidFill>
                  <a:srgbClr val="00B0F0"/>
                </a:solidFill>
              </a:rPr>
              <a:t>考虑商品的价格</a:t>
            </a:r>
            <a:endParaRPr lang="en-US" altLang="zh-CN" sz="2800" dirty="0">
              <a:solidFill>
                <a:srgbClr val="00B0F0"/>
              </a:solidFill>
            </a:endParaRPr>
          </a:p>
          <a:p>
            <a:r>
              <a:rPr lang="zh-CN" altLang="en-US" sz="2800" dirty="0">
                <a:latin typeface="Arial" panose="020B0604020202020204" pitchFamily="34" charset="0"/>
              </a:rPr>
              <a:t>    在实际的购物场景中，人们往往会十分在意商品的价格，但在</a:t>
            </a:r>
            <a:r>
              <a:rPr lang="en-US" altLang="zh-CN" sz="2800" dirty="0">
                <a:latin typeface="Arial" panose="020B0604020202020204" pitchFamily="34" charset="0"/>
              </a:rPr>
              <a:t>SBR</a:t>
            </a:r>
            <a:r>
              <a:rPr lang="zh-CN" altLang="en-US" sz="2800" dirty="0">
                <a:latin typeface="Arial" panose="020B0604020202020204" pitchFamily="34" charset="0"/>
              </a:rPr>
              <a:t>领域还没有人引入过商品的价格。</a:t>
            </a:r>
            <a:endParaRPr lang="en-US" altLang="zh-CN" sz="2800" dirty="0">
              <a:latin typeface="Arial" panose="020B0604020202020204" pitchFamily="34" charset="0"/>
            </a:endParaRPr>
          </a:p>
          <a:p>
            <a:endParaRPr lang="en-US" altLang="zh-CN" sz="2800" dirty="0">
              <a:solidFill>
                <a:srgbClr val="00B0F0"/>
              </a:solidFill>
            </a:endParaRPr>
          </a:p>
          <a:p>
            <a:pPr marL="285750" indent="-285750">
              <a:buFont typeface="Wingdings" panose="05000000000000000000" pitchFamily="2" charset="2"/>
              <a:buChar char="l"/>
            </a:pPr>
            <a:r>
              <a:rPr lang="zh-CN" altLang="en-US" sz="2800" dirty="0">
                <a:solidFill>
                  <a:srgbClr val="00B0F0"/>
                </a:solidFill>
              </a:rPr>
              <a:t>平衡商品的价格与用户的偏好</a:t>
            </a:r>
            <a:endParaRPr lang="en-US" altLang="zh-CN" sz="2800" dirty="0">
              <a:solidFill>
                <a:srgbClr val="00B0F0"/>
              </a:solidFill>
              <a:latin typeface="Arial" panose="020B0604020202020204" pitchFamily="34" charset="0"/>
            </a:endParaRPr>
          </a:p>
          <a:p>
            <a:r>
              <a:rPr lang="zh-CN" altLang="en-US" sz="2800" dirty="0">
                <a:latin typeface="Arial" panose="020B0604020202020204" pitchFamily="34" charset="0"/>
              </a:rPr>
              <a:t>    一个电子发烧友可能会花很高的价格去买一台性能很好的笔记本电脑，同时，可能只愿意花很少的钱去买一套睡衣。对大多数用户来说，价格越低廉的商品越有吸引力，如果只推荐价格低廉的商品，那可能会损失商家的利益，因为价格越高昂的商品往往利润越高，这篇文章平衡了用户的偏好以及商品的价格，在提高推荐系统的性能的同时，也不损害商家的利益。</a:t>
            </a:r>
            <a:endParaRPr lang="en-US" altLang="zh-CN" sz="2800" dirty="0">
              <a:solidFill>
                <a:srgbClr val="00B0F0"/>
              </a:solidFill>
              <a:latin typeface="Arial" panose="020B0604020202020204" pitchFamily="34" charset="0"/>
            </a:endParaRPr>
          </a:p>
        </p:txBody>
      </p:sp>
    </p:spTree>
    <p:extLst>
      <p:ext uri="{BB962C8B-B14F-4D97-AF65-F5344CB8AC3E}">
        <p14:creationId xmlns:p14="http://schemas.microsoft.com/office/powerpoint/2010/main" val="21678391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3634A092-7025-4750-ADC3-080C990645E5}"/>
              </a:ext>
            </a:extLst>
          </p:cNvPr>
          <p:cNvPicPr>
            <a:picLocks noChangeAspect="1"/>
          </p:cNvPicPr>
          <p:nvPr/>
        </p:nvPicPr>
        <p:blipFill rotWithShape="1">
          <a:blip r:embed="rId3">
            <a:extLst>
              <a:ext uri="{28A0092B-C50C-407E-A947-70E740481C1C}">
                <a14:useLocalDpi xmlns:a14="http://schemas.microsoft.com/office/drawing/2010/main" val="0"/>
              </a:ext>
            </a:extLst>
          </a:blip>
          <a:srcRect l="697" b="1012"/>
          <a:stretch/>
        </p:blipFill>
        <p:spPr>
          <a:xfrm>
            <a:off x="922262" y="220573"/>
            <a:ext cx="957419" cy="725182"/>
          </a:xfrm>
          <a:prstGeom prst="rect">
            <a:avLst/>
          </a:prstGeom>
        </p:spPr>
      </p:pic>
      <p:sp>
        <p:nvSpPr>
          <p:cNvPr id="7" name="矩形 6">
            <a:extLst>
              <a:ext uri="{FF2B5EF4-FFF2-40B4-BE49-F238E27FC236}">
                <a16:creationId xmlns:a16="http://schemas.microsoft.com/office/drawing/2014/main" id="{FE9BB88F-46D8-4930-8C31-A4ACEF817969}"/>
              </a:ext>
            </a:extLst>
          </p:cNvPr>
          <p:cNvSpPr/>
          <p:nvPr/>
        </p:nvSpPr>
        <p:spPr>
          <a:xfrm>
            <a:off x="2090056" y="494523"/>
            <a:ext cx="2493489"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8" name="矩形 7">
            <a:extLst>
              <a:ext uri="{FF2B5EF4-FFF2-40B4-BE49-F238E27FC236}">
                <a16:creationId xmlns:a16="http://schemas.microsoft.com/office/drawing/2014/main" id="{2D49BE69-49C2-4184-BAA7-60FD0D09E5E5}"/>
              </a:ext>
            </a:extLst>
          </p:cNvPr>
          <p:cNvSpPr/>
          <p:nvPr/>
        </p:nvSpPr>
        <p:spPr>
          <a:xfrm>
            <a:off x="0" y="494523"/>
            <a:ext cx="711887"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9" name="矩形 8">
            <a:extLst>
              <a:ext uri="{FF2B5EF4-FFF2-40B4-BE49-F238E27FC236}">
                <a16:creationId xmlns:a16="http://schemas.microsoft.com/office/drawing/2014/main" id="{9FC72CA1-555F-447A-85F9-EC97C80B8CAC}"/>
              </a:ext>
            </a:extLst>
          </p:cNvPr>
          <p:cNvSpPr/>
          <p:nvPr/>
        </p:nvSpPr>
        <p:spPr>
          <a:xfrm>
            <a:off x="6977944" y="494523"/>
            <a:ext cx="1361670" cy="17728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10" name="矩形 9">
            <a:extLst>
              <a:ext uri="{FF2B5EF4-FFF2-40B4-BE49-F238E27FC236}">
                <a16:creationId xmlns:a16="http://schemas.microsoft.com/office/drawing/2014/main" id="{33C2F64D-95EF-4913-B896-504ECF7130A7}"/>
              </a:ext>
            </a:extLst>
          </p:cNvPr>
          <p:cNvSpPr/>
          <p:nvPr/>
        </p:nvSpPr>
        <p:spPr>
          <a:xfrm>
            <a:off x="0" y="6358812"/>
            <a:ext cx="8593493" cy="58359"/>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14" name="矩形 13">
            <a:extLst>
              <a:ext uri="{FF2B5EF4-FFF2-40B4-BE49-F238E27FC236}">
                <a16:creationId xmlns:a16="http://schemas.microsoft.com/office/drawing/2014/main" id="{CC45F877-DCEE-4110-A7AD-1D6EE360FAD1}"/>
              </a:ext>
            </a:extLst>
          </p:cNvPr>
          <p:cNvSpPr/>
          <p:nvPr/>
        </p:nvSpPr>
        <p:spPr>
          <a:xfrm>
            <a:off x="8593493" y="6358812"/>
            <a:ext cx="3598506" cy="58359"/>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3" name="文本框 2">
            <a:extLst>
              <a:ext uri="{FF2B5EF4-FFF2-40B4-BE49-F238E27FC236}">
                <a16:creationId xmlns:a16="http://schemas.microsoft.com/office/drawing/2014/main" id="{35234CC2-2783-4A07-B3D3-43BFAD12A4A7}"/>
              </a:ext>
            </a:extLst>
          </p:cNvPr>
          <p:cNvSpPr txBox="1"/>
          <p:nvPr/>
        </p:nvSpPr>
        <p:spPr>
          <a:xfrm>
            <a:off x="4274080" y="184544"/>
            <a:ext cx="3141480" cy="1077218"/>
          </a:xfrm>
          <a:prstGeom prst="rect">
            <a:avLst/>
          </a:prstGeom>
          <a:noFill/>
        </p:spPr>
        <p:txBody>
          <a:bodyPr wrap="square" rtlCol="0">
            <a:spAutoFit/>
          </a:bodyPr>
          <a:lstStyle>
            <a:defPPr>
              <a:defRPr lang="zh-CN"/>
            </a:defPPr>
            <a:lvl1pPr algn="ctr">
              <a:defRPr sz="3200">
                <a:solidFill>
                  <a:srgbClr val="FFC000"/>
                </a:solidFill>
                <a:latin typeface="楷体" panose="02010609060101010101" pitchFamily="49" charset="-122"/>
                <a:ea typeface="楷体" panose="02010609060101010101" pitchFamily="49" charset="-122"/>
              </a:defRPr>
            </a:lvl1pPr>
          </a:lstStyle>
          <a:p>
            <a:r>
              <a:rPr lang="en-US" altLang="zh-CN" dirty="0">
                <a:solidFill>
                  <a:srgbClr val="92D050"/>
                </a:solidFill>
              </a:rPr>
              <a:t>Price Discretization</a:t>
            </a:r>
            <a:endParaRPr lang="zh-CN" altLang="en-US" dirty="0">
              <a:solidFill>
                <a:srgbClr val="92D050"/>
              </a:solidFill>
            </a:endParaRPr>
          </a:p>
        </p:txBody>
      </p:sp>
      <p:sp>
        <p:nvSpPr>
          <p:cNvPr id="21" name="矩形 20">
            <a:extLst>
              <a:ext uri="{FF2B5EF4-FFF2-40B4-BE49-F238E27FC236}">
                <a16:creationId xmlns:a16="http://schemas.microsoft.com/office/drawing/2014/main" id="{105460BD-C924-48DA-A185-4080A320E530}"/>
              </a:ext>
            </a:extLst>
          </p:cNvPr>
          <p:cNvSpPr/>
          <p:nvPr/>
        </p:nvSpPr>
        <p:spPr>
          <a:xfrm>
            <a:off x="8257884" y="494523"/>
            <a:ext cx="1361670" cy="17728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26" name="矩形 25">
            <a:extLst>
              <a:ext uri="{FF2B5EF4-FFF2-40B4-BE49-F238E27FC236}">
                <a16:creationId xmlns:a16="http://schemas.microsoft.com/office/drawing/2014/main" id="{64E4B662-4654-4B7F-9469-BA40EC867C8B}"/>
              </a:ext>
            </a:extLst>
          </p:cNvPr>
          <p:cNvSpPr/>
          <p:nvPr/>
        </p:nvSpPr>
        <p:spPr>
          <a:xfrm>
            <a:off x="9537824" y="494523"/>
            <a:ext cx="1361670" cy="177282"/>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27" name="矩形 26">
            <a:extLst>
              <a:ext uri="{FF2B5EF4-FFF2-40B4-BE49-F238E27FC236}">
                <a16:creationId xmlns:a16="http://schemas.microsoft.com/office/drawing/2014/main" id="{F5F08E7F-50DC-405F-A401-BFB329AA452D}"/>
              </a:ext>
            </a:extLst>
          </p:cNvPr>
          <p:cNvSpPr/>
          <p:nvPr/>
        </p:nvSpPr>
        <p:spPr>
          <a:xfrm>
            <a:off x="10817764" y="494523"/>
            <a:ext cx="1361670"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lumMod val="40000"/>
                  <a:lumOff val="60000"/>
                </a:schemeClr>
              </a:solidFill>
            </a:endParaRPr>
          </a:p>
        </p:txBody>
      </p:sp>
      <p:pic>
        <p:nvPicPr>
          <p:cNvPr id="5" name="图片 4">
            <a:extLst>
              <a:ext uri="{FF2B5EF4-FFF2-40B4-BE49-F238E27FC236}">
                <a16:creationId xmlns:a16="http://schemas.microsoft.com/office/drawing/2014/main" id="{2EC5AA5A-D262-0850-1832-80A857D5DC26}"/>
              </a:ext>
            </a:extLst>
          </p:cNvPr>
          <p:cNvPicPr>
            <a:picLocks noChangeAspect="1"/>
          </p:cNvPicPr>
          <p:nvPr/>
        </p:nvPicPr>
        <p:blipFill>
          <a:blip r:embed="rId4"/>
          <a:stretch>
            <a:fillRect/>
          </a:stretch>
        </p:blipFill>
        <p:spPr>
          <a:xfrm>
            <a:off x="922262" y="1589649"/>
            <a:ext cx="7063937" cy="3846077"/>
          </a:xfrm>
          <a:prstGeom prst="rect">
            <a:avLst/>
          </a:prstGeom>
        </p:spPr>
      </p:pic>
      <p:pic>
        <p:nvPicPr>
          <p:cNvPr id="13" name="图片 12">
            <a:extLst>
              <a:ext uri="{FF2B5EF4-FFF2-40B4-BE49-F238E27FC236}">
                <a16:creationId xmlns:a16="http://schemas.microsoft.com/office/drawing/2014/main" id="{0748ED2F-EDE7-5B28-7C39-59A8A917E8C9}"/>
              </a:ext>
            </a:extLst>
          </p:cNvPr>
          <p:cNvPicPr>
            <a:picLocks noChangeAspect="1"/>
          </p:cNvPicPr>
          <p:nvPr/>
        </p:nvPicPr>
        <p:blipFill>
          <a:blip r:embed="rId5"/>
          <a:stretch>
            <a:fillRect/>
          </a:stretch>
        </p:blipFill>
        <p:spPr>
          <a:xfrm>
            <a:off x="7861609" y="2458557"/>
            <a:ext cx="3880625" cy="886756"/>
          </a:xfrm>
          <a:prstGeom prst="rect">
            <a:avLst/>
          </a:prstGeom>
        </p:spPr>
      </p:pic>
      <p:pic>
        <p:nvPicPr>
          <p:cNvPr id="16" name="图片 15">
            <a:extLst>
              <a:ext uri="{FF2B5EF4-FFF2-40B4-BE49-F238E27FC236}">
                <a16:creationId xmlns:a16="http://schemas.microsoft.com/office/drawing/2014/main" id="{13615D37-CE08-AB3B-EF39-0E1FEAAE59F8}"/>
              </a:ext>
            </a:extLst>
          </p:cNvPr>
          <p:cNvPicPr>
            <a:picLocks noChangeAspect="1"/>
          </p:cNvPicPr>
          <p:nvPr/>
        </p:nvPicPr>
        <p:blipFill>
          <a:blip r:embed="rId6"/>
          <a:stretch>
            <a:fillRect/>
          </a:stretch>
        </p:blipFill>
        <p:spPr>
          <a:xfrm>
            <a:off x="7861609" y="3429000"/>
            <a:ext cx="4047474" cy="1006582"/>
          </a:xfrm>
          <a:prstGeom prst="rect">
            <a:avLst/>
          </a:prstGeom>
        </p:spPr>
      </p:pic>
    </p:spTree>
    <p:extLst>
      <p:ext uri="{BB962C8B-B14F-4D97-AF65-F5344CB8AC3E}">
        <p14:creationId xmlns:p14="http://schemas.microsoft.com/office/powerpoint/2010/main" val="18411301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3634A092-7025-4750-ADC3-080C990645E5}"/>
              </a:ext>
            </a:extLst>
          </p:cNvPr>
          <p:cNvPicPr>
            <a:picLocks noChangeAspect="1"/>
          </p:cNvPicPr>
          <p:nvPr/>
        </p:nvPicPr>
        <p:blipFill rotWithShape="1">
          <a:blip r:embed="rId3">
            <a:extLst>
              <a:ext uri="{28A0092B-C50C-407E-A947-70E740481C1C}">
                <a14:useLocalDpi xmlns:a14="http://schemas.microsoft.com/office/drawing/2010/main" val="0"/>
              </a:ext>
            </a:extLst>
          </a:blip>
          <a:srcRect l="697" b="1012"/>
          <a:stretch/>
        </p:blipFill>
        <p:spPr>
          <a:xfrm>
            <a:off x="922262" y="220573"/>
            <a:ext cx="957419" cy="725182"/>
          </a:xfrm>
          <a:prstGeom prst="rect">
            <a:avLst/>
          </a:prstGeom>
        </p:spPr>
      </p:pic>
      <p:sp>
        <p:nvSpPr>
          <p:cNvPr id="7" name="矩形 6">
            <a:extLst>
              <a:ext uri="{FF2B5EF4-FFF2-40B4-BE49-F238E27FC236}">
                <a16:creationId xmlns:a16="http://schemas.microsoft.com/office/drawing/2014/main" id="{FE9BB88F-46D8-4930-8C31-A4ACEF817969}"/>
              </a:ext>
            </a:extLst>
          </p:cNvPr>
          <p:cNvSpPr/>
          <p:nvPr/>
        </p:nvSpPr>
        <p:spPr>
          <a:xfrm>
            <a:off x="2090056" y="494523"/>
            <a:ext cx="2493489"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8" name="矩形 7">
            <a:extLst>
              <a:ext uri="{FF2B5EF4-FFF2-40B4-BE49-F238E27FC236}">
                <a16:creationId xmlns:a16="http://schemas.microsoft.com/office/drawing/2014/main" id="{2D49BE69-49C2-4184-BAA7-60FD0D09E5E5}"/>
              </a:ext>
            </a:extLst>
          </p:cNvPr>
          <p:cNvSpPr/>
          <p:nvPr/>
        </p:nvSpPr>
        <p:spPr>
          <a:xfrm>
            <a:off x="0" y="494523"/>
            <a:ext cx="711887"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9" name="矩形 8">
            <a:extLst>
              <a:ext uri="{FF2B5EF4-FFF2-40B4-BE49-F238E27FC236}">
                <a16:creationId xmlns:a16="http://schemas.microsoft.com/office/drawing/2014/main" id="{9FC72CA1-555F-447A-85F9-EC97C80B8CAC}"/>
              </a:ext>
            </a:extLst>
          </p:cNvPr>
          <p:cNvSpPr/>
          <p:nvPr/>
        </p:nvSpPr>
        <p:spPr>
          <a:xfrm>
            <a:off x="6977944" y="494523"/>
            <a:ext cx="1361670" cy="17728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3" name="文本框 2">
            <a:extLst>
              <a:ext uri="{FF2B5EF4-FFF2-40B4-BE49-F238E27FC236}">
                <a16:creationId xmlns:a16="http://schemas.microsoft.com/office/drawing/2014/main" id="{35234CC2-2783-4A07-B3D3-43BFAD12A4A7}"/>
              </a:ext>
            </a:extLst>
          </p:cNvPr>
          <p:cNvSpPr txBox="1"/>
          <p:nvPr/>
        </p:nvSpPr>
        <p:spPr>
          <a:xfrm>
            <a:off x="4639750" y="202135"/>
            <a:ext cx="2279968" cy="584775"/>
          </a:xfrm>
          <a:prstGeom prst="rect">
            <a:avLst/>
          </a:prstGeom>
          <a:noFill/>
        </p:spPr>
        <p:txBody>
          <a:bodyPr wrap="square" rtlCol="0">
            <a:spAutoFit/>
          </a:bodyPr>
          <a:lstStyle>
            <a:defPPr>
              <a:defRPr lang="zh-CN"/>
            </a:defPPr>
            <a:lvl1pPr algn="ctr">
              <a:defRPr sz="3200">
                <a:solidFill>
                  <a:srgbClr val="FFC000"/>
                </a:solidFill>
                <a:latin typeface="楷体" panose="02010609060101010101" pitchFamily="49" charset="-122"/>
                <a:ea typeface="楷体" panose="02010609060101010101" pitchFamily="49" charset="-122"/>
              </a:defRPr>
            </a:lvl1pPr>
          </a:lstStyle>
          <a:p>
            <a:r>
              <a:rPr lang="en-US" altLang="zh-CN" dirty="0">
                <a:solidFill>
                  <a:srgbClr val="92D050"/>
                </a:solidFill>
              </a:rPr>
              <a:t>Framework</a:t>
            </a:r>
            <a:endParaRPr lang="zh-CN" altLang="en-US" dirty="0">
              <a:solidFill>
                <a:srgbClr val="92D050"/>
              </a:solidFill>
            </a:endParaRPr>
          </a:p>
        </p:txBody>
      </p:sp>
      <p:sp>
        <p:nvSpPr>
          <p:cNvPr id="21" name="矩形 20">
            <a:extLst>
              <a:ext uri="{FF2B5EF4-FFF2-40B4-BE49-F238E27FC236}">
                <a16:creationId xmlns:a16="http://schemas.microsoft.com/office/drawing/2014/main" id="{105460BD-C924-48DA-A185-4080A320E530}"/>
              </a:ext>
            </a:extLst>
          </p:cNvPr>
          <p:cNvSpPr/>
          <p:nvPr/>
        </p:nvSpPr>
        <p:spPr>
          <a:xfrm>
            <a:off x="8257884" y="494523"/>
            <a:ext cx="1361670" cy="17728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26" name="矩形 25">
            <a:extLst>
              <a:ext uri="{FF2B5EF4-FFF2-40B4-BE49-F238E27FC236}">
                <a16:creationId xmlns:a16="http://schemas.microsoft.com/office/drawing/2014/main" id="{64E4B662-4654-4B7F-9469-BA40EC867C8B}"/>
              </a:ext>
            </a:extLst>
          </p:cNvPr>
          <p:cNvSpPr/>
          <p:nvPr/>
        </p:nvSpPr>
        <p:spPr>
          <a:xfrm>
            <a:off x="9537824" y="494523"/>
            <a:ext cx="1361670" cy="177282"/>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27" name="矩形 26">
            <a:extLst>
              <a:ext uri="{FF2B5EF4-FFF2-40B4-BE49-F238E27FC236}">
                <a16:creationId xmlns:a16="http://schemas.microsoft.com/office/drawing/2014/main" id="{F5F08E7F-50DC-405F-A401-BFB329AA452D}"/>
              </a:ext>
            </a:extLst>
          </p:cNvPr>
          <p:cNvSpPr/>
          <p:nvPr/>
        </p:nvSpPr>
        <p:spPr>
          <a:xfrm>
            <a:off x="10817764" y="494523"/>
            <a:ext cx="1361670"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lumMod val="40000"/>
                  <a:lumOff val="60000"/>
                </a:schemeClr>
              </a:solidFill>
            </a:endParaRPr>
          </a:p>
        </p:txBody>
      </p:sp>
      <p:pic>
        <p:nvPicPr>
          <p:cNvPr id="5" name="图片 4">
            <a:extLst>
              <a:ext uri="{FF2B5EF4-FFF2-40B4-BE49-F238E27FC236}">
                <a16:creationId xmlns:a16="http://schemas.microsoft.com/office/drawing/2014/main" id="{4BC49720-917A-7BC5-1EE5-D626D463F54A}"/>
              </a:ext>
            </a:extLst>
          </p:cNvPr>
          <p:cNvPicPr>
            <a:picLocks noChangeAspect="1"/>
          </p:cNvPicPr>
          <p:nvPr/>
        </p:nvPicPr>
        <p:blipFill>
          <a:blip r:embed="rId4"/>
          <a:stretch>
            <a:fillRect/>
          </a:stretch>
        </p:blipFill>
        <p:spPr>
          <a:xfrm>
            <a:off x="0" y="1184619"/>
            <a:ext cx="12192000" cy="4488761"/>
          </a:xfrm>
          <a:prstGeom prst="rect">
            <a:avLst/>
          </a:prstGeom>
        </p:spPr>
      </p:pic>
    </p:spTree>
    <p:extLst>
      <p:ext uri="{BB962C8B-B14F-4D97-AF65-F5344CB8AC3E}">
        <p14:creationId xmlns:p14="http://schemas.microsoft.com/office/powerpoint/2010/main" val="34099984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3634A092-7025-4750-ADC3-080C990645E5}"/>
              </a:ext>
            </a:extLst>
          </p:cNvPr>
          <p:cNvPicPr>
            <a:picLocks noChangeAspect="1"/>
          </p:cNvPicPr>
          <p:nvPr/>
        </p:nvPicPr>
        <p:blipFill rotWithShape="1">
          <a:blip r:embed="rId3">
            <a:extLst>
              <a:ext uri="{28A0092B-C50C-407E-A947-70E740481C1C}">
                <a14:useLocalDpi xmlns:a14="http://schemas.microsoft.com/office/drawing/2010/main" val="0"/>
              </a:ext>
            </a:extLst>
          </a:blip>
          <a:srcRect l="697" b="1012"/>
          <a:stretch/>
        </p:blipFill>
        <p:spPr>
          <a:xfrm>
            <a:off x="922262" y="220573"/>
            <a:ext cx="957419" cy="725182"/>
          </a:xfrm>
          <a:prstGeom prst="rect">
            <a:avLst/>
          </a:prstGeom>
        </p:spPr>
      </p:pic>
      <p:sp>
        <p:nvSpPr>
          <p:cNvPr id="7" name="矩形 6">
            <a:extLst>
              <a:ext uri="{FF2B5EF4-FFF2-40B4-BE49-F238E27FC236}">
                <a16:creationId xmlns:a16="http://schemas.microsoft.com/office/drawing/2014/main" id="{FE9BB88F-46D8-4930-8C31-A4ACEF817969}"/>
              </a:ext>
            </a:extLst>
          </p:cNvPr>
          <p:cNvSpPr/>
          <p:nvPr/>
        </p:nvSpPr>
        <p:spPr>
          <a:xfrm>
            <a:off x="2090056" y="494523"/>
            <a:ext cx="2493489"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8" name="矩形 7">
            <a:extLst>
              <a:ext uri="{FF2B5EF4-FFF2-40B4-BE49-F238E27FC236}">
                <a16:creationId xmlns:a16="http://schemas.microsoft.com/office/drawing/2014/main" id="{2D49BE69-49C2-4184-BAA7-60FD0D09E5E5}"/>
              </a:ext>
            </a:extLst>
          </p:cNvPr>
          <p:cNvSpPr/>
          <p:nvPr/>
        </p:nvSpPr>
        <p:spPr>
          <a:xfrm>
            <a:off x="0" y="494523"/>
            <a:ext cx="711887"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9" name="矩形 8">
            <a:extLst>
              <a:ext uri="{FF2B5EF4-FFF2-40B4-BE49-F238E27FC236}">
                <a16:creationId xmlns:a16="http://schemas.microsoft.com/office/drawing/2014/main" id="{9FC72CA1-555F-447A-85F9-EC97C80B8CAC}"/>
              </a:ext>
            </a:extLst>
          </p:cNvPr>
          <p:cNvSpPr/>
          <p:nvPr/>
        </p:nvSpPr>
        <p:spPr>
          <a:xfrm>
            <a:off x="6977944" y="494523"/>
            <a:ext cx="1361670" cy="17728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3" name="文本框 2">
            <a:extLst>
              <a:ext uri="{FF2B5EF4-FFF2-40B4-BE49-F238E27FC236}">
                <a16:creationId xmlns:a16="http://schemas.microsoft.com/office/drawing/2014/main" id="{35234CC2-2783-4A07-B3D3-43BFAD12A4A7}"/>
              </a:ext>
            </a:extLst>
          </p:cNvPr>
          <p:cNvSpPr txBox="1"/>
          <p:nvPr/>
        </p:nvSpPr>
        <p:spPr>
          <a:xfrm>
            <a:off x="4639750" y="202135"/>
            <a:ext cx="2279968" cy="584775"/>
          </a:xfrm>
          <a:prstGeom prst="rect">
            <a:avLst/>
          </a:prstGeom>
          <a:noFill/>
        </p:spPr>
        <p:txBody>
          <a:bodyPr wrap="square" rtlCol="0">
            <a:spAutoFit/>
          </a:bodyPr>
          <a:lstStyle>
            <a:defPPr>
              <a:defRPr lang="zh-CN"/>
            </a:defPPr>
            <a:lvl1pPr algn="ctr">
              <a:defRPr sz="3200">
                <a:solidFill>
                  <a:srgbClr val="FFC000"/>
                </a:solidFill>
                <a:latin typeface="楷体" panose="02010609060101010101" pitchFamily="49" charset="-122"/>
                <a:ea typeface="楷体" panose="02010609060101010101" pitchFamily="49" charset="-122"/>
              </a:defRPr>
            </a:lvl1pPr>
          </a:lstStyle>
          <a:p>
            <a:r>
              <a:rPr lang="en-US" altLang="zh-CN" dirty="0">
                <a:solidFill>
                  <a:srgbClr val="92D050"/>
                </a:solidFill>
              </a:rPr>
              <a:t>Framework</a:t>
            </a:r>
            <a:endParaRPr lang="zh-CN" altLang="en-US" dirty="0">
              <a:solidFill>
                <a:srgbClr val="92D050"/>
              </a:solidFill>
            </a:endParaRPr>
          </a:p>
        </p:txBody>
      </p:sp>
      <p:sp>
        <p:nvSpPr>
          <p:cNvPr id="21" name="矩形 20">
            <a:extLst>
              <a:ext uri="{FF2B5EF4-FFF2-40B4-BE49-F238E27FC236}">
                <a16:creationId xmlns:a16="http://schemas.microsoft.com/office/drawing/2014/main" id="{105460BD-C924-48DA-A185-4080A320E530}"/>
              </a:ext>
            </a:extLst>
          </p:cNvPr>
          <p:cNvSpPr/>
          <p:nvPr/>
        </p:nvSpPr>
        <p:spPr>
          <a:xfrm>
            <a:off x="8257884" y="494523"/>
            <a:ext cx="1361670" cy="17728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26" name="矩形 25">
            <a:extLst>
              <a:ext uri="{FF2B5EF4-FFF2-40B4-BE49-F238E27FC236}">
                <a16:creationId xmlns:a16="http://schemas.microsoft.com/office/drawing/2014/main" id="{64E4B662-4654-4B7F-9469-BA40EC867C8B}"/>
              </a:ext>
            </a:extLst>
          </p:cNvPr>
          <p:cNvSpPr/>
          <p:nvPr/>
        </p:nvSpPr>
        <p:spPr>
          <a:xfrm>
            <a:off x="9537824" y="494523"/>
            <a:ext cx="1361670" cy="177282"/>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27" name="矩形 26">
            <a:extLst>
              <a:ext uri="{FF2B5EF4-FFF2-40B4-BE49-F238E27FC236}">
                <a16:creationId xmlns:a16="http://schemas.microsoft.com/office/drawing/2014/main" id="{F5F08E7F-50DC-405F-A401-BFB329AA452D}"/>
              </a:ext>
            </a:extLst>
          </p:cNvPr>
          <p:cNvSpPr/>
          <p:nvPr/>
        </p:nvSpPr>
        <p:spPr>
          <a:xfrm>
            <a:off x="10817764" y="494523"/>
            <a:ext cx="1361670"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lumMod val="40000"/>
                  <a:lumOff val="60000"/>
                </a:schemeClr>
              </a:solidFill>
            </a:endParaRPr>
          </a:p>
        </p:txBody>
      </p:sp>
      <p:pic>
        <p:nvPicPr>
          <p:cNvPr id="4" name="图片 3">
            <a:extLst>
              <a:ext uri="{FF2B5EF4-FFF2-40B4-BE49-F238E27FC236}">
                <a16:creationId xmlns:a16="http://schemas.microsoft.com/office/drawing/2014/main" id="{7022056C-B671-C401-B4B1-B4A3064090BD}"/>
              </a:ext>
            </a:extLst>
          </p:cNvPr>
          <p:cNvPicPr>
            <a:picLocks noChangeAspect="1"/>
          </p:cNvPicPr>
          <p:nvPr/>
        </p:nvPicPr>
        <p:blipFill>
          <a:blip r:embed="rId4"/>
          <a:stretch>
            <a:fillRect/>
          </a:stretch>
        </p:blipFill>
        <p:spPr>
          <a:xfrm>
            <a:off x="4338392" y="815273"/>
            <a:ext cx="3121774" cy="5981284"/>
          </a:xfrm>
          <a:prstGeom prst="rect">
            <a:avLst/>
          </a:prstGeom>
        </p:spPr>
      </p:pic>
      <p:pic>
        <p:nvPicPr>
          <p:cNvPr id="11" name="图片 10">
            <a:extLst>
              <a:ext uri="{FF2B5EF4-FFF2-40B4-BE49-F238E27FC236}">
                <a16:creationId xmlns:a16="http://schemas.microsoft.com/office/drawing/2014/main" id="{962F0BDB-B816-A588-3F5E-EB7BEB371E5D}"/>
              </a:ext>
            </a:extLst>
          </p:cNvPr>
          <p:cNvPicPr>
            <a:picLocks noChangeAspect="1"/>
          </p:cNvPicPr>
          <p:nvPr/>
        </p:nvPicPr>
        <p:blipFill>
          <a:blip r:embed="rId5"/>
          <a:stretch>
            <a:fillRect/>
          </a:stretch>
        </p:blipFill>
        <p:spPr>
          <a:xfrm>
            <a:off x="711888" y="2598233"/>
            <a:ext cx="2669004" cy="1456445"/>
          </a:xfrm>
          <a:prstGeom prst="rect">
            <a:avLst/>
          </a:prstGeom>
        </p:spPr>
      </p:pic>
      <p:pic>
        <p:nvPicPr>
          <p:cNvPr id="13" name="图片 12">
            <a:extLst>
              <a:ext uri="{FF2B5EF4-FFF2-40B4-BE49-F238E27FC236}">
                <a16:creationId xmlns:a16="http://schemas.microsoft.com/office/drawing/2014/main" id="{F6D32FEC-4EB3-1317-7703-DF6535DAA262}"/>
              </a:ext>
            </a:extLst>
          </p:cNvPr>
          <p:cNvPicPr>
            <a:picLocks noChangeAspect="1"/>
          </p:cNvPicPr>
          <p:nvPr/>
        </p:nvPicPr>
        <p:blipFill>
          <a:blip r:embed="rId6"/>
          <a:stretch>
            <a:fillRect/>
          </a:stretch>
        </p:blipFill>
        <p:spPr>
          <a:xfrm>
            <a:off x="711887" y="4219648"/>
            <a:ext cx="1408343" cy="477404"/>
          </a:xfrm>
          <a:prstGeom prst="rect">
            <a:avLst/>
          </a:prstGeom>
        </p:spPr>
      </p:pic>
      <p:pic>
        <p:nvPicPr>
          <p:cNvPr id="15" name="图片 14">
            <a:extLst>
              <a:ext uri="{FF2B5EF4-FFF2-40B4-BE49-F238E27FC236}">
                <a16:creationId xmlns:a16="http://schemas.microsoft.com/office/drawing/2014/main" id="{EA4B092D-32F2-5ACE-6EBB-A592CA7EB769}"/>
              </a:ext>
            </a:extLst>
          </p:cNvPr>
          <p:cNvPicPr>
            <a:picLocks noChangeAspect="1"/>
          </p:cNvPicPr>
          <p:nvPr/>
        </p:nvPicPr>
        <p:blipFill>
          <a:blip r:embed="rId7"/>
          <a:stretch>
            <a:fillRect/>
          </a:stretch>
        </p:blipFill>
        <p:spPr>
          <a:xfrm>
            <a:off x="7820473" y="2239635"/>
            <a:ext cx="4196807" cy="717195"/>
          </a:xfrm>
          <a:prstGeom prst="rect">
            <a:avLst/>
          </a:prstGeom>
        </p:spPr>
      </p:pic>
      <p:pic>
        <p:nvPicPr>
          <p:cNvPr id="17" name="图片 16">
            <a:extLst>
              <a:ext uri="{FF2B5EF4-FFF2-40B4-BE49-F238E27FC236}">
                <a16:creationId xmlns:a16="http://schemas.microsoft.com/office/drawing/2014/main" id="{29AD5717-007E-436E-C3D3-C4E04204F119}"/>
              </a:ext>
            </a:extLst>
          </p:cNvPr>
          <p:cNvPicPr>
            <a:picLocks noChangeAspect="1"/>
          </p:cNvPicPr>
          <p:nvPr/>
        </p:nvPicPr>
        <p:blipFill>
          <a:blip r:embed="rId8"/>
          <a:stretch>
            <a:fillRect/>
          </a:stretch>
        </p:blipFill>
        <p:spPr>
          <a:xfrm>
            <a:off x="7820229" y="2956830"/>
            <a:ext cx="1717595" cy="351263"/>
          </a:xfrm>
          <a:prstGeom prst="rect">
            <a:avLst/>
          </a:prstGeom>
        </p:spPr>
      </p:pic>
      <p:pic>
        <p:nvPicPr>
          <p:cNvPr id="19" name="图片 18">
            <a:extLst>
              <a:ext uri="{FF2B5EF4-FFF2-40B4-BE49-F238E27FC236}">
                <a16:creationId xmlns:a16="http://schemas.microsoft.com/office/drawing/2014/main" id="{D2302D8B-9D2E-479B-095A-763321A0E823}"/>
              </a:ext>
            </a:extLst>
          </p:cNvPr>
          <p:cNvPicPr>
            <a:picLocks noChangeAspect="1"/>
          </p:cNvPicPr>
          <p:nvPr/>
        </p:nvPicPr>
        <p:blipFill>
          <a:blip r:embed="rId9"/>
          <a:stretch>
            <a:fillRect/>
          </a:stretch>
        </p:blipFill>
        <p:spPr>
          <a:xfrm>
            <a:off x="7820229" y="3320527"/>
            <a:ext cx="4033517" cy="1226901"/>
          </a:xfrm>
          <a:prstGeom prst="rect">
            <a:avLst/>
          </a:prstGeom>
        </p:spPr>
      </p:pic>
      <p:sp>
        <p:nvSpPr>
          <p:cNvPr id="20" name="矩形: 圆角 19">
            <a:extLst>
              <a:ext uri="{FF2B5EF4-FFF2-40B4-BE49-F238E27FC236}">
                <a16:creationId xmlns:a16="http://schemas.microsoft.com/office/drawing/2014/main" id="{87FAAF38-E2B5-4A50-F0B4-02FE6B946DC8}"/>
              </a:ext>
            </a:extLst>
          </p:cNvPr>
          <p:cNvSpPr/>
          <p:nvPr/>
        </p:nvSpPr>
        <p:spPr>
          <a:xfrm>
            <a:off x="475425" y="2598232"/>
            <a:ext cx="3289609" cy="2075265"/>
          </a:xfrm>
          <a:prstGeom prst="roundRect">
            <a:avLst/>
          </a:prstGeom>
          <a:noFill/>
          <a:ln w="28575">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4" name="矩形: 圆角 23">
            <a:extLst>
              <a:ext uri="{FF2B5EF4-FFF2-40B4-BE49-F238E27FC236}">
                <a16:creationId xmlns:a16="http://schemas.microsoft.com/office/drawing/2014/main" id="{05274808-19CB-A165-2DF0-E64D246BED5C}"/>
              </a:ext>
            </a:extLst>
          </p:cNvPr>
          <p:cNvSpPr/>
          <p:nvPr/>
        </p:nvSpPr>
        <p:spPr>
          <a:xfrm>
            <a:off x="7667030" y="2076474"/>
            <a:ext cx="4350250" cy="2482105"/>
          </a:xfrm>
          <a:prstGeom prst="roundRect">
            <a:avLst/>
          </a:prstGeom>
          <a:noFill/>
          <a:ln w="28575">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p>
        </p:txBody>
      </p:sp>
    </p:spTree>
    <p:extLst>
      <p:ext uri="{BB962C8B-B14F-4D97-AF65-F5344CB8AC3E}">
        <p14:creationId xmlns:p14="http://schemas.microsoft.com/office/powerpoint/2010/main" val="34965257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3634A092-7025-4750-ADC3-080C990645E5}"/>
              </a:ext>
            </a:extLst>
          </p:cNvPr>
          <p:cNvPicPr>
            <a:picLocks noChangeAspect="1"/>
          </p:cNvPicPr>
          <p:nvPr/>
        </p:nvPicPr>
        <p:blipFill rotWithShape="1">
          <a:blip r:embed="rId3">
            <a:extLst>
              <a:ext uri="{28A0092B-C50C-407E-A947-70E740481C1C}">
                <a14:useLocalDpi xmlns:a14="http://schemas.microsoft.com/office/drawing/2010/main" val="0"/>
              </a:ext>
            </a:extLst>
          </a:blip>
          <a:srcRect l="697" b="1012"/>
          <a:stretch/>
        </p:blipFill>
        <p:spPr>
          <a:xfrm>
            <a:off x="922262" y="220573"/>
            <a:ext cx="957419" cy="725182"/>
          </a:xfrm>
          <a:prstGeom prst="rect">
            <a:avLst/>
          </a:prstGeom>
        </p:spPr>
      </p:pic>
      <p:sp>
        <p:nvSpPr>
          <p:cNvPr id="7" name="矩形 6">
            <a:extLst>
              <a:ext uri="{FF2B5EF4-FFF2-40B4-BE49-F238E27FC236}">
                <a16:creationId xmlns:a16="http://schemas.microsoft.com/office/drawing/2014/main" id="{FE9BB88F-46D8-4930-8C31-A4ACEF817969}"/>
              </a:ext>
            </a:extLst>
          </p:cNvPr>
          <p:cNvSpPr/>
          <p:nvPr/>
        </p:nvSpPr>
        <p:spPr>
          <a:xfrm>
            <a:off x="2090056" y="494523"/>
            <a:ext cx="2493489"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8" name="矩形 7">
            <a:extLst>
              <a:ext uri="{FF2B5EF4-FFF2-40B4-BE49-F238E27FC236}">
                <a16:creationId xmlns:a16="http://schemas.microsoft.com/office/drawing/2014/main" id="{2D49BE69-49C2-4184-BAA7-60FD0D09E5E5}"/>
              </a:ext>
            </a:extLst>
          </p:cNvPr>
          <p:cNvSpPr/>
          <p:nvPr/>
        </p:nvSpPr>
        <p:spPr>
          <a:xfrm>
            <a:off x="0" y="494523"/>
            <a:ext cx="711887"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9" name="矩形 8">
            <a:extLst>
              <a:ext uri="{FF2B5EF4-FFF2-40B4-BE49-F238E27FC236}">
                <a16:creationId xmlns:a16="http://schemas.microsoft.com/office/drawing/2014/main" id="{9FC72CA1-555F-447A-85F9-EC97C80B8CAC}"/>
              </a:ext>
            </a:extLst>
          </p:cNvPr>
          <p:cNvSpPr/>
          <p:nvPr/>
        </p:nvSpPr>
        <p:spPr>
          <a:xfrm>
            <a:off x="6977944" y="494523"/>
            <a:ext cx="1361670" cy="17728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3" name="文本框 2">
            <a:extLst>
              <a:ext uri="{FF2B5EF4-FFF2-40B4-BE49-F238E27FC236}">
                <a16:creationId xmlns:a16="http://schemas.microsoft.com/office/drawing/2014/main" id="{35234CC2-2783-4A07-B3D3-43BFAD12A4A7}"/>
              </a:ext>
            </a:extLst>
          </p:cNvPr>
          <p:cNvSpPr txBox="1"/>
          <p:nvPr/>
        </p:nvSpPr>
        <p:spPr>
          <a:xfrm>
            <a:off x="4639750" y="202135"/>
            <a:ext cx="2279968" cy="584775"/>
          </a:xfrm>
          <a:prstGeom prst="rect">
            <a:avLst/>
          </a:prstGeom>
          <a:noFill/>
        </p:spPr>
        <p:txBody>
          <a:bodyPr wrap="square" rtlCol="0">
            <a:spAutoFit/>
          </a:bodyPr>
          <a:lstStyle>
            <a:defPPr>
              <a:defRPr lang="zh-CN"/>
            </a:defPPr>
            <a:lvl1pPr algn="ctr">
              <a:defRPr sz="3200">
                <a:solidFill>
                  <a:srgbClr val="FFC000"/>
                </a:solidFill>
                <a:latin typeface="楷体" panose="02010609060101010101" pitchFamily="49" charset="-122"/>
                <a:ea typeface="楷体" panose="02010609060101010101" pitchFamily="49" charset="-122"/>
              </a:defRPr>
            </a:lvl1pPr>
          </a:lstStyle>
          <a:p>
            <a:r>
              <a:rPr lang="en-US" altLang="zh-CN" dirty="0">
                <a:solidFill>
                  <a:srgbClr val="92D050"/>
                </a:solidFill>
              </a:rPr>
              <a:t>Framework</a:t>
            </a:r>
            <a:endParaRPr lang="zh-CN" altLang="en-US" dirty="0">
              <a:solidFill>
                <a:srgbClr val="92D050"/>
              </a:solidFill>
            </a:endParaRPr>
          </a:p>
        </p:txBody>
      </p:sp>
      <p:sp>
        <p:nvSpPr>
          <p:cNvPr id="21" name="矩形 20">
            <a:extLst>
              <a:ext uri="{FF2B5EF4-FFF2-40B4-BE49-F238E27FC236}">
                <a16:creationId xmlns:a16="http://schemas.microsoft.com/office/drawing/2014/main" id="{105460BD-C924-48DA-A185-4080A320E530}"/>
              </a:ext>
            </a:extLst>
          </p:cNvPr>
          <p:cNvSpPr/>
          <p:nvPr/>
        </p:nvSpPr>
        <p:spPr>
          <a:xfrm>
            <a:off x="8257884" y="494523"/>
            <a:ext cx="1361670" cy="17728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26" name="矩形 25">
            <a:extLst>
              <a:ext uri="{FF2B5EF4-FFF2-40B4-BE49-F238E27FC236}">
                <a16:creationId xmlns:a16="http://schemas.microsoft.com/office/drawing/2014/main" id="{64E4B662-4654-4B7F-9469-BA40EC867C8B}"/>
              </a:ext>
            </a:extLst>
          </p:cNvPr>
          <p:cNvSpPr/>
          <p:nvPr/>
        </p:nvSpPr>
        <p:spPr>
          <a:xfrm>
            <a:off x="9537824" y="494523"/>
            <a:ext cx="1361670" cy="177282"/>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27" name="矩形 26">
            <a:extLst>
              <a:ext uri="{FF2B5EF4-FFF2-40B4-BE49-F238E27FC236}">
                <a16:creationId xmlns:a16="http://schemas.microsoft.com/office/drawing/2014/main" id="{F5F08E7F-50DC-405F-A401-BFB329AA452D}"/>
              </a:ext>
            </a:extLst>
          </p:cNvPr>
          <p:cNvSpPr/>
          <p:nvPr/>
        </p:nvSpPr>
        <p:spPr>
          <a:xfrm>
            <a:off x="10817764" y="494523"/>
            <a:ext cx="1361670"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lumMod val="40000"/>
                  <a:lumOff val="60000"/>
                </a:schemeClr>
              </a:solidFill>
            </a:endParaRPr>
          </a:p>
        </p:txBody>
      </p:sp>
      <p:pic>
        <p:nvPicPr>
          <p:cNvPr id="5" name="图片 4">
            <a:extLst>
              <a:ext uri="{FF2B5EF4-FFF2-40B4-BE49-F238E27FC236}">
                <a16:creationId xmlns:a16="http://schemas.microsoft.com/office/drawing/2014/main" id="{50FA8A10-FBAD-A409-98E6-A0A717B8F143}"/>
              </a:ext>
            </a:extLst>
          </p:cNvPr>
          <p:cNvPicPr>
            <a:picLocks noChangeAspect="1"/>
          </p:cNvPicPr>
          <p:nvPr/>
        </p:nvPicPr>
        <p:blipFill>
          <a:blip r:embed="rId4"/>
          <a:stretch>
            <a:fillRect/>
          </a:stretch>
        </p:blipFill>
        <p:spPr>
          <a:xfrm>
            <a:off x="4639750" y="1147163"/>
            <a:ext cx="2299606" cy="5508702"/>
          </a:xfrm>
          <a:prstGeom prst="rect">
            <a:avLst/>
          </a:prstGeom>
        </p:spPr>
      </p:pic>
      <p:pic>
        <p:nvPicPr>
          <p:cNvPr id="12" name="图片 11">
            <a:extLst>
              <a:ext uri="{FF2B5EF4-FFF2-40B4-BE49-F238E27FC236}">
                <a16:creationId xmlns:a16="http://schemas.microsoft.com/office/drawing/2014/main" id="{DBB36224-44F4-C05A-0586-6716533834DD}"/>
              </a:ext>
            </a:extLst>
          </p:cNvPr>
          <p:cNvPicPr>
            <a:picLocks noChangeAspect="1"/>
          </p:cNvPicPr>
          <p:nvPr/>
        </p:nvPicPr>
        <p:blipFill>
          <a:blip r:embed="rId5"/>
          <a:stretch>
            <a:fillRect/>
          </a:stretch>
        </p:blipFill>
        <p:spPr>
          <a:xfrm>
            <a:off x="428619" y="1683834"/>
            <a:ext cx="4129739" cy="1159335"/>
          </a:xfrm>
          <a:prstGeom prst="rect">
            <a:avLst/>
          </a:prstGeom>
        </p:spPr>
      </p:pic>
      <p:pic>
        <p:nvPicPr>
          <p:cNvPr id="16" name="图片 15">
            <a:extLst>
              <a:ext uri="{FF2B5EF4-FFF2-40B4-BE49-F238E27FC236}">
                <a16:creationId xmlns:a16="http://schemas.microsoft.com/office/drawing/2014/main" id="{1D1310F8-09B3-B7E5-3970-6DC24EC43DDA}"/>
              </a:ext>
            </a:extLst>
          </p:cNvPr>
          <p:cNvPicPr>
            <a:picLocks noChangeAspect="1"/>
          </p:cNvPicPr>
          <p:nvPr/>
        </p:nvPicPr>
        <p:blipFill>
          <a:blip r:embed="rId6"/>
          <a:stretch>
            <a:fillRect/>
          </a:stretch>
        </p:blipFill>
        <p:spPr>
          <a:xfrm>
            <a:off x="1188205" y="2843169"/>
            <a:ext cx="901851" cy="393331"/>
          </a:xfrm>
          <a:prstGeom prst="rect">
            <a:avLst/>
          </a:prstGeom>
        </p:spPr>
      </p:pic>
      <p:sp>
        <p:nvSpPr>
          <p:cNvPr id="25" name="矩形: 圆角 24">
            <a:extLst>
              <a:ext uri="{FF2B5EF4-FFF2-40B4-BE49-F238E27FC236}">
                <a16:creationId xmlns:a16="http://schemas.microsoft.com/office/drawing/2014/main" id="{D6C3F7DE-2C70-FE15-9CE0-B56688E66594}"/>
              </a:ext>
            </a:extLst>
          </p:cNvPr>
          <p:cNvSpPr/>
          <p:nvPr/>
        </p:nvSpPr>
        <p:spPr>
          <a:xfrm>
            <a:off x="445251" y="1353735"/>
            <a:ext cx="4138294" cy="2075265"/>
          </a:xfrm>
          <a:prstGeom prst="roundRect">
            <a:avLst/>
          </a:prstGeom>
          <a:noFill/>
          <a:ln w="28575">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pic>
        <p:nvPicPr>
          <p:cNvPr id="22" name="图片 21">
            <a:extLst>
              <a:ext uri="{FF2B5EF4-FFF2-40B4-BE49-F238E27FC236}">
                <a16:creationId xmlns:a16="http://schemas.microsoft.com/office/drawing/2014/main" id="{D534BD1C-21B8-550E-37C2-BF5F51204187}"/>
              </a:ext>
            </a:extLst>
          </p:cNvPr>
          <p:cNvPicPr>
            <a:picLocks noChangeAspect="1"/>
          </p:cNvPicPr>
          <p:nvPr/>
        </p:nvPicPr>
        <p:blipFill>
          <a:blip r:embed="rId7"/>
          <a:stretch>
            <a:fillRect/>
          </a:stretch>
        </p:blipFill>
        <p:spPr>
          <a:xfrm>
            <a:off x="7299679" y="3500186"/>
            <a:ext cx="4119170" cy="563281"/>
          </a:xfrm>
          <a:prstGeom prst="rect">
            <a:avLst/>
          </a:prstGeom>
        </p:spPr>
      </p:pic>
      <p:pic>
        <p:nvPicPr>
          <p:cNvPr id="28" name="图片 27">
            <a:extLst>
              <a:ext uri="{FF2B5EF4-FFF2-40B4-BE49-F238E27FC236}">
                <a16:creationId xmlns:a16="http://schemas.microsoft.com/office/drawing/2014/main" id="{73DA9831-BB3B-969B-A90E-58B29DF9EDDA}"/>
              </a:ext>
            </a:extLst>
          </p:cNvPr>
          <p:cNvPicPr>
            <a:picLocks noChangeAspect="1"/>
          </p:cNvPicPr>
          <p:nvPr/>
        </p:nvPicPr>
        <p:blipFill>
          <a:blip r:embed="rId8"/>
          <a:stretch>
            <a:fillRect/>
          </a:stretch>
        </p:blipFill>
        <p:spPr>
          <a:xfrm>
            <a:off x="7382323" y="4063467"/>
            <a:ext cx="3322847" cy="1398953"/>
          </a:xfrm>
          <a:prstGeom prst="rect">
            <a:avLst/>
          </a:prstGeom>
        </p:spPr>
      </p:pic>
      <p:sp>
        <p:nvSpPr>
          <p:cNvPr id="29" name="矩形: 圆角 28">
            <a:extLst>
              <a:ext uri="{FF2B5EF4-FFF2-40B4-BE49-F238E27FC236}">
                <a16:creationId xmlns:a16="http://schemas.microsoft.com/office/drawing/2014/main" id="{742F7BA2-059B-64CE-5DFF-EB563949E01D}"/>
              </a:ext>
            </a:extLst>
          </p:cNvPr>
          <p:cNvSpPr/>
          <p:nvPr/>
        </p:nvSpPr>
        <p:spPr>
          <a:xfrm>
            <a:off x="7184139" y="3236500"/>
            <a:ext cx="4350250" cy="2482105"/>
          </a:xfrm>
          <a:prstGeom prst="roundRect">
            <a:avLst/>
          </a:prstGeom>
          <a:noFill/>
          <a:ln w="28575">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p>
        </p:txBody>
      </p:sp>
    </p:spTree>
    <p:extLst>
      <p:ext uri="{BB962C8B-B14F-4D97-AF65-F5344CB8AC3E}">
        <p14:creationId xmlns:p14="http://schemas.microsoft.com/office/powerpoint/2010/main" val="41712917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3634A092-7025-4750-ADC3-080C990645E5}"/>
              </a:ext>
            </a:extLst>
          </p:cNvPr>
          <p:cNvPicPr>
            <a:picLocks noChangeAspect="1"/>
          </p:cNvPicPr>
          <p:nvPr/>
        </p:nvPicPr>
        <p:blipFill rotWithShape="1">
          <a:blip r:embed="rId3">
            <a:extLst>
              <a:ext uri="{28A0092B-C50C-407E-A947-70E740481C1C}">
                <a14:useLocalDpi xmlns:a14="http://schemas.microsoft.com/office/drawing/2010/main" val="0"/>
              </a:ext>
            </a:extLst>
          </a:blip>
          <a:srcRect l="697" b="1012"/>
          <a:stretch/>
        </p:blipFill>
        <p:spPr>
          <a:xfrm>
            <a:off x="922262" y="220573"/>
            <a:ext cx="957419" cy="725182"/>
          </a:xfrm>
          <a:prstGeom prst="rect">
            <a:avLst/>
          </a:prstGeom>
        </p:spPr>
      </p:pic>
      <p:sp>
        <p:nvSpPr>
          <p:cNvPr id="7" name="矩形 6">
            <a:extLst>
              <a:ext uri="{FF2B5EF4-FFF2-40B4-BE49-F238E27FC236}">
                <a16:creationId xmlns:a16="http://schemas.microsoft.com/office/drawing/2014/main" id="{FE9BB88F-46D8-4930-8C31-A4ACEF817969}"/>
              </a:ext>
            </a:extLst>
          </p:cNvPr>
          <p:cNvSpPr/>
          <p:nvPr/>
        </p:nvSpPr>
        <p:spPr>
          <a:xfrm>
            <a:off x="2090056" y="494523"/>
            <a:ext cx="2493489"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8" name="矩形 7">
            <a:extLst>
              <a:ext uri="{FF2B5EF4-FFF2-40B4-BE49-F238E27FC236}">
                <a16:creationId xmlns:a16="http://schemas.microsoft.com/office/drawing/2014/main" id="{2D49BE69-49C2-4184-BAA7-60FD0D09E5E5}"/>
              </a:ext>
            </a:extLst>
          </p:cNvPr>
          <p:cNvSpPr/>
          <p:nvPr/>
        </p:nvSpPr>
        <p:spPr>
          <a:xfrm>
            <a:off x="0" y="494523"/>
            <a:ext cx="711887"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9" name="矩形 8">
            <a:extLst>
              <a:ext uri="{FF2B5EF4-FFF2-40B4-BE49-F238E27FC236}">
                <a16:creationId xmlns:a16="http://schemas.microsoft.com/office/drawing/2014/main" id="{9FC72CA1-555F-447A-85F9-EC97C80B8CAC}"/>
              </a:ext>
            </a:extLst>
          </p:cNvPr>
          <p:cNvSpPr/>
          <p:nvPr/>
        </p:nvSpPr>
        <p:spPr>
          <a:xfrm>
            <a:off x="6977944" y="494523"/>
            <a:ext cx="1361670" cy="17728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3" name="文本框 2">
            <a:extLst>
              <a:ext uri="{FF2B5EF4-FFF2-40B4-BE49-F238E27FC236}">
                <a16:creationId xmlns:a16="http://schemas.microsoft.com/office/drawing/2014/main" id="{35234CC2-2783-4A07-B3D3-43BFAD12A4A7}"/>
              </a:ext>
            </a:extLst>
          </p:cNvPr>
          <p:cNvSpPr txBox="1"/>
          <p:nvPr/>
        </p:nvSpPr>
        <p:spPr>
          <a:xfrm>
            <a:off x="4639750" y="202135"/>
            <a:ext cx="2279968" cy="584775"/>
          </a:xfrm>
          <a:prstGeom prst="rect">
            <a:avLst/>
          </a:prstGeom>
          <a:noFill/>
        </p:spPr>
        <p:txBody>
          <a:bodyPr wrap="square" rtlCol="0">
            <a:spAutoFit/>
          </a:bodyPr>
          <a:lstStyle>
            <a:defPPr>
              <a:defRPr lang="zh-CN"/>
            </a:defPPr>
            <a:lvl1pPr algn="ctr">
              <a:defRPr sz="3200">
                <a:solidFill>
                  <a:srgbClr val="FFC000"/>
                </a:solidFill>
                <a:latin typeface="楷体" panose="02010609060101010101" pitchFamily="49" charset="-122"/>
                <a:ea typeface="楷体" panose="02010609060101010101" pitchFamily="49" charset="-122"/>
              </a:defRPr>
            </a:lvl1pPr>
          </a:lstStyle>
          <a:p>
            <a:r>
              <a:rPr lang="en-US" altLang="zh-CN" dirty="0">
                <a:solidFill>
                  <a:srgbClr val="92D050"/>
                </a:solidFill>
              </a:rPr>
              <a:t>Framework</a:t>
            </a:r>
            <a:endParaRPr lang="zh-CN" altLang="en-US" dirty="0">
              <a:solidFill>
                <a:srgbClr val="92D050"/>
              </a:solidFill>
            </a:endParaRPr>
          </a:p>
        </p:txBody>
      </p:sp>
      <p:sp>
        <p:nvSpPr>
          <p:cNvPr id="21" name="矩形 20">
            <a:extLst>
              <a:ext uri="{FF2B5EF4-FFF2-40B4-BE49-F238E27FC236}">
                <a16:creationId xmlns:a16="http://schemas.microsoft.com/office/drawing/2014/main" id="{105460BD-C924-48DA-A185-4080A320E530}"/>
              </a:ext>
            </a:extLst>
          </p:cNvPr>
          <p:cNvSpPr/>
          <p:nvPr/>
        </p:nvSpPr>
        <p:spPr>
          <a:xfrm>
            <a:off x="8257884" y="494523"/>
            <a:ext cx="1361670" cy="17728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26" name="矩形 25">
            <a:extLst>
              <a:ext uri="{FF2B5EF4-FFF2-40B4-BE49-F238E27FC236}">
                <a16:creationId xmlns:a16="http://schemas.microsoft.com/office/drawing/2014/main" id="{64E4B662-4654-4B7F-9469-BA40EC867C8B}"/>
              </a:ext>
            </a:extLst>
          </p:cNvPr>
          <p:cNvSpPr/>
          <p:nvPr/>
        </p:nvSpPr>
        <p:spPr>
          <a:xfrm>
            <a:off x="9537824" y="494523"/>
            <a:ext cx="1361670" cy="177282"/>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27" name="矩形 26">
            <a:extLst>
              <a:ext uri="{FF2B5EF4-FFF2-40B4-BE49-F238E27FC236}">
                <a16:creationId xmlns:a16="http://schemas.microsoft.com/office/drawing/2014/main" id="{F5F08E7F-50DC-405F-A401-BFB329AA452D}"/>
              </a:ext>
            </a:extLst>
          </p:cNvPr>
          <p:cNvSpPr/>
          <p:nvPr/>
        </p:nvSpPr>
        <p:spPr>
          <a:xfrm>
            <a:off x="10817764" y="494523"/>
            <a:ext cx="1361670"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lumMod val="40000"/>
                  <a:lumOff val="60000"/>
                </a:schemeClr>
              </a:solidFill>
            </a:endParaRPr>
          </a:p>
        </p:txBody>
      </p:sp>
      <p:pic>
        <p:nvPicPr>
          <p:cNvPr id="4" name="图片 3">
            <a:extLst>
              <a:ext uri="{FF2B5EF4-FFF2-40B4-BE49-F238E27FC236}">
                <a16:creationId xmlns:a16="http://schemas.microsoft.com/office/drawing/2014/main" id="{A95BAA04-997C-137B-9AD3-3715489A1F0A}"/>
              </a:ext>
            </a:extLst>
          </p:cNvPr>
          <p:cNvPicPr>
            <a:picLocks noChangeAspect="1"/>
          </p:cNvPicPr>
          <p:nvPr/>
        </p:nvPicPr>
        <p:blipFill>
          <a:blip r:embed="rId4"/>
          <a:stretch>
            <a:fillRect/>
          </a:stretch>
        </p:blipFill>
        <p:spPr>
          <a:xfrm>
            <a:off x="4549698" y="1075445"/>
            <a:ext cx="4261018" cy="5288032"/>
          </a:xfrm>
          <a:prstGeom prst="rect">
            <a:avLst/>
          </a:prstGeom>
        </p:spPr>
      </p:pic>
      <p:pic>
        <p:nvPicPr>
          <p:cNvPr id="11" name="图片 10">
            <a:extLst>
              <a:ext uri="{FF2B5EF4-FFF2-40B4-BE49-F238E27FC236}">
                <a16:creationId xmlns:a16="http://schemas.microsoft.com/office/drawing/2014/main" id="{32B5D810-175B-2DE8-FA00-259AABF63647}"/>
              </a:ext>
            </a:extLst>
          </p:cNvPr>
          <p:cNvPicPr>
            <a:picLocks noChangeAspect="1"/>
          </p:cNvPicPr>
          <p:nvPr/>
        </p:nvPicPr>
        <p:blipFill>
          <a:blip r:embed="rId5"/>
          <a:stretch>
            <a:fillRect/>
          </a:stretch>
        </p:blipFill>
        <p:spPr>
          <a:xfrm>
            <a:off x="163307" y="1782446"/>
            <a:ext cx="3271270" cy="888112"/>
          </a:xfrm>
          <a:prstGeom prst="rect">
            <a:avLst/>
          </a:prstGeom>
        </p:spPr>
      </p:pic>
      <p:pic>
        <p:nvPicPr>
          <p:cNvPr id="14" name="图片 13">
            <a:extLst>
              <a:ext uri="{FF2B5EF4-FFF2-40B4-BE49-F238E27FC236}">
                <a16:creationId xmlns:a16="http://schemas.microsoft.com/office/drawing/2014/main" id="{61B35112-BF93-EA2F-F2B9-8906BE32FEA0}"/>
              </a:ext>
            </a:extLst>
          </p:cNvPr>
          <p:cNvPicPr>
            <a:picLocks noChangeAspect="1"/>
          </p:cNvPicPr>
          <p:nvPr/>
        </p:nvPicPr>
        <p:blipFill>
          <a:blip r:embed="rId6"/>
          <a:stretch>
            <a:fillRect/>
          </a:stretch>
        </p:blipFill>
        <p:spPr>
          <a:xfrm>
            <a:off x="0" y="2781013"/>
            <a:ext cx="4452350" cy="1452472"/>
          </a:xfrm>
          <a:prstGeom prst="rect">
            <a:avLst/>
          </a:prstGeom>
        </p:spPr>
      </p:pic>
      <p:pic>
        <p:nvPicPr>
          <p:cNvPr id="17" name="图片 16">
            <a:extLst>
              <a:ext uri="{FF2B5EF4-FFF2-40B4-BE49-F238E27FC236}">
                <a16:creationId xmlns:a16="http://schemas.microsoft.com/office/drawing/2014/main" id="{E6DC1C7D-7C87-2363-E999-2616606B389F}"/>
              </a:ext>
            </a:extLst>
          </p:cNvPr>
          <p:cNvPicPr>
            <a:picLocks noChangeAspect="1"/>
          </p:cNvPicPr>
          <p:nvPr/>
        </p:nvPicPr>
        <p:blipFill>
          <a:blip r:embed="rId7"/>
          <a:stretch>
            <a:fillRect/>
          </a:stretch>
        </p:blipFill>
        <p:spPr>
          <a:xfrm>
            <a:off x="163307" y="4233485"/>
            <a:ext cx="2111542" cy="778794"/>
          </a:xfrm>
          <a:prstGeom prst="rect">
            <a:avLst/>
          </a:prstGeom>
        </p:spPr>
      </p:pic>
      <p:sp>
        <p:nvSpPr>
          <p:cNvPr id="30" name="矩形: 圆角 29">
            <a:extLst>
              <a:ext uri="{FF2B5EF4-FFF2-40B4-BE49-F238E27FC236}">
                <a16:creationId xmlns:a16="http://schemas.microsoft.com/office/drawing/2014/main" id="{DA4EE1D9-A2BC-2E79-5BA6-12445BBFED75}"/>
              </a:ext>
            </a:extLst>
          </p:cNvPr>
          <p:cNvSpPr/>
          <p:nvPr/>
        </p:nvSpPr>
        <p:spPr>
          <a:xfrm>
            <a:off x="99724" y="1319284"/>
            <a:ext cx="4350250" cy="3899487"/>
          </a:xfrm>
          <a:prstGeom prst="roundRect">
            <a:avLst/>
          </a:prstGeom>
          <a:noFill/>
          <a:ln w="28575">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p>
        </p:txBody>
      </p:sp>
      <p:pic>
        <p:nvPicPr>
          <p:cNvPr id="19" name="图片 18">
            <a:extLst>
              <a:ext uri="{FF2B5EF4-FFF2-40B4-BE49-F238E27FC236}">
                <a16:creationId xmlns:a16="http://schemas.microsoft.com/office/drawing/2014/main" id="{598A4C3C-C21E-84B5-979C-3D58B672B548}"/>
              </a:ext>
            </a:extLst>
          </p:cNvPr>
          <p:cNvPicPr>
            <a:picLocks noChangeAspect="1"/>
          </p:cNvPicPr>
          <p:nvPr/>
        </p:nvPicPr>
        <p:blipFill>
          <a:blip r:embed="rId8"/>
          <a:stretch>
            <a:fillRect/>
          </a:stretch>
        </p:blipFill>
        <p:spPr>
          <a:xfrm>
            <a:off x="9044812" y="2781013"/>
            <a:ext cx="2189220" cy="502627"/>
          </a:xfrm>
          <a:prstGeom prst="rect">
            <a:avLst/>
          </a:prstGeom>
        </p:spPr>
      </p:pic>
      <p:pic>
        <p:nvPicPr>
          <p:cNvPr id="23" name="图片 22">
            <a:extLst>
              <a:ext uri="{FF2B5EF4-FFF2-40B4-BE49-F238E27FC236}">
                <a16:creationId xmlns:a16="http://schemas.microsoft.com/office/drawing/2014/main" id="{51E7F501-5756-B384-EF63-13D1D24EB0FB}"/>
              </a:ext>
            </a:extLst>
          </p:cNvPr>
          <p:cNvPicPr>
            <a:picLocks noChangeAspect="1"/>
          </p:cNvPicPr>
          <p:nvPr/>
        </p:nvPicPr>
        <p:blipFill>
          <a:blip r:embed="rId9"/>
          <a:stretch>
            <a:fillRect/>
          </a:stretch>
        </p:blipFill>
        <p:spPr>
          <a:xfrm>
            <a:off x="9018832" y="3348195"/>
            <a:ext cx="2399653" cy="869323"/>
          </a:xfrm>
          <a:prstGeom prst="rect">
            <a:avLst/>
          </a:prstGeom>
        </p:spPr>
      </p:pic>
      <p:pic>
        <p:nvPicPr>
          <p:cNvPr id="31" name="图片 30">
            <a:extLst>
              <a:ext uri="{FF2B5EF4-FFF2-40B4-BE49-F238E27FC236}">
                <a16:creationId xmlns:a16="http://schemas.microsoft.com/office/drawing/2014/main" id="{BC30A015-3657-9789-3822-67647BACBFA2}"/>
              </a:ext>
            </a:extLst>
          </p:cNvPr>
          <p:cNvPicPr>
            <a:picLocks noChangeAspect="1"/>
          </p:cNvPicPr>
          <p:nvPr/>
        </p:nvPicPr>
        <p:blipFill>
          <a:blip r:embed="rId10"/>
          <a:stretch>
            <a:fillRect/>
          </a:stretch>
        </p:blipFill>
        <p:spPr>
          <a:xfrm>
            <a:off x="8006576" y="4217518"/>
            <a:ext cx="4172858" cy="643281"/>
          </a:xfrm>
          <a:prstGeom prst="rect">
            <a:avLst/>
          </a:prstGeom>
        </p:spPr>
      </p:pic>
    </p:spTree>
    <p:extLst>
      <p:ext uri="{BB962C8B-B14F-4D97-AF65-F5344CB8AC3E}">
        <p14:creationId xmlns:p14="http://schemas.microsoft.com/office/powerpoint/2010/main" val="29192066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3634A092-7025-4750-ADC3-080C990645E5}"/>
              </a:ext>
            </a:extLst>
          </p:cNvPr>
          <p:cNvPicPr>
            <a:picLocks noChangeAspect="1"/>
          </p:cNvPicPr>
          <p:nvPr/>
        </p:nvPicPr>
        <p:blipFill rotWithShape="1">
          <a:blip r:embed="rId3">
            <a:extLst>
              <a:ext uri="{28A0092B-C50C-407E-A947-70E740481C1C}">
                <a14:useLocalDpi xmlns:a14="http://schemas.microsoft.com/office/drawing/2010/main" val="0"/>
              </a:ext>
            </a:extLst>
          </a:blip>
          <a:srcRect l="697" b="1012"/>
          <a:stretch/>
        </p:blipFill>
        <p:spPr>
          <a:xfrm>
            <a:off x="922262" y="220573"/>
            <a:ext cx="957419" cy="725182"/>
          </a:xfrm>
          <a:prstGeom prst="rect">
            <a:avLst/>
          </a:prstGeom>
        </p:spPr>
      </p:pic>
      <p:sp>
        <p:nvSpPr>
          <p:cNvPr id="7" name="矩形 6">
            <a:extLst>
              <a:ext uri="{FF2B5EF4-FFF2-40B4-BE49-F238E27FC236}">
                <a16:creationId xmlns:a16="http://schemas.microsoft.com/office/drawing/2014/main" id="{FE9BB88F-46D8-4930-8C31-A4ACEF817969}"/>
              </a:ext>
            </a:extLst>
          </p:cNvPr>
          <p:cNvSpPr/>
          <p:nvPr/>
        </p:nvSpPr>
        <p:spPr>
          <a:xfrm>
            <a:off x="2090056" y="494523"/>
            <a:ext cx="2493489"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8" name="矩形 7">
            <a:extLst>
              <a:ext uri="{FF2B5EF4-FFF2-40B4-BE49-F238E27FC236}">
                <a16:creationId xmlns:a16="http://schemas.microsoft.com/office/drawing/2014/main" id="{2D49BE69-49C2-4184-BAA7-60FD0D09E5E5}"/>
              </a:ext>
            </a:extLst>
          </p:cNvPr>
          <p:cNvSpPr/>
          <p:nvPr/>
        </p:nvSpPr>
        <p:spPr>
          <a:xfrm>
            <a:off x="0" y="494523"/>
            <a:ext cx="711887"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9" name="矩形 8">
            <a:extLst>
              <a:ext uri="{FF2B5EF4-FFF2-40B4-BE49-F238E27FC236}">
                <a16:creationId xmlns:a16="http://schemas.microsoft.com/office/drawing/2014/main" id="{9FC72CA1-555F-447A-85F9-EC97C80B8CAC}"/>
              </a:ext>
            </a:extLst>
          </p:cNvPr>
          <p:cNvSpPr/>
          <p:nvPr/>
        </p:nvSpPr>
        <p:spPr>
          <a:xfrm>
            <a:off x="6977944" y="494523"/>
            <a:ext cx="1361670" cy="17728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10" name="矩形 9">
            <a:extLst>
              <a:ext uri="{FF2B5EF4-FFF2-40B4-BE49-F238E27FC236}">
                <a16:creationId xmlns:a16="http://schemas.microsoft.com/office/drawing/2014/main" id="{33C2F64D-95EF-4913-B896-504ECF7130A7}"/>
              </a:ext>
            </a:extLst>
          </p:cNvPr>
          <p:cNvSpPr/>
          <p:nvPr/>
        </p:nvSpPr>
        <p:spPr>
          <a:xfrm>
            <a:off x="0" y="6358812"/>
            <a:ext cx="8593493" cy="58359"/>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14" name="矩形 13">
            <a:extLst>
              <a:ext uri="{FF2B5EF4-FFF2-40B4-BE49-F238E27FC236}">
                <a16:creationId xmlns:a16="http://schemas.microsoft.com/office/drawing/2014/main" id="{CC45F877-DCEE-4110-A7AD-1D6EE360FAD1}"/>
              </a:ext>
            </a:extLst>
          </p:cNvPr>
          <p:cNvSpPr/>
          <p:nvPr/>
        </p:nvSpPr>
        <p:spPr>
          <a:xfrm>
            <a:off x="8593493" y="6358812"/>
            <a:ext cx="3598506" cy="58359"/>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3" name="文本框 2">
            <a:extLst>
              <a:ext uri="{FF2B5EF4-FFF2-40B4-BE49-F238E27FC236}">
                <a16:creationId xmlns:a16="http://schemas.microsoft.com/office/drawing/2014/main" id="{35234CC2-2783-4A07-B3D3-43BFAD12A4A7}"/>
              </a:ext>
            </a:extLst>
          </p:cNvPr>
          <p:cNvSpPr txBox="1"/>
          <p:nvPr/>
        </p:nvSpPr>
        <p:spPr>
          <a:xfrm>
            <a:off x="4697976" y="259997"/>
            <a:ext cx="2361698" cy="584775"/>
          </a:xfrm>
          <a:prstGeom prst="rect">
            <a:avLst/>
          </a:prstGeom>
          <a:noFill/>
        </p:spPr>
        <p:txBody>
          <a:bodyPr wrap="square" rtlCol="0">
            <a:spAutoFit/>
          </a:bodyPr>
          <a:lstStyle>
            <a:defPPr>
              <a:defRPr lang="zh-CN"/>
            </a:defPPr>
            <a:lvl1pPr algn="ctr">
              <a:defRPr sz="3200">
                <a:solidFill>
                  <a:srgbClr val="FFC000"/>
                </a:solidFill>
                <a:latin typeface="楷体" panose="02010609060101010101" pitchFamily="49" charset="-122"/>
                <a:ea typeface="楷体" panose="02010609060101010101" pitchFamily="49" charset="-122"/>
              </a:defRPr>
            </a:lvl1pPr>
          </a:lstStyle>
          <a:p>
            <a:r>
              <a:rPr lang="en-US" altLang="zh-CN" dirty="0">
                <a:solidFill>
                  <a:srgbClr val="92D050"/>
                </a:solidFill>
              </a:rPr>
              <a:t>Dataset</a:t>
            </a:r>
            <a:endParaRPr lang="zh-CN" altLang="en-US" dirty="0">
              <a:solidFill>
                <a:srgbClr val="92D050"/>
              </a:solidFill>
            </a:endParaRPr>
          </a:p>
        </p:txBody>
      </p:sp>
      <p:sp>
        <p:nvSpPr>
          <p:cNvPr id="21" name="矩形 20">
            <a:extLst>
              <a:ext uri="{FF2B5EF4-FFF2-40B4-BE49-F238E27FC236}">
                <a16:creationId xmlns:a16="http://schemas.microsoft.com/office/drawing/2014/main" id="{105460BD-C924-48DA-A185-4080A320E530}"/>
              </a:ext>
            </a:extLst>
          </p:cNvPr>
          <p:cNvSpPr/>
          <p:nvPr/>
        </p:nvSpPr>
        <p:spPr>
          <a:xfrm>
            <a:off x="8257884" y="494523"/>
            <a:ext cx="1361670" cy="17728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26" name="矩形 25">
            <a:extLst>
              <a:ext uri="{FF2B5EF4-FFF2-40B4-BE49-F238E27FC236}">
                <a16:creationId xmlns:a16="http://schemas.microsoft.com/office/drawing/2014/main" id="{64E4B662-4654-4B7F-9469-BA40EC867C8B}"/>
              </a:ext>
            </a:extLst>
          </p:cNvPr>
          <p:cNvSpPr/>
          <p:nvPr/>
        </p:nvSpPr>
        <p:spPr>
          <a:xfrm>
            <a:off x="9537824" y="494523"/>
            <a:ext cx="1361670" cy="177282"/>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27" name="矩形 26">
            <a:extLst>
              <a:ext uri="{FF2B5EF4-FFF2-40B4-BE49-F238E27FC236}">
                <a16:creationId xmlns:a16="http://schemas.microsoft.com/office/drawing/2014/main" id="{F5F08E7F-50DC-405F-A401-BFB329AA452D}"/>
              </a:ext>
            </a:extLst>
          </p:cNvPr>
          <p:cNvSpPr/>
          <p:nvPr/>
        </p:nvSpPr>
        <p:spPr>
          <a:xfrm>
            <a:off x="10817764" y="494523"/>
            <a:ext cx="1361670"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lumMod val="40000"/>
                  <a:lumOff val="60000"/>
                </a:schemeClr>
              </a:solidFill>
            </a:endParaRPr>
          </a:p>
        </p:txBody>
      </p:sp>
      <p:pic>
        <p:nvPicPr>
          <p:cNvPr id="5" name="图片 4">
            <a:extLst>
              <a:ext uri="{FF2B5EF4-FFF2-40B4-BE49-F238E27FC236}">
                <a16:creationId xmlns:a16="http://schemas.microsoft.com/office/drawing/2014/main" id="{6FE39272-248C-137E-E4A8-6307A64118BD}"/>
              </a:ext>
            </a:extLst>
          </p:cNvPr>
          <p:cNvPicPr>
            <a:picLocks noChangeAspect="1"/>
          </p:cNvPicPr>
          <p:nvPr/>
        </p:nvPicPr>
        <p:blipFill>
          <a:blip r:embed="rId4"/>
          <a:stretch>
            <a:fillRect/>
          </a:stretch>
        </p:blipFill>
        <p:spPr>
          <a:xfrm>
            <a:off x="462249" y="959635"/>
            <a:ext cx="11267502" cy="5359824"/>
          </a:xfrm>
          <a:prstGeom prst="rect">
            <a:avLst/>
          </a:prstGeom>
        </p:spPr>
      </p:pic>
    </p:spTree>
    <p:extLst>
      <p:ext uri="{BB962C8B-B14F-4D97-AF65-F5344CB8AC3E}">
        <p14:creationId xmlns:p14="http://schemas.microsoft.com/office/powerpoint/2010/main" val="13906949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3634A092-7025-4750-ADC3-080C990645E5}"/>
              </a:ext>
            </a:extLst>
          </p:cNvPr>
          <p:cNvPicPr>
            <a:picLocks noChangeAspect="1"/>
          </p:cNvPicPr>
          <p:nvPr/>
        </p:nvPicPr>
        <p:blipFill rotWithShape="1">
          <a:blip r:embed="rId3">
            <a:extLst>
              <a:ext uri="{28A0092B-C50C-407E-A947-70E740481C1C}">
                <a14:useLocalDpi xmlns:a14="http://schemas.microsoft.com/office/drawing/2010/main" val="0"/>
              </a:ext>
            </a:extLst>
          </a:blip>
          <a:srcRect l="697" b="1012"/>
          <a:stretch/>
        </p:blipFill>
        <p:spPr>
          <a:xfrm>
            <a:off x="922262" y="220573"/>
            <a:ext cx="957419" cy="725182"/>
          </a:xfrm>
          <a:prstGeom prst="rect">
            <a:avLst/>
          </a:prstGeom>
        </p:spPr>
      </p:pic>
      <p:sp>
        <p:nvSpPr>
          <p:cNvPr id="7" name="矩形 6">
            <a:extLst>
              <a:ext uri="{FF2B5EF4-FFF2-40B4-BE49-F238E27FC236}">
                <a16:creationId xmlns:a16="http://schemas.microsoft.com/office/drawing/2014/main" id="{FE9BB88F-46D8-4930-8C31-A4ACEF817969}"/>
              </a:ext>
            </a:extLst>
          </p:cNvPr>
          <p:cNvSpPr/>
          <p:nvPr/>
        </p:nvSpPr>
        <p:spPr>
          <a:xfrm>
            <a:off x="2090056" y="494523"/>
            <a:ext cx="2493489"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8" name="矩形 7">
            <a:extLst>
              <a:ext uri="{FF2B5EF4-FFF2-40B4-BE49-F238E27FC236}">
                <a16:creationId xmlns:a16="http://schemas.microsoft.com/office/drawing/2014/main" id="{2D49BE69-49C2-4184-BAA7-60FD0D09E5E5}"/>
              </a:ext>
            </a:extLst>
          </p:cNvPr>
          <p:cNvSpPr/>
          <p:nvPr/>
        </p:nvSpPr>
        <p:spPr>
          <a:xfrm>
            <a:off x="0" y="494523"/>
            <a:ext cx="711887"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9" name="矩形 8">
            <a:extLst>
              <a:ext uri="{FF2B5EF4-FFF2-40B4-BE49-F238E27FC236}">
                <a16:creationId xmlns:a16="http://schemas.microsoft.com/office/drawing/2014/main" id="{9FC72CA1-555F-447A-85F9-EC97C80B8CAC}"/>
              </a:ext>
            </a:extLst>
          </p:cNvPr>
          <p:cNvSpPr/>
          <p:nvPr/>
        </p:nvSpPr>
        <p:spPr>
          <a:xfrm>
            <a:off x="6977944" y="494523"/>
            <a:ext cx="1361670" cy="17728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10" name="矩形 9">
            <a:extLst>
              <a:ext uri="{FF2B5EF4-FFF2-40B4-BE49-F238E27FC236}">
                <a16:creationId xmlns:a16="http://schemas.microsoft.com/office/drawing/2014/main" id="{33C2F64D-95EF-4913-B896-504ECF7130A7}"/>
              </a:ext>
            </a:extLst>
          </p:cNvPr>
          <p:cNvSpPr/>
          <p:nvPr/>
        </p:nvSpPr>
        <p:spPr>
          <a:xfrm>
            <a:off x="0" y="6358812"/>
            <a:ext cx="8593493" cy="58359"/>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14" name="矩形 13">
            <a:extLst>
              <a:ext uri="{FF2B5EF4-FFF2-40B4-BE49-F238E27FC236}">
                <a16:creationId xmlns:a16="http://schemas.microsoft.com/office/drawing/2014/main" id="{CC45F877-DCEE-4110-A7AD-1D6EE360FAD1}"/>
              </a:ext>
            </a:extLst>
          </p:cNvPr>
          <p:cNvSpPr/>
          <p:nvPr/>
        </p:nvSpPr>
        <p:spPr>
          <a:xfrm>
            <a:off x="8593493" y="6358812"/>
            <a:ext cx="3598506" cy="58359"/>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3" name="文本框 2">
            <a:extLst>
              <a:ext uri="{FF2B5EF4-FFF2-40B4-BE49-F238E27FC236}">
                <a16:creationId xmlns:a16="http://schemas.microsoft.com/office/drawing/2014/main" id="{35234CC2-2783-4A07-B3D3-43BFAD12A4A7}"/>
              </a:ext>
            </a:extLst>
          </p:cNvPr>
          <p:cNvSpPr txBox="1"/>
          <p:nvPr/>
        </p:nvSpPr>
        <p:spPr>
          <a:xfrm>
            <a:off x="4697976" y="259997"/>
            <a:ext cx="2279968" cy="584775"/>
          </a:xfrm>
          <a:prstGeom prst="rect">
            <a:avLst/>
          </a:prstGeom>
          <a:noFill/>
        </p:spPr>
        <p:txBody>
          <a:bodyPr wrap="square" rtlCol="0">
            <a:spAutoFit/>
          </a:bodyPr>
          <a:lstStyle>
            <a:defPPr>
              <a:defRPr lang="zh-CN"/>
            </a:defPPr>
            <a:lvl1pPr algn="ctr">
              <a:defRPr sz="3200">
                <a:solidFill>
                  <a:srgbClr val="FFC000"/>
                </a:solidFill>
                <a:latin typeface="楷体" panose="02010609060101010101" pitchFamily="49" charset="-122"/>
                <a:ea typeface="楷体" panose="02010609060101010101" pitchFamily="49" charset="-122"/>
              </a:defRPr>
            </a:lvl1pPr>
          </a:lstStyle>
          <a:p>
            <a:r>
              <a:rPr lang="en-US" altLang="zh-CN" dirty="0">
                <a:solidFill>
                  <a:srgbClr val="92D050"/>
                </a:solidFill>
              </a:rPr>
              <a:t>Experiment</a:t>
            </a:r>
            <a:endParaRPr lang="zh-CN" altLang="en-US" dirty="0">
              <a:solidFill>
                <a:srgbClr val="92D050"/>
              </a:solidFill>
            </a:endParaRPr>
          </a:p>
        </p:txBody>
      </p:sp>
      <p:sp>
        <p:nvSpPr>
          <p:cNvPr id="21" name="矩形 20">
            <a:extLst>
              <a:ext uri="{FF2B5EF4-FFF2-40B4-BE49-F238E27FC236}">
                <a16:creationId xmlns:a16="http://schemas.microsoft.com/office/drawing/2014/main" id="{105460BD-C924-48DA-A185-4080A320E530}"/>
              </a:ext>
            </a:extLst>
          </p:cNvPr>
          <p:cNvSpPr/>
          <p:nvPr/>
        </p:nvSpPr>
        <p:spPr>
          <a:xfrm>
            <a:off x="8257884" y="494523"/>
            <a:ext cx="1361670" cy="17728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26" name="矩形 25">
            <a:extLst>
              <a:ext uri="{FF2B5EF4-FFF2-40B4-BE49-F238E27FC236}">
                <a16:creationId xmlns:a16="http://schemas.microsoft.com/office/drawing/2014/main" id="{64E4B662-4654-4B7F-9469-BA40EC867C8B}"/>
              </a:ext>
            </a:extLst>
          </p:cNvPr>
          <p:cNvSpPr/>
          <p:nvPr/>
        </p:nvSpPr>
        <p:spPr>
          <a:xfrm>
            <a:off x="9537824" y="494523"/>
            <a:ext cx="1361670" cy="177282"/>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27" name="矩形 26">
            <a:extLst>
              <a:ext uri="{FF2B5EF4-FFF2-40B4-BE49-F238E27FC236}">
                <a16:creationId xmlns:a16="http://schemas.microsoft.com/office/drawing/2014/main" id="{F5F08E7F-50DC-405F-A401-BFB329AA452D}"/>
              </a:ext>
            </a:extLst>
          </p:cNvPr>
          <p:cNvSpPr/>
          <p:nvPr/>
        </p:nvSpPr>
        <p:spPr>
          <a:xfrm>
            <a:off x="10817764" y="494523"/>
            <a:ext cx="1361670"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lumMod val="40000"/>
                  <a:lumOff val="60000"/>
                </a:schemeClr>
              </a:solidFill>
            </a:endParaRPr>
          </a:p>
        </p:txBody>
      </p:sp>
      <p:pic>
        <p:nvPicPr>
          <p:cNvPr id="11" name="图片 10">
            <a:extLst>
              <a:ext uri="{FF2B5EF4-FFF2-40B4-BE49-F238E27FC236}">
                <a16:creationId xmlns:a16="http://schemas.microsoft.com/office/drawing/2014/main" id="{4DABCD54-F437-8BB1-0A19-5D185575AC3B}"/>
              </a:ext>
            </a:extLst>
          </p:cNvPr>
          <p:cNvPicPr>
            <a:picLocks noChangeAspect="1"/>
          </p:cNvPicPr>
          <p:nvPr/>
        </p:nvPicPr>
        <p:blipFill>
          <a:blip r:embed="rId4"/>
          <a:stretch>
            <a:fillRect/>
          </a:stretch>
        </p:blipFill>
        <p:spPr>
          <a:xfrm>
            <a:off x="0" y="1554607"/>
            <a:ext cx="12192000" cy="3748786"/>
          </a:xfrm>
          <a:prstGeom prst="rect">
            <a:avLst/>
          </a:prstGeom>
        </p:spPr>
      </p:pic>
    </p:spTree>
    <p:extLst>
      <p:ext uri="{BB962C8B-B14F-4D97-AF65-F5344CB8AC3E}">
        <p14:creationId xmlns:p14="http://schemas.microsoft.com/office/powerpoint/2010/main" val="39508475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25553</TotalTime>
  <Words>918</Words>
  <Application>Microsoft Office PowerPoint</Application>
  <PresentationFormat>宽屏</PresentationFormat>
  <Paragraphs>55</Paragraphs>
  <Slides>13</Slides>
  <Notes>12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13</vt:i4>
      </vt:variant>
    </vt:vector>
  </HeadingPairs>
  <TitlesOfParts>
    <vt:vector size="21" baseType="lpstr">
      <vt:lpstr>等线</vt:lpstr>
      <vt:lpstr>等线 Light</vt:lpstr>
      <vt:lpstr>楷体</vt:lpstr>
      <vt:lpstr>宋体</vt:lpstr>
      <vt:lpstr>微软雅黑</vt:lpstr>
      <vt:lpstr>Arial</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梁 晋荣</dc:creator>
  <cp:lastModifiedBy>陈 倩</cp:lastModifiedBy>
  <cp:revision>955</cp:revision>
  <dcterms:created xsi:type="dcterms:W3CDTF">2018-09-05T01:18:33Z</dcterms:created>
  <dcterms:modified xsi:type="dcterms:W3CDTF">2022-06-01T09:08:03Z</dcterms:modified>
</cp:coreProperties>
</file>