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jp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jp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georgehagstrom/DATA607/tree/main/website/modules/module1files/ElectricityVignette.qmd" TargetMode="External" /><Relationship Id="rId3" Type="http://schemas.openxmlformats.org/officeDocument/2006/relationships/hyperlink" Target="https://github.com/owid/energy-data/blob/master/owid-energy-data.csv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rgehagstrom.github.io/DATA607/course/syllabus.htm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fall2024data607.slack.com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ley.nz/" TargetMode="External" /><Relationship Id="rId3" Type="http://schemas.openxmlformats.org/officeDocument/2006/relationships/hyperlink" Target="https://happygitwithr.com" TargetMode="External" /><Relationship Id="rId4" Type="http://schemas.openxmlformats.org/officeDocument/2006/relationships/hyperlink" Target="https://www.tidytextmining.com/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ommons.wikimedia.org/w/index.php?curid=19858375" TargetMode="External" /><Relationship Id="rId3" Type="http://schemas.openxmlformats.org/officeDocument/2006/relationships/hyperlink" Target="%5Bhttps://commons.wikimedia.org/w/index.php?curid=1239195" TargetMode="External" /><Relationship Id="rId4" Type="http://schemas.openxmlformats.org/officeDocument/2006/relationships/hyperlink" Target="https://commons.wikimedia.org/w/index.php?curid=11425004" TargetMode="External" /><Relationship Id="rId5" Type="http://schemas.openxmlformats.org/officeDocument/2006/relationships/hyperlink" Target="https://commons.wikimedia.org/w/index.php?curid=32375257" TargetMode="External" /><Relationship Id="rId6" Type="http://schemas.openxmlformats.org/officeDocument/2006/relationships/hyperlink" Target="https://commons.wikimedia.org/w/index.php?curid=51105579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Meetup 1: Data Science Workflow and Toolkit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George I. Hagstrom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2024-08-28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Science Workflow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 this visualization of the process for converting raw data into knowledge:</a:t>
            </a:r>
          </a:p>
        </p:txBody>
      </p:sp>
      <p:pic>
        <p:nvPicPr>
          <p:cNvPr descr="DSFWNoMode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970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from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class will focus on everything but modeling, i.e. the part of Data Science that isn’t statistics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Modeling can be small part of Data Science projects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is said that 80% of time in data science projects is spent on data mining, cleaning, tidying, exploratory data analsys, etc</a:t>
            </a:r>
          </a:p>
        </p:txBody>
      </p:sp>
      <p:pic>
        <p:nvPicPr>
          <p:cNvPr descr="DataTim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54100"/>
            <a:ext cx="5105400" cy="217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from Forbes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forgive the Pie Chart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Intro/Case Study</a:t>
            </a:r>
          </a:p>
        </p:txBody>
      </p:sp>
      <p:pic>
        <p:nvPicPr>
          <p:cNvPr descr="Trait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Trait Correlations in Marine Bacteria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Data on how bacteria get their food in the ocean</a:t>
            </a:r>
          </a:p>
          <a:p>
            <a:pPr lvl="0"/>
            <a:r>
              <a:rPr/>
              <a:t>Getting data for this plot took months…..</a:t>
            </a:r>
          </a:p>
          <a:p>
            <a:pPr lvl="0"/>
            <a:r>
              <a:rPr/>
              <a:t>Many sources, data formats, quality issues, processing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the course, you will have a foundation of skills in the Data Science Workflow</a:t>
            </a:r>
          </a:p>
          <a:p>
            <a:pPr lvl="0"/>
            <a:r>
              <a:rPr/>
              <a:t>Find data you need and do all steps to prep it for analysis</a:t>
            </a:r>
          </a:p>
          <a:p>
            <a:pPr lvl="0"/>
            <a:r>
              <a:rPr/>
              <a:t>Build expertise in R and the </a:t>
            </a:r>
            <a:r>
              <a:rPr>
                <a:latin typeface="Courier"/>
              </a:rPr>
              <a:t>tidyverse</a:t>
            </a:r>
          </a:p>
          <a:p>
            <a:pPr lvl="0"/>
            <a:r>
              <a:rPr/>
              <a:t>Use and understand relational databases and SQL</a:t>
            </a:r>
          </a:p>
          <a:p>
            <a:pPr lvl="0"/>
            <a:r>
              <a:rPr/>
              <a:t>Collaborate with Git and GitHub</a:t>
            </a:r>
          </a:p>
          <a:p>
            <a:pPr lvl="0"/>
            <a:r>
              <a:rPr/>
              <a:t>Introduce you to distributed computing and other tools for large datasets</a:t>
            </a:r>
          </a:p>
          <a:p>
            <a:pPr lvl="0"/>
            <a:r>
              <a:rPr/>
              <a:t>Improve your programming ability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Vignette: Electricity and CO2</a:t>
            </a:r>
          </a:p>
        </p:txBody>
      </p:sp>
      <p:pic>
        <p:nvPicPr>
          <p:cNvPr descr="PowerSourc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193800"/>
            <a:ext cx="566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Sources of Power, refs last slide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Electricity Generation Over Time</a:t>
            </a:r>
          </a:p>
        </p:txBody>
      </p:sp>
      <p:pic>
        <p:nvPicPr>
          <p:cNvPr descr="PowerOverTime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193800"/>
            <a:ext cx="3632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Source: Our World in Data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Carbon Intensity of Electricity</a:t>
            </a:r>
          </a:p>
        </p:txBody>
      </p:sp>
      <p:pic>
        <p:nvPicPr>
          <p:cNvPr descr="CarbonIntensit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193800"/>
            <a:ext cx="3632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Source: Our World in Data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Controls on Carbon Intensity</a:t>
            </a:r>
          </a:p>
        </p:txBody>
      </p:sp>
      <p:pic>
        <p:nvPicPr>
          <p:cNvPr descr="CarbonIntensityControls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193800"/>
            <a:ext cx="3632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Source: Our World in Data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 to the Vignette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download the vignette from my github by </a:t>
            </a:r>
            <a:r>
              <a:rPr>
                <a:hlinkClick r:id="rId2"/>
              </a:rPr>
              <a:t>clicking here</a:t>
            </a:r>
          </a:p>
          <a:p>
            <a:pPr lvl="0" indent="0" marL="0">
              <a:buNone/>
            </a:pPr>
            <a:r>
              <a:rPr/>
              <a:t>Remember to </a:t>
            </a:r>
            <a:r>
              <a:rPr>
                <a:hlinkClick r:id="rId3"/>
              </a:rPr>
              <a:t>download the data</a:t>
            </a:r>
            <a:r>
              <a:rPr/>
              <a:t> if you want to render the file.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Syllabus and Course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Full Syllabus on the course website:</a:t>
            </a:r>
          </a:p>
          <a:p>
            <a:pPr lvl="1"/>
            <a:r>
              <a:rPr>
                <a:hlinkClick r:id="rId2"/>
              </a:rPr>
              <a:t>https://georgehagstrom.github.io/DATA607/</a:t>
            </a:r>
          </a:p>
          <a:p>
            <a:pPr lvl="1"/>
            <a:r>
              <a:rPr/>
              <a:t>Course website contains links to weekly reading and homework assignments, meetup videos, course schedule, and other course materials</a:t>
            </a:r>
          </a:p>
          <a:p>
            <a:pPr lvl="0"/>
            <a:r>
              <a:rPr/>
              <a:t>Use the Brightspace page to submit assignments, either in </a:t>
            </a:r>
            <a:r>
              <a:rPr>
                <a:latin typeface="Courier"/>
              </a:rPr>
              <a:t>pdf</a:t>
            </a:r>
            <a:r>
              <a:rPr/>
              <a:t> format or a link to an </a:t>
            </a:r>
            <a:r>
              <a:rPr>
                <a:latin typeface="Courier"/>
              </a:rPr>
              <a:t>html</a:t>
            </a:r>
            <a:r>
              <a:rPr/>
              <a:t> on some site I can access (ie </a:t>
            </a:r>
            <a:r>
              <a:rPr>
                <a:latin typeface="Courier"/>
              </a:rPr>
              <a:t>github</a:t>
            </a:r>
            <a:r>
              <a:rPr/>
              <a:t> or </a:t>
            </a:r>
            <a:r>
              <a:rPr>
                <a:latin typeface="Courier"/>
              </a:rPr>
              <a:t>rpubs</a:t>
            </a:r>
            <a:r>
              <a:rPr/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Data science is a “discipline that allows you to transform raw data into understanding, insight, and knowledge”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I hear often: “Data Science is just statistics with a clever brand name”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Is this a misconception?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Meetups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6:45-7:45 on Wednesday evening. Attending live preferred, watch video after if you can’t</a:t>
            </a:r>
          </a:p>
          <a:p>
            <a:pPr lvl="0"/>
            <a:r>
              <a:rPr/>
              <a:t>Office Hours: On Zoom by appointment</a:t>
            </a:r>
          </a:p>
          <a:p>
            <a:pPr lvl="0"/>
            <a:r>
              <a:rPr/>
              <a:t>Communication and collaboration: </a:t>
            </a:r>
            <a:r>
              <a:rPr>
                <a:hlinkClick r:id="rId2"/>
              </a:rPr>
              <a:t>https://fall2024data607.slack.com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Labs (50%): Weekly Programming assignments</a:t>
            </a:r>
          </a:p>
          <a:p>
            <a:pPr lvl="0"/>
            <a:r>
              <a:rPr/>
              <a:t>TidyVerse Recipes (10%): Collaborative intro to Git</a:t>
            </a:r>
          </a:p>
          <a:p>
            <a:pPr lvl="0"/>
            <a:r>
              <a:rPr/>
              <a:t>Project (25%)</a:t>
            </a:r>
          </a:p>
          <a:p>
            <a:pPr lvl="1"/>
            <a:r>
              <a:rPr/>
              <a:t>Assemble and explore a data set of your choosing</a:t>
            </a:r>
          </a:p>
          <a:p>
            <a:pPr lvl="1"/>
            <a:r>
              <a:rPr/>
              <a:t>Explore your interests, build your portfolio!</a:t>
            </a:r>
          </a:p>
          <a:p>
            <a:pPr lvl="0"/>
            <a:r>
              <a:rPr/>
              <a:t>Data Science in Context Presentation (5%)</a:t>
            </a:r>
          </a:p>
          <a:p>
            <a:pPr lvl="1"/>
            <a:r>
              <a:rPr/>
              <a:t>One 5 minute presentation, sign up for your presentation slot asap!</a:t>
            </a:r>
          </a:p>
          <a:p>
            <a:pPr lvl="0"/>
            <a:r>
              <a:rPr/>
              <a:t>Meetup Reflections and Introduction (10%)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Schedule</a:t>
            </a:r>
          </a:p>
        </p:txBody>
      </p:sp>
      <p:pic>
        <p:nvPicPr>
          <p:cNvPr descr="Schedu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193800"/>
            <a:ext cx="3949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Hadley Wickham, Mine Çetinkaya-Rundel, and Garrett Grolemund. (2023). </a:t>
            </a:r>
            <a:r>
              <a:rPr i="1">
                <a:hlinkClick r:id="rId2"/>
              </a:rPr>
              <a:t>R for Data Science (2e)</a:t>
            </a:r>
            <a:r>
              <a:rPr/>
              <a:t>. O’Reilly</a:t>
            </a:r>
          </a:p>
          <a:p>
            <a:pPr lvl="0" indent="-342900" marL="342900">
              <a:buAutoNum type="arabicPeriod"/>
            </a:pPr>
            <a:r>
              <a:rPr/>
              <a:t>Jennifer Bryan. </a:t>
            </a:r>
            <a:r>
              <a:rPr i="1">
                <a:hlinkClick r:id="rId3"/>
              </a:rPr>
              <a:t>Happy Git and GitHub for the R User.</a:t>
            </a:r>
          </a:p>
          <a:p>
            <a:pPr lvl="0" indent="-342900" marL="342900">
              <a:buAutoNum type="arabicPeriod"/>
            </a:pPr>
            <a:r>
              <a:rPr/>
              <a:t>Julia Silge and David Robinson (2017). </a:t>
            </a:r>
            <a:r>
              <a:rPr i="1">
                <a:hlinkClick r:id="rId4"/>
              </a:rPr>
              <a:t>Text Mining with R.</a:t>
            </a:r>
            <a:r>
              <a:rPr/>
              <a:t> O’Reilly</a:t>
            </a:r>
          </a:p>
          <a:p>
            <a:pPr lvl="0" indent="0" marL="0">
              <a:buNone/>
            </a:pPr>
            <a:r>
              <a:rPr b="1"/>
              <a:t>Recommended:</a:t>
            </a:r>
            <a:r>
              <a:rPr/>
              <a:t> Wickham, H. </a:t>
            </a:r>
            <a:r>
              <a:rPr i="1"/>
              <a:t>Advanced R.</a:t>
            </a:r>
            <a:r>
              <a:rPr/>
              <a:t> Baca Raton, FL: Taylor &amp; Francis Group.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Tidyverse: Opinionated Ecosystem</a:t>
            </a:r>
          </a:p>
        </p:txBody>
      </p:sp>
      <p:pic>
        <p:nvPicPr>
          <p:cNvPr descr="TidyVer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193800"/>
            <a:ext cx="186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Collection of compatible packages</a:t>
            </a:r>
          </a:p>
          <a:p>
            <a:pPr lvl="0"/>
            <a:r>
              <a:rPr/>
              <a:t>Shared philosophy, common grammar</a:t>
            </a:r>
          </a:p>
          <a:p>
            <a:pPr lvl="0"/>
            <a:r>
              <a:rPr/>
              <a:t>Strong Core, Many Extensions</a:t>
            </a:r>
          </a:p>
          <a:p>
            <a:pPr lvl="0"/>
            <a:r>
              <a:rPr/>
              <a:t>Advantages and Disadvantages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to do this week?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Readings:</a:t>
            </a:r>
          </a:p>
          <a:p>
            <a:pPr lvl="1" indent="-342900" marL="685800">
              <a:buAutoNum type="romanLcParenR"/>
            </a:pPr>
            <a:r>
              <a:rPr/>
              <a:t>Intro and Chapter 28 of R4DS</a:t>
            </a:r>
          </a:p>
          <a:p>
            <a:pPr lvl="1" indent="-342900" marL="685800">
              <a:buAutoNum type="romanLcParenR"/>
            </a:pPr>
            <a:r>
              <a:rPr/>
              <a:t>Sections 1-15 of Happy Git</a:t>
            </a:r>
          </a:p>
          <a:p>
            <a:pPr lvl="1" indent="-342900" marL="685800">
              <a:buAutoNum type="romanLcParenR"/>
            </a:pPr>
            <a:r>
              <a:rPr/>
              <a:t>Quarto Tutorial</a:t>
            </a:r>
          </a:p>
          <a:p>
            <a:pPr lvl="1" indent="-342900" marL="685800">
              <a:buAutoNum type="romanLcParenR"/>
            </a:pPr>
            <a:r>
              <a:rPr/>
              <a:t>Appendix on R Help Files</a:t>
            </a:r>
          </a:p>
          <a:p>
            <a:pPr lvl="0" indent="-342900" marL="342900">
              <a:buAutoNum type="arabicPeriod"/>
            </a:pPr>
            <a:r>
              <a:rPr/>
              <a:t>Get software installed and configured:</a:t>
            </a:r>
          </a:p>
          <a:p>
            <a:pPr lvl="0" indent="-342900" marL="342900">
              <a:buAutoNum type="romanLcParenR"/>
            </a:pPr>
            <a:r>
              <a:rPr/>
              <a:t>R, RStudio, git, latex</a:t>
            </a:r>
          </a:p>
          <a:p>
            <a:pPr lvl="0" indent="-342900" marL="342900">
              <a:buAutoNum startAt="3" type="arabicPeriod"/>
            </a:pPr>
            <a:r>
              <a:rPr/>
              <a:t>Write a post introducing yourself on Brightspace Discussions</a:t>
            </a:r>
          </a:p>
          <a:p>
            <a:pPr lvl="0" indent="-342900" marL="342900">
              <a:buAutoNum startAt="3" type="arabicPeriod"/>
            </a:pPr>
            <a:r>
              <a:rPr/>
              <a:t>Sign up for your Data Science in Context Presentation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>
                <a:hlinkClick r:id="rId2"/>
              </a:rPr>
              <a:t>Coal: By Morgre - Own work, CC BY-SA 3.0</a:t>
            </a:r>
          </a:p>
          <a:p>
            <a:pPr lvl="0" indent="-342900" marL="342900">
              <a:buAutoNum type="arabicPeriod"/>
            </a:pPr>
            <a:r>
              <a:rPr>
                <a:hlinkClick r:id="rId3"/>
              </a:rPr>
              <a:t>Gas/Methane: By Georg Slickers - Self-photographed, CC BY-SA 3.0</a:t>
            </a:r>
          </a:p>
          <a:p>
            <a:pPr lvl="0" indent="-342900" marL="342900">
              <a:buAutoNum type="arabicPeriod"/>
            </a:pPr>
            <a:r>
              <a:rPr>
                <a:hlinkClick r:id="rId4"/>
              </a:rPr>
              <a:t>Hydro: By Source file: Le Grand PortageDerivative work: Rehman - File:Three_Gorges_Dam,_Yangtze_River,_China.jpg, CC BY 2.0</a:t>
            </a:r>
          </a:p>
          <a:p>
            <a:pPr lvl="0" indent="-342900" marL="342900">
              <a:buAutoNum type="arabicPeriod"/>
            </a:pPr>
            <a:r>
              <a:rPr>
                <a:hlinkClick r:id="rId5"/>
              </a:rPr>
              <a:t>Solar: By Parabel GmbH - Own work, CC BY-SA 3.0</a:t>
            </a:r>
          </a:p>
          <a:p>
            <a:pPr lvl="0" indent="-342900" marL="342900">
              <a:buAutoNum type="arabicPeriod"/>
            </a:pPr>
            <a:r>
              <a:rPr>
                <a:hlinkClick r:id="rId6"/>
              </a:rPr>
              <a:t>Wind: By Erik Wilde from Berkeley, CA, USA - harvesting wind, CC BY-SA 2.0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Science Workflow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 this visualization of the process for converting raw data into knowledge:</a:t>
            </a:r>
          </a:p>
        </p:txBody>
      </p:sp>
      <p:pic>
        <p:nvPicPr>
          <p:cNvPr descr="DSW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154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from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Science Workflow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 this visualization of the process for converting raw data into knowledge:</a:t>
            </a:r>
          </a:p>
        </p:txBody>
      </p:sp>
      <p:pic>
        <p:nvPicPr>
          <p:cNvPr descr="DSWFIm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154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from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 the data from files into software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Science Workflow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 this visualization of the process for converting raw data into knowledge:</a:t>
            </a:r>
          </a:p>
        </p:txBody>
      </p:sp>
      <p:pic>
        <p:nvPicPr>
          <p:cNvPr descr="DSWFTi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154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from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Tidy the data so it is stored in a consistent way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Science Workflow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 this visualization of the process for converting raw data into knowledge:</a:t>
            </a:r>
          </a:p>
        </p:txBody>
      </p:sp>
      <p:pic>
        <p:nvPicPr>
          <p:cNvPr descr="DSFWTransfor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154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from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Transform the data to focus our analysis on observations of interest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Science Workflow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 this visualization of the process for converting raw data into knowledge:</a:t>
            </a:r>
          </a:p>
        </p:txBody>
      </p:sp>
      <p:pic>
        <p:nvPicPr>
          <p:cNvPr descr="DSFWVisualiz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154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from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Visualize the data to find relationships, problems, and pose questions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Science Workflow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 this visualization of the process for converting raw data into knowledge:</a:t>
            </a:r>
          </a:p>
        </p:txBody>
      </p:sp>
      <p:pic>
        <p:nvPicPr>
          <p:cNvPr descr="DSFWMode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970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from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the data to answer questions precisely using statistics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Science Workflow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 this visualization of the process for converting raw data into knowledge:</a:t>
            </a:r>
          </a:p>
        </p:txBody>
      </p:sp>
      <p:pic>
        <p:nvPicPr>
          <p:cNvPr descr="DSFWCommunica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970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from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Communicate to share results with others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Meetup 1: Data Science Workflow and Toolkit</dc:title>
  <dc:creator>George I. Hagstrom</dc:creator>
  <cp:keywords/>
  <dcterms:created xsi:type="dcterms:W3CDTF">2024-08-29T21:42:16Z</dcterms:created>
  <dcterms:modified xsi:type="dcterms:W3CDTF">2024-08-29T21:42:16Z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2024-08-28</vt:lpwstr>
  </property>
  <property fmtid="{D5CDD505-2E9C-101B-9397-08002B2CF9AE}" pid="6" name="editor">
    <vt:lpwstr>source</vt:lpwstr>
  </property>
  <property fmtid="{D5CDD505-2E9C-101B-9397-08002B2CF9AE}" pid="7" name="footer">
    <vt:lpwstr>DATA 607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logo">
    <vt:lpwstr>CUNY_SPS_Logo_Wide.png</vt:lpwstr>
  </property>
  <property fmtid="{D5CDD505-2E9C-101B-9397-08002B2CF9AE}" pid="13" name="toc-title">
    <vt:lpwstr>Table of contents</vt:lpwstr>
  </property>
</Properties>
</file>