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61" r:id="rId4"/>
    <p:sldId id="260" r:id="rId5"/>
    <p:sldId id="269" r:id="rId6"/>
    <p:sldId id="270" r:id="rId7"/>
    <p:sldId id="267" r:id="rId8"/>
    <p:sldId id="271" r:id="rId9"/>
    <p:sldId id="272" r:id="rId10"/>
    <p:sldId id="276" r:id="rId11"/>
    <p:sldId id="257" r:id="rId12"/>
    <p:sldId id="275" r:id="rId13"/>
    <p:sldId id="273" r:id="rId14"/>
    <p:sldId id="262" r:id="rId15"/>
    <p:sldId id="277" r:id="rId16"/>
    <p:sldId id="274" r:id="rId17"/>
    <p:sldId id="278" r:id="rId18"/>
    <p:sldId id="266" r:id="rId19"/>
    <p:sldId id="279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Hanna" initials="GH" lastIdx="1" clrIdx="0">
    <p:extLst>
      <p:ext uri="{19B8F6BF-5375-455C-9EA6-DF929625EA0E}">
        <p15:presenceInfo xmlns:p15="http://schemas.microsoft.com/office/powerpoint/2012/main" userId="831dcd979b7537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CDDC39"/>
    <a:srgbClr val="5243BB"/>
    <a:srgbClr val="002060"/>
    <a:srgbClr val="F44336"/>
    <a:srgbClr val="B7B7B7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06C48E-AE21-448A-9E71-4772A9997AE2}">
  <a:tblStyle styleId="{8706C48E-AE21-448A-9E71-4772A9997AE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D6932-421C-42C2-B38E-7D8728384BAA}" type="doc">
      <dgm:prSet loTypeId="urn:microsoft.com/office/officeart/2005/8/layout/process1" loCatId="process" qsTypeId="urn:microsoft.com/office/officeart/2005/8/quickstyle/simple2" qsCatId="simple" csTypeId="urn:microsoft.com/office/officeart/2005/8/colors/colorful2" csCatId="colorful" phldr="1"/>
      <dgm:spPr/>
    </dgm:pt>
    <dgm:pt modelId="{846FDDFD-9627-4B2A-872F-480854F8CF5B}">
      <dgm:prSet phldrT="[Text]"/>
      <dgm:spPr/>
      <dgm:t>
        <a:bodyPr/>
        <a:lstStyle/>
        <a:p>
          <a:r>
            <a:rPr lang="en-US" dirty="0"/>
            <a:t>Greedy Search</a:t>
          </a:r>
        </a:p>
      </dgm:t>
    </dgm:pt>
    <dgm:pt modelId="{103D900C-1467-4588-B19A-0D7038547B76}" type="parTrans" cxnId="{467080DE-EE97-4649-A258-8297F96DAA97}">
      <dgm:prSet/>
      <dgm:spPr/>
      <dgm:t>
        <a:bodyPr/>
        <a:lstStyle/>
        <a:p>
          <a:endParaRPr lang="en-US"/>
        </a:p>
      </dgm:t>
    </dgm:pt>
    <dgm:pt modelId="{E0BC5135-D6F0-481D-8C71-1B4651026D16}" type="sibTrans" cxnId="{467080DE-EE97-4649-A258-8297F96DAA97}">
      <dgm:prSet/>
      <dgm:spPr/>
      <dgm:t>
        <a:bodyPr/>
        <a:lstStyle/>
        <a:p>
          <a:endParaRPr lang="en-US"/>
        </a:p>
      </dgm:t>
    </dgm:pt>
    <dgm:pt modelId="{E4362F56-FFB9-4EA8-8259-7A2FD2FF7BFC}">
      <dgm:prSet phldrT="[Text]"/>
      <dgm:spPr/>
      <dgm:t>
        <a:bodyPr/>
        <a:lstStyle/>
        <a:p>
          <a:r>
            <a:rPr lang="en-US" dirty="0"/>
            <a:t>Genetic Search</a:t>
          </a:r>
        </a:p>
      </dgm:t>
    </dgm:pt>
    <dgm:pt modelId="{CA1CB16A-031F-4FE2-8D69-569075B84A48}" type="parTrans" cxnId="{7845D869-3615-45D8-8B8D-E45FCCD73D96}">
      <dgm:prSet/>
      <dgm:spPr/>
      <dgm:t>
        <a:bodyPr/>
        <a:lstStyle/>
        <a:p>
          <a:endParaRPr lang="en-US"/>
        </a:p>
      </dgm:t>
    </dgm:pt>
    <dgm:pt modelId="{76DB5E82-69EB-4CE6-8BFA-BCDA49E53E01}" type="sibTrans" cxnId="{7845D869-3615-45D8-8B8D-E45FCCD73D96}">
      <dgm:prSet/>
      <dgm:spPr/>
      <dgm:t>
        <a:bodyPr/>
        <a:lstStyle/>
        <a:p>
          <a:endParaRPr lang="en-US"/>
        </a:p>
      </dgm:t>
    </dgm:pt>
    <dgm:pt modelId="{8B0F2FC8-8FB4-4F99-9EF1-E1CCDF5D1FEF}">
      <dgm:prSet phldrT="[Text]"/>
      <dgm:spPr/>
      <dgm:t>
        <a:bodyPr/>
        <a:lstStyle/>
        <a:p>
          <a:r>
            <a:rPr lang="en-US" dirty="0"/>
            <a:t>Optimal Feature Set</a:t>
          </a:r>
        </a:p>
      </dgm:t>
    </dgm:pt>
    <dgm:pt modelId="{8263C3FE-AF61-479B-87A6-D204E94C098D}" type="parTrans" cxnId="{D8E30496-BDB2-43A9-9996-D4BF793E0194}">
      <dgm:prSet/>
      <dgm:spPr/>
      <dgm:t>
        <a:bodyPr/>
        <a:lstStyle/>
        <a:p>
          <a:endParaRPr lang="en-US"/>
        </a:p>
      </dgm:t>
    </dgm:pt>
    <dgm:pt modelId="{8AC057EE-D540-4087-B67C-3F9D2EB44BF8}" type="sibTrans" cxnId="{D8E30496-BDB2-43A9-9996-D4BF793E0194}">
      <dgm:prSet/>
      <dgm:spPr/>
      <dgm:t>
        <a:bodyPr/>
        <a:lstStyle/>
        <a:p>
          <a:endParaRPr lang="en-US"/>
        </a:p>
      </dgm:t>
    </dgm:pt>
    <dgm:pt modelId="{584A1B2B-AB59-445A-A93A-D32A20144059}" type="pres">
      <dgm:prSet presAssocID="{CDED6932-421C-42C2-B38E-7D8728384BAA}" presName="Name0" presStyleCnt="0">
        <dgm:presLayoutVars>
          <dgm:dir/>
          <dgm:resizeHandles val="exact"/>
        </dgm:presLayoutVars>
      </dgm:prSet>
      <dgm:spPr/>
    </dgm:pt>
    <dgm:pt modelId="{5B2B5DAC-19DB-4BA0-B30F-82E7699CC4F9}" type="pres">
      <dgm:prSet presAssocID="{846FDDFD-9627-4B2A-872F-480854F8CF5B}" presName="node" presStyleLbl="node1" presStyleIdx="0" presStyleCnt="3">
        <dgm:presLayoutVars>
          <dgm:bulletEnabled val="1"/>
        </dgm:presLayoutVars>
      </dgm:prSet>
      <dgm:spPr/>
    </dgm:pt>
    <dgm:pt modelId="{2975635B-424E-4349-B557-170D8B53B92D}" type="pres">
      <dgm:prSet presAssocID="{E0BC5135-D6F0-481D-8C71-1B4651026D16}" presName="sibTrans" presStyleLbl="sibTrans2D1" presStyleIdx="0" presStyleCnt="2"/>
      <dgm:spPr/>
    </dgm:pt>
    <dgm:pt modelId="{C69ADF70-D210-4479-A83E-CC993F005A6B}" type="pres">
      <dgm:prSet presAssocID="{E0BC5135-D6F0-481D-8C71-1B4651026D16}" presName="connectorText" presStyleLbl="sibTrans2D1" presStyleIdx="0" presStyleCnt="2"/>
      <dgm:spPr/>
    </dgm:pt>
    <dgm:pt modelId="{B1984E89-444C-402B-A404-4B88A6902AED}" type="pres">
      <dgm:prSet presAssocID="{E4362F56-FFB9-4EA8-8259-7A2FD2FF7BFC}" presName="node" presStyleLbl="node1" presStyleIdx="1" presStyleCnt="3">
        <dgm:presLayoutVars>
          <dgm:bulletEnabled val="1"/>
        </dgm:presLayoutVars>
      </dgm:prSet>
      <dgm:spPr/>
    </dgm:pt>
    <dgm:pt modelId="{F27365D2-1840-4550-977E-66471F3DD133}" type="pres">
      <dgm:prSet presAssocID="{76DB5E82-69EB-4CE6-8BFA-BCDA49E53E01}" presName="sibTrans" presStyleLbl="sibTrans2D1" presStyleIdx="1" presStyleCnt="2"/>
      <dgm:spPr/>
    </dgm:pt>
    <dgm:pt modelId="{FFF14F92-1737-4928-9812-121A129C3690}" type="pres">
      <dgm:prSet presAssocID="{76DB5E82-69EB-4CE6-8BFA-BCDA49E53E01}" presName="connectorText" presStyleLbl="sibTrans2D1" presStyleIdx="1" presStyleCnt="2"/>
      <dgm:spPr/>
    </dgm:pt>
    <dgm:pt modelId="{706AEFE1-B56C-4CFF-9054-9ED1FD02B0E8}" type="pres">
      <dgm:prSet presAssocID="{8B0F2FC8-8FB4-4F99-9EF1-E1CCDF5D1FEF}" presName="node" presStyleLbl="node1" presStyleIdx="2" presStyleCnt="3">
        <dgm:presLayoutVars>
          <dgm:bulletEnabled val="1"/>
        </dgm:presLayoutVars>
      </dgm:prSet>
      <dgm:spPr/>
    </dgm:pt>
  </dgm:ptLst>
  <dgm:cxnLst>
    <dgm:cxn modelId="{E2200F00-A0AB-4C5E-9DF3-625720BCECAE}" type="presOf" srcId="{76DB5E82-69EB-4CE6-8BFA-BCDA49E53E01}" destId="{F27365D2-1840-4550-977E-66471F3DD133}" srcOrd="0" destOrd="0" presId="urn:microsoft.com/office/officeart/2005/8/layout/process1"/>
    <dgm:cxn modelId="{CB3C7E1C-2355-4E50-8DA5-3AAF2C78810A}" type="presOf" srcId="{CDED6932-421C-42C2-B38E-7D8728384BAA}" destId="{584A1B2B-AB59-445A-A93A-D32A20144059}" srcOrd="0" destOrd="0" presId="urn:microsoft.com/office/officeart/2005/8/layout/process1"/>
    <dgm:cxn modelId="{5C9AC732-0EAA-4EB0-9544-0A7A75B24ABA}" type="presOf" srcId="{846FDDFD-9627-4B2A-872F-480854F8CF5B}" destId="{5B2B5DAC-19DB-4BA0-B30F-82E7699CC4F9}" srcOrd="0" destOrd="0" presId="urn:microsoft.com/office/officeart/2005/8/layout/process1"/>
    <dgm:cxn modelId="{7845D869-3615-45D8-8B8D-E45FCCD73D96}" srcId="{CDED6932-421C-42C2-B38E-7D8728384BAA}" destId="{E4362F56-FFB9-4EA8-8259-7A2FD2FF7BFC}" srcOrd="1" destOrd="0" parTransId="{CA1CB16A-031F-4FE2-8D69-569075B84A48}" sibTransId="{76DB5E82-69EB-4CE6-8BFA-BCDA49E53E01}"/>
    <dgm:cxn modelId="{388B2056-E96A-4B05-9F6C-10A979EAB61B}" type="presOf" srcId="{8B0F2FC8-8FB4-4F99-9EF1-E1CCDF5D1FEF}" destId="{706AEFE1-B56C-4CFF-9054-9ED1FD02B0E8}" srcOrd="0" destOrd="0" presId="urn:microsoft.com/office/officeart/2005/8/layout/process1"/>
    <dgm:cxn modelId="{F32CCB76-4F45-4735-A3C5-2700D4397DF5}" type="presOf" srcId="{E4362F56-FFB9-4EA8-8259-7A2FD2FF7BFC}" destId="{B1984E89-444C-402B-A404-4B88A6902AED}" srcOrd="0" destOrd="0" presId="urn:microsoft.com/office/officeart/2005/8/layout/process1"/>
    <dgm:cxn modelId="{4D5A538F-9356-4C59-BCCA-1468AEE8AEF8}" type="presOf" srcId="{E0BC5135-D6F0-481D-8C71-1B4651026D16}" destId="{2975635B-424E-4349-B557-170D8B53B92D}" srcOrd="0" destOrd="0" presId="urn:microsoft.com/office/officeart/2005/8/layout/process1"/>
    <dgm:cxn modelId="{D8E30496-BDB2-43A9-9996-D4BF793E0194}" srcId="{CDED6932-421C-42C2-B38E-7D8728384BAA}" destId="{8B0F2FC8-8FB4-4F99-9EF1-E1CCDF5D1FEF}" srcOrd="2" destOrd="0" parTransId="{8263C3FE-AF61-479B-87A6-D204E94C098D}" sibTransId="{8AC057EE-D540-4087-B67C-3F9D2EB44BF8}"/>
    <dgm:cxn modelId="{5D9A8BDD-4009-49E0-85E4-D5FD80068D1E}" type="presOf" srcId="{76DB5E82-69EB-4CE6-8BFA-BCDA49E53E01}" destId="{FFF14F92-1737-4928-9812-121A129C3690}" srcOrd="1" destOrd="0" presId="urn:microsoft.com/office/officeart/2005/8/layout/process1"/>
    <dgm:cxn modelId="{467080DE-EE97-4649-A258-8297F96DAA97}" srcId="{CDED6932-421C-42C2-B38E-7D8728384BAA}" destId="{846FDDFD-9627-4B2A-872F-480854F8CF5B}" srcOrd="0" destOrd="0" parTransId="{103D900C-1467-4588-B19A-0D7038547B76}" sibTransId="{E0BC5135-D6F0-481D-8C71-1B4651026D16}"/>
    <dgm:cxn modelId="{7F3B5CEE-261D-4C35-8423-CBC0055BC268}" type="presOf" srcId="{E0BC5135-D6F0-481D-8C71-1B4651026D16}" destId="{C69ADF70-D210-4479-A83E-CC993F005A6B}" srcOrd="1" destOrd="0" presId="urn:microsoft.com/office/officeart/2005/8/layout/process1"/>
    <dgm:cxn modelId="{55DBDF0B-C86C-4657-ABC4-222E6793DA23}" type="presParOf" srcId="{584A1B2B-AB59-445A-A93A-D32A20144059}" destId="{5B2B5DAC-19DB-4BA0-B30F-82E7699CC4F9}" srcOrd="0" destOrd="0" presId="urn:microsoft.com/office/officeart/2005/8/layout/process1"/>
    <dgm:cxn modelId="{C709A833-8057-4266-9B66-85AE2604ABA3}" type="presParOf" srcId="{584A1B2B-AB59-445A-A93A-D32A20144059}" destId="{2975635B-424E-4349-B557-170D8B53B92D}" srcOrd="1" destOrd="0" presId="urn:microsoft.com/office/officeart/2005/8/layout/process1"/>
    <dgm:cxn modelId="{6FD9C347-3B6D-4625-993C-D6A4ABFD84EA}" type="presParOf" srcId="{2975635B-424E-4349-B557-170D8B53B92D}" destId="{C69ADF70-D210-4479-A83E-CC993F005A6B}" srcOrd="0" destOrd="0" presId="urn:microsoft.com/office/officeart/2005/8/layout/process1"/>
    <dgm:cxn modelId="{F74CF9A8-B78B-4F52-B15A-FB4AEBE8E1C2}" type="presParOf" srcId="{584A1B2B-AB59-445A-A93A-D32A20144059}" destId="{B1984E89-444C-402B-A404-4B88A6902AED}" srcOrd="2" destOrd="0" presId="urn:microsoft.com/office/officeart/2005/8/layout/process1"/>
    <dgm:cxn modelId="{4E641924-145C-45C6-98D3-CB45574AD375}" type="presParOf" srcId="{584A1B2B-AB59-445A-A93A-D32A20144059}" destId="{F27365D2-1840-4550-977E-66471F3DD133}" srcOrd="3" destOrd="0" presId="urn:microsoft.com/office/officeart/2005/8/layout/process1"/>
    <dgm:cxn modelId="{A50DB9FC-CE06-480D-BCD3-181CB3090BDD}" type="presParOf" srcId="{F27365D2-1840-4550-977E-66471F3DD133}" destId="{FFF14F92-1737-4928-9812-121A129C3690}" srcOrd="0" destOrd="0" presId="urn:microsoft.com/office/officeart/2005/8/layout/process1"/>
    <dgm:cxn modelId="{6DE1A80D-7970-4EB3-8805-619EC0FAF9C4}" type="presParOf" srcId="{584A1B2B-AB59-445A-A93A-D32A20144059}" destId="{706AEFE1-B56C-4CFF-9054-9ED1FD02B0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F73F3-9FE3-4C4F-BD7F-2064FF86817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9DF93-BC2B-47BA-8412-C8E010E7AEEB}">
      <dgm:prSet phldrT="[Text]"/>
      <dgm:spPr/>
      <dgm:t>
        <a:bodyPr/>
        <a:lstStyle/>
        <a:p>
          <a:r>
            <a:rPr lang="en-US" b="0" i="0" dirty="0">
              <a:latin typeface="Karla" panose="020B0604020202020204" charset="0"/>
              <a:ea typeface="Karla" panose="020B0604020202020204" charset="0"/>
            </a:rPr>
            <a:t>Train X NNs on X Bootstrap samples of training data</a:t>
          </a:r>
        </a:p>
      </dgm:t>
    </dgm:pt>
    <dgm:pt modelId="{1D9266E8-019F-4036-B534-0CE05B223C84}" type="parTrans" cxnId="{AB952B19-2207-4A60-A988-9529B2C97AD3}">
      <dgm:prSet/>
      <dgm:spPr/>
      <dgm:t>
        <a:bodyPr/>
        <a:lstStyle/>
        <a:p>
          <a:endParaRPr lang="en-US"/>
        </a:p>
      </dgm:t>
    </dgm:pt>
    <dgm:pt modelId="{112F23DB-AC21-4944-BCE5-01809E6DDEB1}" type="sibTrans" cxnId="{AB952B19-2207-4A60-A988-9529B2C97AD3}">
      <dgm:prSet/>
      <dgm:spPr/>
      <dgm:t>
        <a:bodyPr/>
        <a:lstStyle/>
        <a:p>
          <a:endParaRPr lang="en-US"/>
        </a:p>
      </dgm:t>
    </dgm:pt>
    <dgm:pt modelId="{56B5C954-4D6C-4E3A-AA6C-18C055B50F47}">
      <dgm:prSet phldrT="[Text]" custT="1"/>
      <dgm:spPr/>
      <dgm:t>
        <a:bodyPr/>
        <a:lstStyle/>
        <a:p>
          <a:r>
            <a:rPr lang="en-US" sz="1200" b="0" i="0" u="none" dirty="0">
              <a:latin typeface="Karla" panose="020B0604020202020204" charset="0"/>
              <a:ea typeface="Karla" panose="020B0604020202020204" charset="0"/>
            </a:rPr>
            <a:t>Samples have equal proportion of positives and negatives</a:t>
          </a:r>
        </a:p>
      </dgm:t>
    </dgm:pt>
    <dgm:pt modelId="{94A402ED-F73E-4565-8DC4-12A8771B6037}" type="parTrans" cxnId="{931E97E4-21E7-4B8E-933D-F162F03380C5}">
      <dgm:prSet/>
      <dgm:spPr/>
      <dgm:t>
        <a:bodyPr/>
        <a:lstStyle/>
        <a:p>
          <a:endParaRPr lang="en-US"/>
        </a:p>
      </dgm:t>
    </dgm:pt>
    <dgm:pt modelId="{6E588960-789C-44E8-8B7F-92537D8E7114}" type="sibTrans" cxnId="{931E97E4-21E7-4B8E-933D-F162F03380C5}">
      <dgm:prSet/>
      <dgm:spPr/>
      <dgm:t>
        <a:bodyPr/>
        <a:lstStyle/>
        <a:p>
          <a:endParaRPr lang="en-US"/>
        </a:p>
      </dgm:t>
    </dgm:pt>
    <dgm:pt modelId="{6BF932C4-6D3D-48D6-A774-B2314A533FC8}">
      <dgm:prSet phldrT="[Text]"/>
      <dgm:spPr/>
      <dgm:t>
        <a:bodyPr/>
        <a:lstStyle/>
        <a:p>
          <a:r>
            <a:rPr lang="en-US" b="0" i="0" dirty="0">
              <a:latin typeface="Karla" panose="020B0604020202020204" charset="0"/>
              <a:ea typeface="Karla" panose="020B0604020202020204" charset="0"/>
            </a:rPr>
            <a:t>NNs applied to hold-out test-set</a:t>
          </a:r>
        </a:p>
      </dgm:t>
    </dgm:pt>
    <dgm:pt modelId="{EDFC0912-1B50-43B4-8CBD-A953277A6BB2}" type="parTrans" cxnId="{67F1DB19-958E-463B-8725-B60DBB694651}">
      <dgm:prSet/>
      <dgm:spPr/>
      <dgm:t>
        <a:bodyPr/>
        <a:lstStyle/>
        <a:p>
          <a:endParaRPr lang="en-US"/>
        </a:p>
      </dgm:t>
    </dgm:pt>
    <dgm:pt modelId="{658BD7D0-9152-4EE1-A7AA-BFF8C444CBCD}" type="sibTrans" cxnId="{67F1DB19-958E-463B-8725-B60DBB694651}">
      <dgm:prSet/>
      <dgm:spPr/>
      <dgm:t>
        <a:bodyPr/>
        <a:lstStyle/>
        <a:p>
          <a:endParaRPr lang="en-US"/>
        </a:p>
      </dgm:t>
    </dgm:pt>
    <dgm:pt modelId="{873946E4-0FF7-4E8F-B265-3965F839ABD1}">
      <dgm:prSet phldrT="[Text]" custT="1"/>
      <dgm:spPr/>
      <dgm:t>
        <a:bodyPr/>
        <a:lstStyle/>
        <a:p>
          <a:r>
            <a:rPr lang="en-US" sz="1200" b="0" i="0" dirty="0">
              <a:latin typeface="Karla" panose="020B0604020202020204" charset="0"/>
              <a:ea typeface="Karla" panose="020B0604020202020204" charset="0"/>
            </a:rPr>
            <a:t>Outputs of each NN are summed, averaged, </a:t>
          </a:r>
          <a:r>
            <a:rPr lang="en-US" sz="1200" b="0" i="0" dirty="0" err="1">
              <a:latin typeface="Karla" panose="020B0604020202020204" charset="0"/>
              <a:ea typeface="Karla" panose="020B0604020202020204" charset="0"/>
            </a:rPr>
            <a:t>thresholded</a:t>
          </a:r>
          <a:r>
            <a:rPr lang="en-US" sz="1200" dirty="0"/>
            <a:t>.</a:t>
          </a:r>
        </a:p>
      </dgm:t>
    </dgm:pt>
    <dgm:pt modelId="{B4C8AF0C-02B1-45E5-B166-939BDC7BEC5A}" type="parTrans" cxnId="{45FAEC17-45CD-4AB7-90D0-875523CFE80D}">
      <dgm:prSet/>
      <dgm:spPr/>
      <dgm:t>
        <a:bodyPr/>
        <a:lstStyle/>
        <a:p>
          <a:endParaRPr lang="en-US"/>
        </a:p>
      </dgm:t>
    </dgm:pt>
    <dgm:pt modelId="{F75B21C9-49BF-4278-809B-F5A3775E58E4}" type="sibTrans" cxnId="{45FAEC17-45CD-4AB7-90D0-875523CFE80D}">
      <dgm:prSet/>
      <dgm:spPr/>
      <dgm:t>
        <a:bodyPr/>
        <a:lstStyle/>
        <a:p>
          <a:endParaRPr lang="en-US"/>
        </a:p>
      </dgm:t>
    </dgm:pt>
    <dgm:pt modelId="{0A27C363-51EA-436B-8E51-B69C9801DE1D}">
      <dgm:prSet phldrT="[Text]"/>
      <dgm:spPr/>
      <dgm:t>
        <a:bodyPr/>
        <a:lstStyle/>
        <a:p>
          <a:r>
            <a:rPr lang="en-US" b="0" i="0" dirty="0">
              <a:latin typeface="Karla" panose="020B0604020202020204" charset="0"/>
              <a:ea typeface="Karla" panose="020B0604020202020204" charset="0"/>
            </a:rPr>
            <a:t>Parameter Tuning</a:t>
          </a:r>
        </a:p>
      </dgm:t>
    </dgm:pt>
    <dgm:pt modelId="{4CB5CE44-A79D-410D-A51A-0F2C6FF0D053}" type="parTrans" cxnId="{B5A05F69-71C3-43B7-8CEF-5D3B1CF7DBCF}">
      <dgm:prSet/>
      <dgm:spPr/>
      <dgm:t>
        <a:bodyPr/>
        <a:lstStyle/>
        <a:p>
          <a:endParaRPr lang="en-US"/>
        </a:p>
      </dgm:t>
    </dgm:pt>
    <dgm:pt modelId="{02E08306-C99B-46B4-A4AB-7731F8C4E223}" type="sibTrans" cxnId="{B5A05F69-71C3-43B7-8CEF-5D3B1CF7DBCF}">
      <dgm:prSet/>
      <dgm:spPr/>
      <dgm:t>
        <a:bodyPr/>
        <a:lstStyle/>
        <a:p>
          <a:endParaRPr lang="en-US"/>
        </a:p>
      </dgm:t>
    </dgm:pt>
    <dgm:pt modelId="{8165DBB1-FDC7-4775-B443-FFBA75A3DC02}">
      <dgm:prSet phldrT="[Text]" custT="1"/>
      <dgm:spPr/>
      <dgm:t>
        <a:bodyPr/>
        <a:lstStyle/>
        <a:p>
          <a:r>
            <a:rPr lang="en-US" sz="1200" b="0" i="0" dirty="0">
              <a:latin typeface="Karla" panose="020B0604020202020204" charset="0"/>
              <a:ea typeface="Karla" panose="020B0604020202020204" charset="0"/>
            </a:rPr>
            <a:t>Learning Rate, Momentum, Hidden Layers</a:t>
          </a:r>
        </a:p>
      </dgm:t>
    </dgm:pt>
    <dgm:pt modelId="{0E1816D6-ABD9-4873-B421-76E3AFB8FD01}" type="parTrans" cxnId="{2000F2C0-7744-468B-95B5-E02470DC7ED9}">
      <dgm:prSet/>
      <dgm:spPr/>
      <dgm:t>
        <a:bodyPr/>
        <a:lstStyle/>
        <a:p>
          <a:endParaRPr lang="en-US"/>
        </a:p>
      </dgm:t>
    </dgm:pt>
    <dgm:pt modelId="{6F8B202A-4A04-4D55-9491-CAEFD7CA49F9}" type="sibTrans" cxnId="{2000F2C0-7744-468B-95B5-E02470DC7ED9}">
      <dgm:prSet/>
      <dgm:spPr/>
      <dgm:t>
        <a:bodyPr/>
        <a:lstStyle/>
        <a:p>
          <a:endParaRPr lang="en-US"/>
        </a:p>
      </dgm:t>
    </dgm:pt>
    <dgm:pt modelId="{D3210ADE-0FD8-4AB4-A0BF-EDA123D0E182}">
      <dgm:prSet phldrT="[Text]" custT="1"/>
      <dgm:spPr/>
      <dgm:t>
        <a:bodyPr/>
        <a:lstStyle/>
        <a:p>
          <a:r>
            <a:rPr lang="en-US" sz="1200" b="0" i="0" u="none" dirty="0">
              <a:latin typeface="Karla" panose="020B0604020202020204" charset="0"/>
              <a:ea typeface="Karla" panose="020B0604020202020204" charset="0"/>
            </a:rPr>
            <a:t>Training uses Early Stopping, Bayesian Regularization to lower risk of overfitting.</a:t>
          </a:r>
        </a:p>
      </dgm:t>
    </dgm:pt>
    <dgm:pt modelId="{613AFCA3-FB95-492F-9CCB-B64ACADC10C3}" type="parTrans" cxnId="{97D03978-704D-428F-A540-6BD2DB2823F1}">
      <dgm:prSet/>
      <dgm:spPr/>
      <dgm:t>
        <a:bodyPr/>
        <a:lstStyle/>
        <a:p>
          <a:endParaRPr lang="en-US"/>
        </a:p>
      </dgm:t>
    </dgm:pt>
    <dgm:pt modelId="{82CBB782-D823-40DF-AC1A-3A02FB61A4FC}" type="sibTrans" cxnId="{97D03978-704D-428F-A540-6BD2DB2823F1}">
      <dgm:prSet/>
      <dgm:spPr/>
      <dgm:t>
        <a:bodyPr/>
        <a:lstStyle/>
        <a:p>
          <a:endParaRPr lang="en-US"/>
        </a:p>
      </dgm:t>
    </dgm:pt>
    <dgm:pt modelId="{F393F1A0-7E86-48C0-A9B2-8DD16A72DC6B}" type="pres">
      <dgm:prSet presAssocID="{594F73F3-9FE3-4C4F-BD7F-2064FF868175}" presName="rootnode" presStyleCnt="0">
        <dgm:presLayoutVars>
          <dgm:chMax/>
          <dgm:chPref/>
          <dgm:dir/>
          <dgm:animLvl val="lvl"/>
        </dgm:presLayoutVars>
      </dgm:prSet>
      <dgm:spPr/>
    </dgm:pt>
    <dgm:pt modelId="{75A3802B-2BAA-41BD-8314-481DBFF4157D}" type="pres">
      <dgm:prSet presAssocID="{9E69DF93-BC2B-47BA-8412-C8E010E7AEEB}" presName="composite" presStyleCnt="0"/>
      <dgm:spPr/>
    </dgm:pt>
    <dgm:pt modelId="{B3EA995A-43DB-4BCD-B432-CC8CE22A2D34}" type="pres">
      <dgm:prSet presAssocID="{9E69DF93-BC2B-47BA-8412-C8E010E7AEEB}" presName="bentUpArrow1" presStyleLbl="alignImgPlace1" presStyleIdx="0" presStyleCnt="2"/>
      <dgm:spPr/>
    </dgm:pt>
    <dgm:pt modelId="{42C7B57E-CED4-4100-810A-C18E85FE2CD5}" type="pres">
      <dgm:prSet presAssocID="{9E69DF93-BC2B-47BA-8412-C8E010E7AEEB}" presName="ParentText" presStyleLbl="node1" presStyleIdx="0" presStyleCnt="3" custScaleX="190503">
        <dgm:presLayoutVars>
          <dgm:chMax val="1"/>
          <dgm:chPref val="1"/>
          <dgm:bulletEnabled val="1"/>
        </dgm:presLayoutVars>
      </dgm:prSet>
      <dgm:spPr/>
    </dgm:pt>
    <dgm:pt modelId="{CA0D4851-51D2-4415-90A6-CB581936C1DA}" type="pres">
      <dgm:prSet presAssocID="{9E69DF93-BC2B-47BA-8412-C8E010E7AEEB}" presName="ChildText" presStyleLbl="revTx" presStyleIdx="0" presStyleCnt="3" custScaleX="515528" custLinFactX="100000" custLinFactNeighborX="181423" custLinFactNeighborY="-551">
        <dgm:presLayoutVars>
          <dgm:chMax val="0"/>
          <dgm:chPref val="0"/>
          <dgm:bulletEnabled val="1"/>
        </dgm:presLayoutVars>
      </dgm:prSet>
      <dgm:spPr/>
    </dgm:pt>
    <dgm:pt modelId="{E11C1F7F-B7AC-4A89-8222-48D0C89A133E}" type="pres">
      <dgm:prSet presAssocID="{112F23DB-AC21-4944-BCE5-01809E6DDEB1}" presName="sibTrans" presStyleCnt="0"/>
      <dgm:spPr/>
    </dgm:pt>
    <dgm:pt modelId="{B9AC48DD-0FAF-4627-B271-0CEAC24E0738}" type="pres">
      <dgm:prSet presAssocID="{6BF932C4-6D3D-48D6-A774-B2314A533FC8}" presName="composite" presStyleCnt="0"/>
      <dgm:spPr/>
    </dgm:pt>
    <dgm:pt modelId="{714216C5-D508-47BE-9FCB-96C97ECDB80D}" type="pres">
      <dgm:prSet presAssocID="{6BF932C4-6D3D-48D6-A774-B2314A533FC8}" presName="bentUpArrow1" presStyleLbl="alignImgPlace1" presStyleIdx="1" presStyleCnt="2"/>
      <dgm:spPr/>
    </dgm:pt>
    <dgm:pt modelId="{09CCFBA1-6018-4F4D-ABE0-6C21AD7AD8FA}" type="pres">
      <dgm:prSet presAssocID="{6BF932C4-6D3D-48D6-A774-B2314A533FC8}" presName="ParentText" presStyleLbl="node1" presStyleIdx="1" presStyleCnt="3" custScaleX="123691">
        <dgm:presLayoutVars>
          <dgm:chMax val="1"/>
          <dgm:chPref val="1"/>
          <dgm:bulletEnabled val="1"/>
        </dgm:presLayoutVars>
      </dgm:prSet>
      <dgm:spPr/>
    </dgm:pt>
    <dgm:pt modelId="{ADC384E5-1D44-4AB0-841C-771A2869BBB4}" type="pres">
      <dgm:prSet presAssocID="{6BF932C4-6D3D-48D6-A774-B2314A533FC8}" presName="ChildText" presStyleLbl="revTx" presStyleIdx="1" presStyleCnt="3" custScaleX="370086" custLinFactX="61254" custLinFactNeighborX="100000" custLinFactNeighborY="-3879">
        <dgm:presLayoutVars>
          <dgm:chMax val="0"/>
          <dgm:chPref val="0"/>
          <dgm:bulletEnabled val="1"/>
        </dgm:presLayoutVars>
      </dgm:prSet>
      <dgm:spPr/>
    </dgm:pt>
    <dgm:pt modelId="{F6C4428B-C567-4606-86DF-8D944F26BBA8}" type="pres">
      <dgm:prSet presAssocID="{658BD7D0-9152-4EE1-A7AA-BFF8C444CBCD}" presName="sibTrans" presStyleCnt="0"/>
      <dgm:spPr/>
    </dgm:pt>
    <dgm:pt modelId="{F574AA1E-940B-4CE5-8ED7-6A296156D151}" type="pres">
      <dgm:prSet presAssocID="{0A27C363-51EA-436B-8E51-B69C9801DE1D}" presName="composite" presStyleCnt="0"/>
      <dgm:spPr/>
    </dgm:pt>
    <dgm:pt modelId="{59628D69-C98B-4BBB-9DFB-E7D8D626F2DB}" type="pres">
      <dgm:prSet presAssocID="{0A27C363-51EA-436B-8E51-B69C9801DE1D}" presName="ParentText" presStyleLbl="node1" presStyleIdx="2" presStyleCnt="3" custLinFactNeighborX="-40168" custLinFactNeighborY="-1568">
        <dgm:presLayoutVars>
          <dgm:chMax val="1"/>
          <dgm:chPref val="1"/>
          <dgm:bulletEnabled val="1"/>
        </dgm:presLayoutVars>
      </dgm:prSet>
      <dgm:spPr/>
    </dgm:pt>
    <dgm:pt modelId="{5F62279B-A501-4D30-905F-4ADA93EA4791}" type="pres">
      <dgm:prSet presAssocID="{0A27C363-51EA-436B-8E51-B69C9801DE1D}" presName="FinalChildText" presStyleLbl="revTx" presStyleIdx="2" presStyleCnt="3" custScaleX="247205" custLinFactNeighborX="19520" custLinFactNeighborY="4204">
        <dgm:presLayoutVars>
          <dgm:chMax val="0"/>
          <dgm:chPref val="0"/>
          <dgm:bulletEnabled val="1"/>
        </dgm:presLayoutVars>
      </dgm:prSet>
      <dgm:spPr/>
    </dgm:pt>
  </dgm:ptLst>
  <dgm:cxnLst>
    <dgm:cxn modelId="{45FAEC17-45CD-4AB7-90D0-875523CFE80D}" srcId="{6BF932C4-6D3D-48D6-A774-B2314A533FC8}" destId="{873946E4-0FF7-4E8F-B265-3965F839ABD1}" srcOrd="0" destOrd="0" parTransId="{B4C8AF0C-02B1-45E5-B166-939BDC7BEC5A}" sibTransId="{F75B21C9-49BF-4278-809B-F5A3775E58E4}"/>
    <dgm:cxn modelId="{AB952B19-2207-4A60-A988-9529B2C97AD3}" srcId="{594F73F3-9FE3-4C4F-BD7F-2064FF868175}" destId="{9E69DF93-BC2B-47BA-8412-C8E010E7AEEB}" srcOrd="0" destOrd="0" parTransId="{1D9266E8-019F-4036-B534-0CE05B223C84}" sibTransId="{112F23DB-AC21-4944-BCE5-01809E6DDEB1}"/>
    <dgm:cxn modelId="{67F1DB19-958E-463B-8725-B60DBB694651}" srcId="{594F73F3-9FE3-4C4F-BD7F-2064FF868175}" destId="{6BF932C4-6D3D-48D6-A774-B2314A533FC8}" srcOrd="1" destOrd="0" parTransId="{EDFC0912-1B50-43B4-8CBD-A953277A6BB2}" sibTransId="{658BD7D0-9152-4EE1-A7AA-BFF8C444CBCD}"/>
    <dgm:cxn modelId="{134B5F1F-9627-4243-8F7F-37307335C41B}" type="presOf" srcId="{9E69DF93-BC2B-47BA-8412-C8E010E7AEEB}" destId="{42C7B57E-CED4-4100-810A-C18E85FE2CD5}" srcOrd="0" destOrd="0" presId="urn:microsoft.com/office/officeart/2005/8/layout/StepDownProcess"/>
    <dgm:cxn modelId="{CA329720-4890-439C-9892-B24CFB98D6F3}" type="presOf" srcId="{873946E4-0FF7-4E8F-B265-3965F839ABD1}" destId="{ADC384E5-1D44-4AB0-841C-771A2869BBB4}" srcOrd="0" destOrd="0" presId="urn:microsoft.com/office/officeart/2005/8/layout/StepDownProcess"/>
    <dgm:cxn modelId="{4C29D931-BDA7-4147-ADBE-DCB0F6B647F3}" type="presOf" srcId="{6BF932C4-6D3D-48D6-A774-B2314A533FC8}" destId="{09CCFBA1-6018-4F4D-ABE0-6C21AD7AD8FA}" srcOrd="0" destOrd="0" presId="urn:microsoft.com/office/officeart/2005/8/layout/StepDownProcess"/>
    <dgm:cxn modelId="{BCE7BC37-12EE-4232-B058-43424C6B31CA}" type="presOf" srcId="{8165DBB1-FDC7-4775-B443-FFBA75A3DC02}" destId="{5F62279B-A501-4D30-905F-4ADA93EA4791}" srcOrd="0" destOrd="0" presId="urn:microsoft.com/office/officeart/2005/8/layout/StepDownProcess"/>
    <dgm:cxn modelId="{B5A05F69-71C3-43B7-8CEF-5D3B1CF7DBCF}" srcId="{594F73F3-9FE3-4C4F-BD7F-2064FF868175}" destId="{0A27C363-51EA-436B-8E51-B69C9801DE1D}" srcOrd="2" destOrd="0" parTransId="{4CB5CE44-A79D-410D-A51A-0F2C6FF0D053}" sibTransId="{02E08306-C99B-46B4-A4AB-7731F8C4E223}"/>
    <dgm:cxn modelId="{97D03978-704D-428F-A540-6BD2DB2823F1}" srcId="{9E69DF93-BC2B-47BA-8412-C8E010E7AEEB}" destId="{D3210ADE-0FD8-4AB4-A0BF-EDA123D0E182}" srcOrd="1" destOrd="0" parTransId="{613AFCA3-FB95-492F-9CCB-B64ACADC10C3}" sibTransId="{82CBB782-D823-40DF-AC1A-3A02FB61A4FC}"/>
    <dgm:cxn modelId="{A1FE255A-7809-483B-ABC5-4ACEE64A0FF4}" type="presOf" srcId="{56B5C954-4D6C-4E3A-AA6C-18C055B50F47}" destId="{CA0D4851-51D2-4415-90A6-CB581936C1DA}" srcOrd="0" destOrd="0" presId="urn:microsoft.com/office/officeart/2005/8/layout/StepDownProcess"/>
    <dgm:cxn modelId="{003F4591-FAC4-495B-9EFB-91C6327BDD45}" type="presOf" srcId="{D3210ADE-0FD8-4AB4-A0BF-EDA123D0E182}" destId="{CA0D4851-51D2-4415-90A6-CB581936C1DA}" srcOrd="0" destOrd="1" presId="urn:microsoft.com/office/officeart/2005/8/layout/StepDownProcess"/>
    <dgm:cxn modelId="{0B335CBE-F134-41AB-8E2E-BB559910AE4A}" type="presOf" srcId="{594F73F3-9FE3-4C4F-BD7F-2064FF868175}" destId="{F393F1A0-7E86-48C0-A9B2-8DD16A72DC6B}" srcOrd="0" destOrd="0" presId="urn:microsoft.com/office/officeart/2005/8/layout/StepDownProcess"/>
    <dgm:cxn modelId="{12BA3AC0-4019-43A5-BCDD-88B8B7A345EE}" type="presOf" srcId="{0A27C363-51EA-436B-8E51-B69C9801DE1D}" destId="{59628D69-C98B-4BBB-9DFB-E7D8D626F2DB}" srcOrd="0" destOrd="0" presId="urn:microsoft.com/office/officeart/2005/8/layout/StepDownProcess"/>
    <dgm:cxn modelId="{2000F2C0-7744-468B-95B5-E02470DC7ED9}" srcId="{0A27C363-51EA-436B-8E51-B69C9801DE1D}" destId="{8165DBB1-FDC7-4775-B443-FFBA75A3DC02}" srcOrd="0" destOrd="0" parTransId="{0E1816D6-ABD9-4873-B421-76E3AFB8FD01}" sibTransId="{6F8B202A-4A04-4D55-9491-CAEFD7CA49F9}"/>
    <dgm:cxn modelId="{931E97E4-21E7-4B8E-933D-F162F03380C5}" srcId="{9E69DF93-BC2B-47BA-8412-C8E010E7AEEB}" destId="{56B5C954-4D6C-4E3A-AA6C-18C055B50F47}" srcOrd="0" destOrd="0" parTransId="{94A402ED-F73E-4565-8DC4-12A8771B6037}" sibTransId="{6E588960-789C-44E8-8B7F-92537D8E7114}"/>
    <dgm:cxn modelId="{08F6F593-03BF-4E1B-ABA1-1A564C11B62E}" type="presParOf" srcId="{F393F1A0-7E86-48C0-A9B2-8DD16A72DC6B}" destId="{75A3802B-2BAA-41BD-8314-481DBFF4157D}" srcOrd="0" destOrd="0" presId="urn:microsoft.com/office/officeart/2005/8/layout/StepDownProcess"/>
    <dgm:cxn modelId="{CD384258-2052-4E70-9793-84DEA01A6C86}" type="presParOf" srcId="{75A3802B-2BAA-41BD-8314-481DBFF4157D}" destId="{B3EA995A-43DB-4BCD-B432-CC8CE22A2D34}" srcOrd="0" destOrd="0" presId="urn:microsoft.com/office/officeart/2005/8/layout/StepDownProcess"/>
    <dgm:cxn modelId="{BC7CC381-7872-4F06-B931-56861509DAA1}" type="presParOf" srcId="{75A3802B-2BAA-41BD-8314-481DBFF4157D}" destId="{42C7B57E-CED4-4100-810A-C18E85FE2CD5}" srcOrd="1" destOrd="0" presId="urn:microsoft.com/office/officeart/2005/8/layout/StepDownProcess"/>
    <dgm:cxn modelId="{02C0C583-D04A-45BD-95F3-207EA22D1C96}" type="presParOf" srcId="{75A3802B-2BAA-41BD-8314-481DBFF4157D}" destId="{CA0D4851-51D2-4415-90A6-CB581936C1DA}" srcOrd="2" destOrd="0" presId="urn:microsoft.com/office/officeart/2005/8/layout/StepDownProcess"/>
    <dgm:cxn modelId="{3B6F23D0-15E8-4FF0-896B-D3F94C38F595}" type="presParOf" srcId="{F393F1A0-7E86-48C0-A9B2-8DD16A72DC6B}" destId="{E11C1F7F-B7AC-4A89-8222-48D0C89A133E}" srcOrd="1" destOrd="0" presId="urn:microsoft.com/office/officeart/2005/8/layout/StepDownProcess"/>
    <dgm:cxn modelId="{5CC88FF4-1AB2-4C15-90E2-60FA5CE09B9A}" type="presParOf" srcId="{F393F1A0-7E86-48C0-A9B2-8DD16A72DC6B}" destId="{B9AC48DD-0FAF-4627-B271-0CEAC24E0738}" srcOrd="2" destOrd="0" presId="urn:microsoft.com/office/officeart/2005/8/layout/StepDownProcess"/>
    <dgm:cxn modelId="{6E323B34-EBEC-47A5-A939-A3940ED53D2E}" type="presParOf" srcId="{B9AC48DD-0FAF-4627-B271-0CEAC24E0738}" destId="{714216C5-D508-47BE-9FCB-96C97ECDB80D}" srcOrd="0" destOrd="0" presId="urn:microsoft.com/office/officeart/2005/8/layout/StepDownProcess"/>
    <dgm:cxn modelId="{FF1288C2-E791-4FF9-8C1F-DDDD4E718D21}" type="presParOf" srcId="{B9AC48DD-0FAF-4627-B271-0CEAC24E0738}" destId="{09CCFBA1-6018-4F4D-ABE0-6C21AD7AD8FA}" srcOrd="1" destOrd="0" presId="urn:microsoft.com/office/officeart/2005/8/layout/StepDownProcess"/>
    <dgm:cxn modelId="{5E9BBBC0-5D31-4CC3-88E8-B864724F11D1}" type="presParOf" srcId="{B9AC48DD-0FAF-4627-B271-0CEAC24E0738}" destId="{ADC384E5-1D44-4AB0-841C-771A2869BBB4}" srcOrd="2" destOrd="0" presId="urn:microsoft.com/office/officeart/2005/8/layout/StepDownProcess"/>
    <dgm:cxn modelId="{86243826-DA7E-490C-9064-90230C83DD6F}" type="presParOf" srcId="{F393F1A0-7E86-48C0-A9B2-8DD16A72DC6B}" destId="{F6C4428B-C567-4606-86DF-8D944F26BBA8}" srcOrd="3" destOrd="0" presId="urn:microsoft.com/office/officeart/2005/8/layout/StepDownProcess"/>
    <dgm:cxn modelId="{4B6BD975-605B-4956-96D1-C14D1FD111B5}" type="presParOf" srcId="{F393F1A0-7E86-48C0-A9B2-8DD16A72DC6B}" destId="{F574AA1E-940B-4CE5-8ED7-6A296156D151}" srcOrd="4" destOrd="0" presId="urn:microsoft.com/office/officeart/2005/8/layout/StepDownProcess"/>
    <dgm:cxn modelId="{D85DC762-7BCF-426C-8537-0871F4643467}" type="presParOf" srcId="{F574AA1E-940B-4CE5-8ED7-6A296156D151}" destId="{59628D69-C98B-4BBB-9DFB-E7D8D626F2DB}" srcOrd="0" destOrd="0" presId="urn:microsoft.com/office/officeart/2005/8/layout/StepDownProcess"/>
    <dgm:cxn modelId="{8FEFB2CB-2900-4735-9886-CB89A6DC68AA}" type="presParOf" srcId="{F574AA1E-940B-4CE5-8ED7-6A296156D151}" destId="{5F62279B-A501-4D30-905F-4ADA93EA479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B5DAC-19DB-4BA0-B30F-82E7699CC4F9}">
      <dsp:nvSpPr>
        <dsp:cNvPr id="0" name=""/>
        <dsp:cNvSpPr/>
      </dsp:nvSpPr>
      <dsp:spPr>
        <a:xfrm>
          <a:off x="5110" y="1335435"/>
          <a:ext cx="1527539" cy="916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Greedy Search</a:t>
          </a:r>
        </a:p>
      </dsp:txBody>
      <dsp:txXfrm>
        <a:off x="31954" y="1362279"/>
        <a:ext cx="1473851" cy="862835"/>
      </dsp:txXfrm>
    </dsp:sp>
    <dsp:sp modelId="{2975635B-424E-4349-B557-170D8B53B92D}">
      <dsp:nvSpPr>
        <dsp:cNvPr id="0" name=""/>
        <dsp:cNvSpPr/>
      </dsp:nvSpPr>
      <dsp:spPr>
        <a:xfrm>
          <a:off x="1685403" y="1604282"/>
          <a:ext cx="323838" cy="378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85403" y="1680048"/>
        <a:ext cx="226687" cy="227297"/>
      </dsp:txXfrm>
    </dsp:sp>
    <dsp:sp modelId="{B1984E89-444C-402B-A404-4B88A6902AED}">
      <dsp:nvSpPr>
        <dsp:cNvPr id="0" name=""/>
        <dsp:cNvSpPr/>
      </dsp:nvSpPr>
      <dsp:spPr>
        <a:xfrm>
          <a:off x="2143665" y="1335435"/>
          <a:ext cx="1527539" cy="916523"/>
        </a:xfrm>
        <a:prstGeom prst="roundRect">
          <a:avLst>
            <a:gd name="adj" fmla="val 10000"/>
          </a:avLst>
        </a:prstGeom>
        <a:solidFill>
          <a:schemeClr val="accent2">
            <a:hueOff val="1193893"/>
            <a:satOff val="-11392"/>
            <a:lumOff val="-35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Genetic Search</a:t>
          </a:r>
        </a:p>
      </dsp:txBody>
      <dsp:txXfrm>
        <a:off x="2170509" y="1362279"/>
        <a:ext cx="1473851" cy="862835"/>
      </dsp:txXfrm>
    </dsp:sp>
    <dsp:sp modelId="{F27365D2-1840-4550-977E-66471F3DD133}">
      <dsp:nvSpPr>
        <dsp:cNvPr id="0" name=""/>
        <dsp:cNvSpPr/>
      </dsp:nvSpPr>
      <dsp:spPr>
        <a:xfrm>
          <a:off x="3823958" y="1604282"/>
          <a:ext cx="323838" cy="378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823958" y="1680048"/>
        <a:ext cx="226687" cy="227297"/>
      </dsp:txXfrm>
    </dsp:sp>
    <dsp:sp modelId="{706AEFE1-B56C-4CFF-9054-9ED1FD02B0E8}">
      <dsp:nvSpPr>
        <dsp:cNvPr id="0" name=""/>
        <dsp:cNvSpPr/>
      </dsp:nvSpPr>
      <dsp:spPr>
        <a:xfrm>
          <a:off x="4282220" y="1335435"/>
          <a:ext cx="1527539" cy="916523"/>
        </a:xfrm>
        <a:prstGeom prst="roundRect">
          <a:avLst>
            <a:gd name="adj" fmla="val 10000"/>
          </a:avLst>
        </a:prstGeom>
        <a:solidFill>
          <a:schemeClr val="accent2">
            <a:hueOff val="2387787"/>
            <a:satOff val="-22785"/>
            <a:lumOff val="-70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Optimal Feature Set</a:t>
          </a:r>
        </a:p>
      </dsp:txBody>
      <dsp:txXfrm>
        <a:off x="4309064" y="1362279"/>
        <a:ext cx="1473851" cy="862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A995A-43DB-4BCD-B432-CC8CE22A2D34}">
      <dsp:nvSpPr>
        <dsp:cNvPr id="0" name=""/>
        <dsp:cNvSpPr/>
      </dsp:nvSpPr>
      <dsp:spPr>
        <a:xfrm rot="5400000">
          <a:off x="905622" y="777359"/>
          <a:ext cx="687507" cy="7827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7B57E-CED4-4100-810A-C18E85FE2CD5}">
      <dsp:nvSpPr>
        <dsp:cNvPr id="0" name=""/>
        <dsp:cNvSpPr/>
      </dsp:nvSpPr>
      <dsp:spPr>
        <a:xfrm>
          <a:off x="199753" y="15243"/>
          <a:ext cx="2204801" cy="8101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Karla" panose="020B0604020202020204" charset="0"/>
              <a:ea typeface="Karla" panose="020B0604020202020204" charset="0"/>
            </a:rPr>
            <a:t>Train X NNs on X Bootstrap samples of training data</a:t>
          </a:r>
        </a:p>
      </dsp:txBody>
      <dsp:txXfrm>
        <a:off x="239307" y="54797"/>
        <a:ext cx="2125693" cy="731005"/>
      </dsp:txXfrm>
    </dsp:sp>
    <dsp:sp modelId="{CA0D4851-51D2-4415-90A6-CB581936C1DA}">
      <dsp:nvSpPr>
        <dsp:cNvPr id="0" name=""/>
        <dsp:cNvSpPr/>
      </dsp:nvSpPr>
      <dsp:spPr>
        <a:xfrm>
          <a:off x="2500859" y="88898"/>
          <a:ext cx="4339466" cy="6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Karla" panose="020B0604020202020204" charset="0"/>
              <a:ea typeface="Karla" panose="020B0604020202020204" charset="0"/>
            </a:rPr>
            <a:t>Samples have equal proportion of positives and negatives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Karla" panose="020B0604020202020204" charset="0"/>
              <a:ea typeface="Karla" panose="020B0604020202020204" charset="0"/>
            </a:rPr>
            <a:t>Training uses Early Stopping, Bayesian Regularization to lower risk of overfitting.</a:t>
          </a:r>
        </a:p>
      </dsp:txBody>
      <dsp:txXfrm>
        <a:off x="2500859" y="88898"/>
        <a:ext cx="4339466" cy="654769"/>
      </dsp:txXfrm>
    </dsp:sp>
    <dsp:sp modelId="{714216C5-D508-47BE-9FCB-96C97ECDB80D}">
      <dsp:nvSpPr>
        <dsp:cNvPr id="0" name=""/>
        <dsp:cNvSpPr/>
      </dsp:nvSpPr>
      <dsp:spPr>
        <a:xfrm rot="5400000">
          <a:off x="2534162" y="1687383"/>
          <a:ext cx="687507" cy="7827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CFBA1-6018-4F4D-ABE0-6C21AD7AD8FA}">
      <dsp:nvSpPr>
        <dsp:cNvPr id="0" name=""/>
        <dsp:cNvSpPr/>
      </dsp:nvSpPr>
      <dsp:spPr>
        <a:xfrm>
          <a:off x="2214919" y="925267"/>
          <a:ext cx="1431547" cy="8101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Karla" panose="020B0604020202020204" charset="0"/>
              <a:ea typeface="Karla" panose="020B0604020202020204" charset="0"/>
            </a:rPr>
            <a:t>NNs applied to hold-out test-set</a:t>
          </a:r>
        </a:p>
      </dsp:txBody>
      <dsp:txXfrm>
        <a:off x="2254473" y="964821"/>
        <a:ext cx="1352439" cy="731005"/>
      </dsp:txXfrm>
    </dsp:sp>
    <dsp:sp modelId="{ADC384E5-1D44-4AB0-841C-771A2869BBB4}">
      <dsp:nvSpPr>
        <dsp:cNvPr id="0" name=""/>
        <dsp:cNvSpPr/>
      </dsp:nvSpPr>
      <dsp:spPr>
        <a:xfrm>
          <a:off x="3730004" y="977132"/>
          <a:ext cx="3115206" cy="6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Karla" panose="020B0604020202020204" charset="0"/>
              <a:ea typeface="Karla" panose="020B0604020202020204" charset="0"/>
            </a:rPr>
            <a:t>Outputs of each NN are summed, averaged, </a:t>
          </a:r>
          <a:r>
            <a:rPr lang="en-US" sz="1200" b="0" i="0" kern="1200" dirty="0" err="1">
              <a:latin typeface="Karla" panose="020B0604020202020204" charset="0"/>
              <a:ea typeface="Karla" panose="020B0604020202020204" charset="0"/>
            </a:rPr>
            <a:t>thresholded</a:t>
          </a:r>
          <a:r>
            <a:rPr lang="en-US" sz="1200" kern="1200" dirty="0"/>
            <a:t>.</a:t>
          </a:r>
        </a:p>
      </dsp:txBody>
      <dsp:txXfrm>
        <a:off x="3730004" y="977132"/>
        <a:ext cx="3115206" cy="654769"/>
      </dsp:txXfrm>
    </dsp:sp>
    <dsp:sp modelId="{59628D69-C98B-4BBB-9DFB-E7D8D626F2DB}">
      <dsp:nvSpPr>
        <dsp:cNvPr id="0" name=""/>
        <dsp:cNvSpPr/>
      </dsp:nvSpPr>
      <dsp:spPr>
        <a:xfrm>
          <a:off x="3832976" y="1822589"/>
          <a:ext cx="1157357" cy="8101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Karla" panose="020B0604020202020204" charset="0"/>
              <a:ea typeface="Karla" panose="020B0604020202020204" charset="0"/>
            </a:rPr>
            <a:t>Parameter Tuning</a:t>
          </a:r>
        </a:p>
      </dsp:txBody>
      <dsp:txXfrm>
        <a:off x="3872530" y="1862143"/>
        <a:ext cx="1078249" cy="731005"/>
      </dsp:txXfrm>
    </dsp:sp>
    <dsp:sp modelId="{5F62279B-A501-4D30-905F-4ADA93EA4791}">
      <dsp:nvSpPr>
        <dsp:cNvPr id="0" name=""/>
        <dsp:cNvSpPr/>
      </dsp:nvSpPr>
      <dsp:spPr>
        <a:xfrm>
          <a:off x="4967647" y="1940081"/>
          <a:ext cx="2080852" cy="6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Karla" panose="020B0604020202020204" charset="0"/>
              <a:ea typeface="Karla" panose="020B0604020202020204" charset="0"/>
            </a:rPr>
            <a:t>Learning Rate, Momentum, Hidden Layers</a:t>
          </a:r>
        </a:p>
      </dsp:txBody>
      <dsp:txXfrm>
        <a:off x="4967647" y="1940081"/>
        <a:ext cx="2080852" cy="65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248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17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05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38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07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19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3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960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5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078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88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2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5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69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9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4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76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8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53446" y="2512190"/>
            <a:ext cx="4225036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Classification of Protein Ubiquitination Sites using </a:t>
            </a:r>
            <a:r>
              <a:rPr lang="en-CA" dirty="0">
                <a:solidFill>
                  <a:srgbClr val="8BC34A"/>
                </a:solidFill>
              </a:rPr>
              <a:t>MLP and GA</a:t>
            </a:r>
            <a:endParaRPr lang="en" dirty="0">
              <a:solidFill>
                <a:srgbClr val="8BC34A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347889" y="4261196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://www.rsc.ca/sites/default/files/images/institutional_members/CU_logo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29529"/>
            <a:ext cx="2024496" cy="5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446" y="4858113"/>
            <a:ext cx="373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B7B7B7"/>
                </a:solidFill>
              </a:rPr>
              <a:t>BIOM5405: Pattern Classification and Experiment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446" y="3734564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Montserrat" panose="020B0604020202020204" charset="0"/>
              </a:rPr>
              <a:t>The Pitch, April 3</a:t>
            </a:r>
            <a:r>
              <a:rPr lang="en-CA" sz="1200" baseline="30000" dirty="0">
                <a:latin typeface="Montserrat" panose="020B0604020202020204" charset="0"/>
              </a:rPr>
              <a:t>rd</a:t>
            </a:r>
            <a:r>
              <a:rPr lang="en-CA" sz="1200" dirty="0">
                <a:latin typeface="Montserrat" panose="020B0604020202020204" charset="0"/>
              </a:rPr>
              <a:t>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805746"/>
            <a:ext cx="293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>
                <a:latin typeface="Montserrat" panose="020B0604020202020204" charset="0"/>
              </a:rPr>
              <a:t>Group: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3454" y="3386412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latin typeface="Montserrat" panose="020B0604020202020204" charset="0"/>
              </a:rPr>
              <a:t>George Hanna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955" y="2395527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latin typeface="Montserrat" panose="020B0604020202020204" charset="0"/>
              </a:rPr>
              <a:t>Jinny Lee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728" y="2395527"/>
            <a:ext cx="221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MASc Student under the supervision of Dr. Andy Adler, Dr. Eran Ukwatta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3728" y="3365232"/>
            <a:ext cx="2219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year Biomedical and Electrical Engineering Student.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10" name="Arrow: Pentagon 9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Mitigating Class Imbalance</a:t>
            </a:r>
          </a:p>
        </p:txBody>
      </p:sp>
      <p:sp>
        <p:nvSpPr>
          <p:cNvPr id="4" name="AutoShape 2" descr="https://www.intechopen.com/source/html/39037/media/image11.jpeg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9" name="Shape 110"/>
          <p:cNvSpPr txBox="1">
            <a:spLocks/>
          </p:cNvSpPr>
          <p:nvPr/>
        </p:nvSpPr>
        <p:spPr>
          <a:xfrm>
            <a:off x="725861" y="2065691"/>
            <a:ext cx="6297555" cy="979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Synthetic Sampling (SMOTE)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Adaptive SMOTE (</a:t>
            </a: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AdaSyn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Cost-sensitive classification</a:t>
            </a:r>
          </a:p>
          <a:p>
            <a:pPr marL="171450" indent="-171450">
              <a:buFontTx/>
              <a:buChar char="-"/>
            </a:pPr>
            <a:r>
              <a:rPr lang="en-CA" sz="160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Undersampling</a:t>
            </a:r>
            <a:endParaRPr lang="en-CA" sz="160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0554" y="2832100"/>
            <a:ext cx="67194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080163" y="4140200"/>
            <a:ext cx="678873" cy="5207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Brace 5"/>
          <p:cNvSpPr/>
          <p:nvPr/>
        </p:nvSpPr>
        <p:spPr>
          <a:xfrm>
            <a:off x="5778500" y="2832100"/>
            <a:ext cx="152400" cy="419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Brace 19"/>
          <p:cNvSpPr/>
          <p:nvPr/>
        </p:nvSpPr>
        <p:spPr>
          <a:xfrm>
            <a:off x="5777817" y="3273676"/>
            <a:ext cx="152400" cy="419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Brace 20"/>
          <p:cNvSpPr/>
          <p:nvPr/>
        </p:nvSpPr>
        <p:spPr>
          <a:xfrm>
            <a:off x="5777817" y="3746500"/>
            <a:ext cx="152400" cy="419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Brace 21"/>
          <p:cNvSpPr/>
          <p:nvPr/>
        </p:nvSpPr>
        <p:spPr>
          <a:xfrm>
            <a:off x="5815917" y="4165600"/>
            <a:ext cx="76200" cy="419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930217" y="3251200"/>
            <a:ext cx="161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 random subsets of size(positive)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900" y="4660900"/>
            <a:ext cx="44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023" y="4660899"/>
            <a:ext cx="44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235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40193699"/>
              </p:ext>
            </p:extLst>
          </p:nvPr>
        </p:nvGraphicFramePr>
        <p:xfrm>
          <a:off x="1186859" y="1699776"/>
          <a:ext cx="5814870" cy="358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2400" dirty="0"/>
              <a:t>Experiment </a:t>
            </a:r>
            <a:r>
              <a:rPr lang="en-CA" sz="2400" dirty="0">
                <a:solidFill>
                  <a:srgbClr val="CDDC39"/>
                </a:solidFill>
              </a:rPr>
              <a:t>Design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8" name="Shape 110"/>
          <p:cNvSpPr txBox="1">
            <a:spLocks/>
          </p:cNvSpPr>
          <p:nvPr/>
        </p:nvSpPr>
        <p:spPr>
          <a:xfrm>
            <a:off x="840996" y="1085899"/>
            <a:ext cx="6297555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600" dirty="0">
                <a:solidFill>
                  <a:schemeClr val="tx1"/>
                </a:solidFill>
              </a:rPr>
              <a:t>Datasets : </a:t>
            </a:r>
            <a:r>
              <a:rPr lang="en-CA" sz="1600" b="0" dirty="0">
                <a:solidFill>
                  <a:schemeClr val="tx1"/>
                </a:solidFill>
              </a:rPr>
              <a:t>Split 60% for training and 40% for test set</a:t>
            </a:r>
            <a:endParaRPr lang="en" sz="1600" b="0" dirty="0">
              <a:solidFill>
                <a:srgbClr val="CDDC39"/>
              </a:solidFill>
            </a:endParaRPr>
          </a:p>
        </p:txBody>
      </p:sp>
      <p:sp>
        <p:nvSpPr>
          <p:cNvPr id="9" name="Shape 111"/>
          <p:cNvSpPr txBox="1">
            <a:spLocks noGrp="1"/>
          </p:cNvSpPr>
          <p:nvPr>
            <p:ph type="body" idx="1"/>
          </p:nvPr>
        </p:nvSpPr>
        <p:spPr>
          <a:xfrm>
            <a:off x="840999" y="1560499"/>
            <a:ext cx="7035310" cy="17083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CA" dirty="0"/>
          </a:p>
          <a:p>
            <a:pPr marL="457200" lvl="1" indent="-228600"/>
            <a:endParaRPr lang="en" dirty="0"/>
          </a:p>
        </p:txBody>
      </p:sp>
      <p:sp>
        <p:nvSpPr>
          <p:cNvPr id="7" name="Shape 110"/>
          <p:cNvSpPr txBox="1">
            <a:spLocks/>
          </p:cNvSpPr>
          <p:nvPr/>
        </p:nvSpPr>
        <p:spPr>
          <a:xfrm>
            <a:off x="840996" y="1713488"/>
            <a:ext cx="6297555" cy="114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600" dirty="0">
                <a:solidFill>
                  <a:schemeClr val="tx1"/>
                </a:solidFill>
              </a:rPr>
              <a:t>Feature Selection Using WEKA:</a:t>
            </a:r>
          </a:p>
          <a:p>
            <a:pPr marL="171450" indent="-171450">
              <a:buFontTx/>
              <a:buChar char="-"/>
            </a:pPr>
            <a:r>
              <a:rPr lang="en-CA" sz="1400" b="0" dirty="0" err="1">
                <a:solidFill>
                  <a:schemeClr val="tx1"/>
                </a:solidFill>
              </a:rPr>
              <a:t>CfsBestSubsetEval</a:t>
            </a:r>
            <a:r>
              <a:rPr lang="en-CA" sz="1400" b="0" dirty="0">
                <a:solidFill>
                  <a:schemeClr val="tx1"/>
                </a:solidFill>
              </a:rPr>
              <a:t> - Greedy search 10 - 60 features </a:t>
            </a:r>
          </a:p>
          <a:p>
            <a:pPr marL="171450" indent="-171450">
              <a:buFontTx/>
              <a:buChar char="-"/>
            </a:pPr>
            <a:r>
              <a:rPr lang="en-CA" sz="1400" b="0" dirty="0">
                <a:solidFill>
                  <a:schemeClr val="tx1"/>
                </a:solidFill>
              </a:rPr>
              <a:t>Results used as initial state for Genetic Search, giving 10 - 60 features</a:t>
            </a:r>
          </a:p>
          <a:p>
            <a:endParaRPr lang="en" b="0" dirty="0">
              <a:solidFill>
                <a:srgbClr val="CDDC3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rgbClr val="CDDC39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1111082" y="-31147"/>
            <a:ext cx="176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Feature Selection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2400" dirty="0"/>
              <a:t>Experiment </a:t>
            </a:r>
            <a:r>
              <a:rPr lang="en-CA" sz="2400" dirty="0">
                <a:solidFill>
                  <a:srgbClr val="CDDC39"/>
                </a:solidFill>
              </a:rPr>
              <a:t>Design</a:t>
            </a:r>
            <a:endParaRPr lang="en" sz="2400" dirty="0">
              <a:solidFill>
                <a:srgbClr val="CDDC39"/>
              </a:solidFill>
            </a:endParaRPr>
          </a:p>
        </p:txBody>
      </p:sp>
      <p:sp>
        <p:nvSpPr>
          <p:cNvPr id="9" name="Shape 111"/>
          <p:cNvSpPr txBox="1">
            <a:spLocks noGrp="1"/>
          </p:cNvSpPr>
          <p:nvPr>
            <p:ph type="body" idx="1"/>
          </p:nvPr>
        </p:nvSpPr>
        <p:spPr>
          <a:xfrm>
            <a:off x="840999" y="1560499"/>
            <a:ext cx="7035310" cy="17083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CA" dirty="0"/>
          </a:p>
          <a:p>
            <a:pPr marL="457200" lvl="1" indent="-228600"/>
            <a:endParaRPr lang="en" dirty="0"/>
          </a:p>
        </p:txBody>
      </p:sp>
      <p:sp>
        <p:nvSpPr>
          <p:cNvPr id="7" name="Shape 110"/>
          <p:cNvSpPr txBox="1">
            <a:spLocks/>
          </p:cNvSpPr>
          <p:nvPr/>
        </p:nvSpPr>
        <p:spPr>
          <a:xfrm>
            <a:off x="650084" y="1029727"/>
            <a:ext cx="6297555" cy="736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600" dirty="0">
                <a:solidFill>
                  <a:schemeClr val="tx1"/>
                </a:solidFill>
              </a:rPr>
              <a:t>Feature Selection Using WEKA:</a:t>
            </a:r>
          </a:p>
          <a:p>
            <a:endParaRPr lang="en" b="0" dirty="0">
              <a:solidFill>
                <a:srgbClr val="CDDC3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rgbClr val="CDDC39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1111082" y="-31147"/>
            <a:ext cx="176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Feature Selection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24" y="1627007"/>
            <a:ext cx="3643132" cy="331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3" y="1556018"/>
            <a:ext cx="3380641" cy="3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sz="2400" dirty="0"/>
              <a:t>Experiment </a:t>
            </a:r>
            <a:r>
              <a:rPr lang="en-CA" sz="2400" dirty="0">
                <a:solidFill>
                  <a:srgbClr val="002060"/>
                </a:solidFill>
              </a:rPr>
              <a:t>Design</a:t>
            </a:r>
            <a:endParaRPr lang="en" sz="2400" dirty="0">
              <a:solidFill>
                <a:srgbClr val="002060"/>
              </a:solidFill>
            </a:endParaRPr>
          </a:p>
        </p:txBody>
      </p:sp>
      <p:sp>
        <p:nvSpPr>
          <p:cNvPr id="8" name="Shape 110"/>
          <p:cNvSpPr txBox="1">
            <a:spLocks/>
          </p:cNvSpPr>
          <p:nvPr/>
        </p:nvSpPr>
        <p:spPr>
          <a:xfrm>
            <a:off x="840996" y="1085899"/>
            <a:ext cx="6297555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600" dirty="0">
                <a:solidFill>
                  <a:schemeClr val="tx1"/>
                </a:solidFill>
              </a:rPr>
              <a:t>Training and Testing Protocol:</a:t>
            </a:r>
            <a:endParaRPr lang="en" sz="1600" b="0" dirty="0">
              <a:solidFill>
                <a:srgbClr val="CDDC39"/>
              </a:solidFill>
            </a:endParaRPr>
          </a:p>
        </p:txBody>
      </p:sp>
      <p:sp>
        <p:nvSpPr>
          <p:cNvPr id="9" name="Shape 111"/>
          <p:cNvSpPr txBox="1">
            <a:spLocks noGrp="1"/>
          </p:cNvSpPr>
          <p:nvPr>
            <p:ph type="body" idx="1"/>
          </p:nvPr>
        </p:nvSpPr>
        <p:spPr>
          <a:xfrm>
            <a:off x="840999" y="1560499"/>
            <a:ext cx="7035310" cy="17083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-CA" dirty="0"/>
          </a:p>
          <a:p>
            <a:pPr marL="457200" lvl="1" indent="-228600"/>
            <a:endParaRPr lang="e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7050662"/>
              </p:ext>
            </p:extLst>
          </p:nvPr>
        </p:nvGraphicFramePr>
        <p:xfrm>
          <a:off x="215900" y="1803400"/>
          <a:ext cx="7048500" cy="266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3" name="Oval 12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TextBox 17"/>
          <p:cNvSpPr txBox="1"/>
          <p:nvPr/>
        </p:nvSpPr>
        <p:spPr>
          <a:xfrm>
            <a:off x="1956561" y="-31147"/>
            <a:ext cx="1108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8767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3B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Experiment</a:t>
            </a:r>
            <a:r>
              <a:rPr lang="en-CA" sz="2400" b="1" dirty="0">
                <a:latin typeface="Montserrat" panose="020B0604020202020204" charset="0"/>
              </a:rPr>
              <a:t> </a:t>
            </a:r>
            <a:r>
              <a:rPr lang="en-CA" sz="2400" b="1" dirty="0">
                <a:solidFill>
                  <a:srgbClr val="5243BB"/>
                </a:solidFill>
                <a:latin typeface="Montserrat" panose="020B0604020202020204" charset="0"/>
              </a:rPr>
              <a:t>Design</a:t>
            </a:r>
            <a:endParaRPr lang="en" sz="2400" b="1" dirty="0">
              <a:solidFill>
                <a:srgbClr val="5243BB"/>
              </a:solidFill>
              <a:latin typeface="Montserrat" panose="020B060402020202020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Meta Learning</a:t>
            </a:r>
          </a:p>
        </p:txBody>
      </p:sp>
      <p:sp>
        <p:nvSpPr>
          <p:cNvPr id="8" name="Shape 110"/>
          <p:cNvSpPr txBox="1">
            <a:spLocks/>
          </p:cNvSpPr>
          <p:nvPr/>
        </p:nvSpPr>
        <p:spPr>
          <a:xfrm>
            <a:off x="841000" y="2888892"/>
            <a:ext cx="6297555" cy="114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400" dirty="0">
                <a:solidFill>
                  <a:schemeClr val="tx1"/>
                </a:solidFill>
              </a:rPr>
              <a:t>Hybrid Learners:</a:t>
            </a:r>
          </a:p>
          <a:p>
            <a:r>
              <a:rPr lang="en-CA" sz="1400" b="0" dirty="0">
                <a:solidFill>
                  <a:schemeClr val="tx1"/>
                </a:solidFill>
              </a:rPr>
              <a:t>Combine weak NN with decision trees and KNN classifiers. Weak improvement in classification precision/recall</a:t>
            </a:r>
          </a:p>
          <a:p>
            <a:r>
              <a:rPr lang="en-CA" sz="1400" b="0" dirty="0">
                <a:solidFill>
                  <a:schemeClr val="tx1"/>
                </a:solidFill>
              </a:rPr>
              <a:t> </a:t>
            </a:r>
          </a:p>
          <a:p>
            <a:r>
              <a:rPr lang="en-CA" sz="1400" dirty="0">
                <a:solidFill>
                  <a:schemeClr val="tx1"/>
                </a:solidFill>
              </a:rPr>
              <a:t>Bagging: </a:t>
            </a:r>
          </a:p>
          <a:p>
            <a:r>
              <a:rPr lang="en-CA" sz="1400" b="0" dirty="0">
                <a:solidFill>
                  <a:schemeClr val="tx1"/>
                </a:solidFill>
              </a:rPr>
              <a:t>Several tens of NNs are trained on bootstrap samples of training set. Could be combined with Hybrid Scheme to improve stability </a:t>
            </a:r>
          </a:p>
          <a:p>
            <a:endParaRPr lang="en-CA" sz="1400" b="0" dirty="0">
              <a:solidFill>
                <a:schemeClr val="tx1"/>
              </a:solidFill>
            </a:endParaRPr>
          </a:p>
          <a:p>
            <a:r>
              <a:rPr lang="en-CA" sz="1400" dirty="0">
                <a:solidFill>
                  <a:schemeClr val="tx1"/>
                </a:solidFill>
              </a:rPr>
              <a:t>GA-based Selective NN Ensemble</a:t>
            </a:r>
            <a:r>
              <a:rPr lang="en-CA" sz="1400" b="0" dirty="0">
                <a:solidFill>
                  <a:schemeClr val="tx1"/>
                </a:solidFill>
              </a:rPr>
              <a:t>:</a:t>
            </a:r>
          </a:p>
          <a:p>
            <a:r>
              <a:rPr lang="en-CA" sz="1400" b="0" dirty="0">
                <a:solidFill>
                  <a:schemeClr val="tx1"/>
                </a:solidFill>
              </a:rPr>
              <a:t>Assign voting weights to NNs using GA.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2" name="Oval 11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rgbClr val="5243BB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TextBox 17"/>
          <p:cNvSpPr txBox="1"/>
          <p:nvPr/>
        </p:nvSpPr>
        <p:spPr>
          <a:xfrm>
            <a:off x="2284111" y="-36698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Advanced Techniques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3B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Experiment</a:t>
            </a:r>
            <a:r>
              <a:rPr lang="en-CA" sz="2400" b="1" dirty="0">
                <a:latin typeface="Montserrat" panose="020B0604020202020204" charset="0"/>
              </a:rPr>
              <a:t> </a:t>
            </a:r>
            <a:r>
              <a:rPr lang="en-CA" sz="2400" b="1" dirty="0">
                <a:solidFill>
                  <a:srgbClr val="5243BB"/>
                </a:solidFill>
                <a:latin typeface="Montserrat" panose="020B0604020202020204" charset="0"/>
              </a:rPr>
              <a:t>Design</a:t>
            </a:r>
            <a:endParaRPr lang="en" sz="2400" b="1" dirty="0">
              <a:solidFill>
                <a:srgbClr val="5243BB"/>
              </a:solidFill>
              <a:latin typeface="Montserrat" panose="020B0604020202020204" charset="0"/>
            </a:endParaRPr>
          </a:p>
        </p:txBody>
      </p:sp>
      <p:sp>
        <p:nvSpPr>
          <p:cNvPr id="14" name="Arrow: Pentagon 13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Meta Learning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2" name="Oval 11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rgbClr val="5243BB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TextBox 17"/>
          <p:cNvSpPr txBox="1"/>
          <p:nvPr/>
        </p:nvSpPr>
        <p:spPr>
          <a:xfrm>
            <a:off x="2284111" y="-36698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Advanced Techniques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0" y="1931274"/>
            <a:ext cx="3212226" cy="321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39" y="1931274"/>
            <a:ext cx="3212226" cy="32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3B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Experiment</a:t>
            </a:r>
            <a:r>
              <a:rPr lang="en-CA" sz="2400" b="1" dirty="0">
                <a:latin typeface="Montserrat" panose="020B0604020202020204" charset="0"/>
              </a:rPr>
              <a:t> </a:t>
            </a:r>
            <a:r>
              <a:rPr lang="en-CA" sz="2400" b="1" dirty="0">
                <a:solidFill>
                  <a:srgbClr val="5243BB"/>
                </a:solidFill>
                <a:latin typeface="Montserrat" panose="020B0604020202020204" charset="0"/>
              </a:rPr>
              <a:t>Design</a:t>
            </a:r>
            <a:endParaRPr lang="en" sz="2400" b="1" dirty="0">
              <a:solidFill>
                <a:srgbClr val="5243BB"/>
              </a:solidFill>
              <a:latin typeface="Montserrat" panose="020B0604020202020204" charset="0"/>
            </a:endParaRPr>
          </a:p>
        </p:txBody>
      </p:sp>
      <p:sp>
        <p:nvSpPr>
          <p:cNvPr id="6" name="Shape 110"/>
          <p:cNvSpPr txBox="1">
            <a:spLocks/>
          </p:cNvSpPr>
          <p:nvPr/>
        </p:nvSpPr>
        <p:spPr>
          <a:xfrm>
            <a:off x="915712" y="2312637"/>
            <a:ext cx="6297555" cy="549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400" dirty="0">
                <a:solidFill>
                  <a:schemeClr val="tx1"/>
                </a:solidFill>
              </a:rPr>
              <a:t>Voting-based Query Selection</a:t>
            </a:r>
            <a:endParaRPr lang="en-CA" sz="1400" b="0" dirty="0">
              <a:solidFill>
                <a:schemeClr val="tx1"/>
              </a:solidFill>
            </a:endParaRPr>
          </a:p>
          <a:p>
            <a:r>
              <a:rPr lang="en-CA" sz="1400" b="0" dirty="0">
                <a:solidFill>
                  <a:schemeClr val="tx1"/>
                </a:solidFill>
              </a:rPr>
              <a:t>1000 points are chosen where vote among X classifiers is closest. These points are deemed uncertain and should help in defining a more accurate classifier.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Active Learning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rgbClr val="5243BB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9" name="TextBox 18"/>
          <p:cNvSpPr txBox="1"/>
          <p:nvPr/>
        </p:nvSpPr>
        <p:spPr>
          <a:xfrm>
            <a:off x="2284111" y="-36698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Advanced Techniques</a:t>
            </a:r>
          </a:p>
        </p:txBody>
      </p:sp>
    </p:spTree>
    <p:extLst>
      <p:ext uri="{BB962C8B-B14F-4D97-AF65-F5344CB8AC3E}">
        <p14:creationId xmlns:p14="http://schemas.microsoft.com/office/powerpoint/2010/main" val="2176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3B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chemeClr val="bg1">
                    <a:lumMod val="65000"/>
                  </a:schemeClr>
                </a:solidFill>
                <a:latin typeface="Montserrat" panose="020B0604020202020204" charset="0"/>
              </a:rPr>
              <a:t>Experiment</a:t>
            </a:r>
            <a:r>
              <a:rPr lang="en-CA" sz="2400" b="1" dirty="0">
                <a:latin typeface="Montserrat" panose="020B0604020202020204" charset="0"/>
              </a:rPr>
              <a:t> </a:t>
            </a:r>
            <a:r>
              <a:rPr lang="en-CA" sz="2400" b="1" dirty="0">
                <a:solidFill>
                  <a:srgbClr val="5243BB"/>
                </a:solidFill>
                <a:latin typeface="Montserrat" panose="020B0604020202020204" charset="0"/>
              </a:rPr>
              <a:t>Design</a:t>
            </a:r>
            <a:endParaRPr lang="en" sz="2400" b="1" dirty="0">
              <a:solidFill>
                <a:srgbClr val="5243BB"/>
              </a:solidFill>
              <a:latin typeface="Montserrat" panose="020B0604020202020204" charset="0"/>
            </a:endParaRPr>
          </a:p>
        </p:txBody>
      </p:sp>
      <p:sp>
        <p:nvSpPr>
          <p:cNvPr id="9" name="Arrow: Pentagon 8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atin typeface="Montserrat" panose="020B0604020202020204" charset="0"/>
              </a:rPr>
              <a:t>Active Learning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rgbClr val="5243BB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9" name="TextBox 18"/>
          <p:cNvSpPr txBox="1"/>
          <p:nvPr/>
        </p:nvSpPr>
        <p:spPr>
          <a:xfrm>
            <a:off x="2284111" y="-36698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Advanced Techniques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92" y="1714500"/>
            <a:ext cx="3238202" cy="32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0" y="1714500"/>
            <a:ext cx="3222026" cy="32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2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Estimated </a:t>
            </a:r>
            <a:r>
              <a:rPr lang="en-CA" sz="2400" b="1" dirty="0">
                <a:solidFill>
                  <a:srgbClr val="C00000"/>
                </a:solidFill>
                <a:latin typeface="Montserrat" panose="020B0604020202020204" charset="0"/>
              </a:rPr>
              <a:t>Results</a:t>
            </a:r>
            <a:endParaRPr lang="en" sz="2400" b="1" dirty="0">
              <a:solidFill>
                <a:srgbClr val="C00000"/>
              </a:solidFill>
              <a:latin typeface="Montserrat" panose="020B0604020202020204" charset="0"/>
            </a:endParaRPr>
          </a:p>
        </p:txBody>
      </p:sp>
      <p:sp>
        <p:nvSpPr>
          <p:cNvPr id="6" name="Shape 110"/>
          <p:cNvSpPr txBox="1">
            <a:spLocks/>
          </p:cNvSpPr>
          <p:nvPr/>
        </p:nvSpPr>
        <p:spPr>
          <a:xfrm>
            <a:off x="840999" y="1074800"/>
            <a:ext cx="6297555" cy="34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Min Sensitivity: 30%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Min Precision: 30%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endParaRPr lang="en" b="0" dirty="0">
              <a:solidFill>
                <a:srgbClr val="CDDC3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72" r="7917"/>
          <a:stretch/>
        </p:blipFill>
        <p:spPr>
          <a:xfrm>
            <a:off x="523060" y="2222500"/>
            <a:ext cx="6615495" cy="2641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0" name="Oval 9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1" name="Oval 10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2" name="Oval 11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TextBox 14"/>
          <p:cNvSpPr txBox="1"/>
          <p:nvPr/>
        </p:nvSpPr>
        <p:spPr>
          <a:xfrm>
            <a:off x="3504841" y="-20946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1127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Estimated </a:t>
            </a:r>
            <a:r>
              <a:rPr lang="en-CA" sz="2400" b="1" dirty="0">
                <a:solidFill>
                  <a:srgbClr val="C00000"/>
                </a:solidFill>
                <a:latin typeface="Montserrat" panose="020B0604020202020204" charset="0"/>
              </a:rPr>
              <a:t>Results</a:t>
            </a:r>
            <a:endParaRPr lang="en" sz="2400" b="1" dirty="0">
              <a:solidFill>
                <a:srgbClr val="C00000"/>
              </a:solidFill>
              <a:latin typeface="Montserrat" panose="020B06040202020202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0" name="Oval 9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1" name="Oval 10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2" name="Oval 11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TextBox 14"/>
          <p:cNvSpPr txBox="1"/>
          <p:nvPr/>
        </p:nvSpPr>
        <p:spPr>
          <a:xfrm>
            <a:off x="3504841" y="-20946"/>
            <a:ext cx="178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186"/>
          <a:stretch/>
        </p:blipFill>
        <p:spPr>
          <a:xfrm>
            <a:off x="2624600" y="1197348"/>
            <a:ext cx="4490674" cy="362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507" y="2335189"/>
            <a:ext cx="2634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Accuracy: </a:t>
            </a:r>
            <a:r>
              <a:rPr lang="en-CA" sz="18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0.15 +/- 0.05</a:t>
            </a:r>
          </a:p>
        </p:txBody>
      </p:sp>
    </p:spTree>
    <p:extLst>
      <p:ext uri="{BB962C8B-B14F-4D97-AF65-F5344CB8AC3E}">
        <p14:creationId xmlns:p14="http://schemas.microsoft.com/office/powerpoint/2010/main" val="9059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78"/>
          <p:cNvSpPr txBox="1">
            <a:spLocks/>
          </p:cNvSpPr>
          <p:nvPr/>
        </p:nvSpPr>
        <p:spPr>
          <a:xfrm>
            <a:off x="841000" y="665300"/>
            <a:ext cx="6097682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2400" dirty="0"/>
              <a:t>Review our </a:t>
            </a:r>
            <a:r>
              <a:rPr lang="en-CA" sz="2400" dirty="0">
                <a:solidFill>
                  <a:srgbClr val="F44336"/>
                </a:solidFill>
              </a:rPr>
              <a:t>Method/Implementation</a:t>
            </a:r>
            <a:endParaRPr lang="en" sz="2400" dirty="0">
              <a:solidFill>
                <a:srgbClr val="F4433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249" y="2271363"/>
            <a:ext cx="5675184" cy="485699"/>
          </a:xfrm>
        </p:spPr>
        <p:txBody>
          <a:bodyPr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“Hidden Markov Models cannot be used”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TextBox 17"/>
          <p:cNvSpPr txBox="1"/>
          <p:nvPr/>
        </p:nvSpPr>
        <p:spPr>
          <a:xfrm>
            <a:off x="-11205" y="-37881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Review</a:t>
            </a:r>
          </a:p>
        </p:txBody>
      </p:sp>
      <p:sp>
        <p:nvSpPr>
          <p:cNvPr id="19" name="Oval 18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20" name="Oval 19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2754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41000" y="1308219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1800" dirty="0">
                <a:solidFill>
                  <a:schemeClr val="tx1"/>
                </a:solidFill>
              </a:rPr>
              <a:t>Method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4563" y="1683357"/>
            <a:ext cx="5324100" cy="9575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Classifier : Multilayer Perceptron</a:t>
            </a:r>
          </a:p>
          <a:p>
            <a:pPr marL="514350" lvl="0" indent="-285750" rtl="0"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Feature selection : Genetic search</a:t>
            </a:r>
          </a:p>
        </p:txBody>
      </p:sp>
      <p:sp>
        <p:nvSpPr>
          <p:cNvPr id="11" name="Shape 78"/>
          <p:cNvSpPr txBox="1">
            <a:spLocks/>
          </p:cNvSpPr>
          <p:nvPr/>
        </p:nvSpPr>
        <p:spPr>
          <a:xfrm>
            <a:off x="841000" y="665300"/>
            <a:ext cx="6097682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2400" dirty="0"/>
              <a:t>Review our </a:t>
            </a:r>
            <a:r>
              <a:rPr lang="en-CA" sz="2400" dirty="0">
                <a:solidFill>
                  <a:srgbClr val="F44336"/>
                </a:solidFill>
              </a:rPr>
              <a:t>Method/Implementation</a:t>
            </a:r>
            <a:endParaRPr lang="en" sz="2400" dirty="0">
              <a:solidFill>
                <a:srgbClr val="F44336"/>
              </a:solidFill>
            </a:endParaRPr>
          </a:p>
        </p:txBody>
      </p:sp>
      <p:sp>
        <p:nvSpPr>
          <p:cNvPr id="5" name="Shape 110"/>
          <p:cNvSpPr txBox="1">
            <a:spLocks/>
          </p:cNvSpPr>
          <p:nvPr/>
        </p:nvSpPr>
        <p:spPr>
          <a:xfrm>
            <a:off x="841000" y="2379773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sz="1800" dirty="0">
                <a:solidFill>
                  <a:schemeClr val="tx1"/>
                </a:solidFill>
              </a:rPr>
              <a:t>Implementation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841000" y="2776486"/>
            <a:ext cx="6272220" cy="1193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457200" indent="-228600"/>
            <a:r>
              <a:rPr lang="en-US" sz="1800" b="1" dirty="0">
                <a:solidFill>
                  <a:schemeClr val="tx1"/>
                </a:solidFill>
              </a:rPr>
              <a:t>Work environment: </a:t>
            </a:r>
            <a:r>
              <a:rPr lang="en-US" sz="1800" dirty="0" err="1">
                <a:solidFill>
                  <a:schemeClr val="tx1"/>
                </a:solidFill>
              </a:rPr>
              <a:t>Matlab</a:t>
            </a:r>
            <a:r>
              <a:rPr lang="en-US" sz="1800" dirty="0">
                <a:solidFill>
                  <a:schemeClr val="tx1"/>
                </a:solidFill>
              </a:rPr>
              <a:t> 2017a NN Toolbox</a:t>
            </a:r>
          </a:p>
          <a:p>
            <a:pPr marL="457200" indent="-228600"/>
            <a:r>
              <a:rPr lang="en-US" sz="1800" dirty="0">
                <a:solidFill>
                  <a:schemeClr val="tx1"/>
                </a:solidFill>
              </a:rPr>
              <a:t>Feature selection by WEKA</a:t>
            </a:r>
          </a:p>
          <a:p>
            <a:pPr marL="228600">
              <a:buFont typeface="Karla"/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uk.mathworks.com/content/mathworks/uk/en/company/newsletters/articles/the-mathworks-logo-is-an-eigenfunction-of-the-wave-equation/_jcr_content/mainParsys/image_2.img.gif/146994137339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42" y="3511811"/>
            <a:ext cx="1016121" cy="8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ytimg.com/i/XYXSGq6Oz21b43hpW2DCvw/mq1.jpg?v=51f34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05" y="3495604"/>
            <a:ext cx="927589" cy="9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3" name="Oval 12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TextBox 14"/>
          <p:cNvSpPr txBox="1"/>
          <p:nvPr/>
        </p:nvSpPr>
        <p:spPr>
          <a:xfrm>
            <a:off x="-11205" y="-37881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Review</a:t>
            </a:r>
          </a:p>
        </p:txBody>
      </p:sp>
      <p:sp>
        <p:nvSpPr>
          <p:cNvPr id="16" name="Oval 15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5" name="Arrow: Pentagon 4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Pre-processing data</a:t>
            </a:r>
          </a:p>
        </p:txBody>
      </p:sp>
      <p:sp>
        <p:nvSpPr>
          <p:cNvPr id="7" name="Shape 110"/>
          <p:cNvSpPr txBox="1">
            <a:spLocks/>
          </p:cNvSpPr>
          <p:nvPr/>
        </p:nvSpPr>
        <p:spPr>
          <a:xfrm>
            <a:off x="934518" y="1597539"/>
            <a:ext cx="6297555" cy="114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8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Normalization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: Multilayer network creation functions such as “patternnet” include default processing functions such as “removeconstantrows” and “mapminmax”</a:t>
            </a:r>
            <a:endParaRPr lang="en-CA" sz="14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91520" y="1897665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5" name="Arrow: Pentagon 4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Pre-processing data</a:t>
            </a:r>
          </a:p>
        </p:txBody>
      </p:sp>
      <p:sp>
        <p:nvSpPr>
          <p:cNvPr id="6" name="Shape 110"/>
          <p:cNvSpPr txBox="1">
            <a:spLocks/>
          </p:cNvSpPr>
          <p:nvPr/>
        </p:nvSpPr>
        <p:spPr>
          <a:xfrm>
            <a:off x="934518" y="1597539"/>
            <a:ext cx="6297555" cy="114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8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Normalization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: Multilayer network creation functions such as “patternnet” include default processing functions such as “removeconstantrows” and “mapminmax”</a:t>
            </a:r>
            <a:endParaRPr lang="en-CA" sz="14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4518" y="2774677"/>
            <a:ext cx="6556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800" b="1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Missing Data</a:t>
            </a:r>
            <a:r>
              <a:rPr lang="en-CA" sz="1800" dirty="0">
                <a:solidFill>
                  <a:schemeClr val="tx1"/>
                </a:solidFill>
              </a:rPr>
              <a:t>: </a:t>
            </a: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-9999 values are replaced with column medians.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1520" y="1897665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1520" y="2814788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3" name="Oval 12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TextBox 14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6" name="Oval 15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886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5" name="Arrow: Pentagon 4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Pre-processing data</a:t>
            </a:r>
          </a:p>
        </p:txBody>
      </p:sp>
      <p:sp>
        <p:nvSpPr>
          <p:cNvPr id="6" name="Shape 110"/>
          <p:cNvSpPr txBox="1">
            <a:spLocks/>
          </p:cNvSpPr>
          <p:nvPr/>
        </p:nvSpPr>
        <p:spPr>
          <a:xfrm>
            <a:off x="934518" y="1597539"/>
            <a:ext cx="6297555" cy="1146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8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Normalization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: Multilayer network creation functions such as “patternnet” include default processing functions such as “removeconstantrows” and “mapminmax”</a:t>
            </a:r>
            <a:endParaRPr lang="en-CA" sz="14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4518" y="2774677"/>
            <a:ext cx="6556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800" b="1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Missing Data</a:t>
            </a:r>
            <a:r>
              <a:rPr lang="en-CA" sz="1800" dirty="0">
                <a:solidFill>
                  <a:schemeClr val="tx1"/>
                </a:solidFill>
              </a:rPr>
              <a:t>: </a:t>
            </a: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-9999 values are replaced with column medians.</a:t>
            </a:r>
          </a:p>
        </p:txBody>
      </p:sp>
      <p:sp>
        <p:nvSpPr>
          <p:cNvPr id="7" name="Oval 6"/>
          <p:cNvSpPr/>
          <p:nvPr/>
        </p:nvSpPr>
        <p:spPr>
          <a:xfrm>
            <a:off x="791520" y="1897665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1520" y="2814788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748" y="3209492"/>
            <a:ext cx="6534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endParaRPr lang="en-CA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CA" sz="1600" b="1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Outlier Detection: </a:t>
            </a: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Mean Absolute Deviation (MAD) used to replace values that are &gt;10 deviations away with the median value.</a:t>
            </a:r>
            <a:endParaRPr lang="en" b="1" dirty="0">
              <a:solidFill>
                <a:srgbClr val="CDDC3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1519" y="3444926"/>
            <a:ext cx="311395" cy="311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6116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11" name="Shape 110"/>
          <p:cNvSpPr txBox="1">
            <a:spLocks/>
          </p:cNvSpPr>
          <p:nvPr/>
        </p:nvSpPr>
        <p:spPr>
          <a:xfrm>
            <a:off x="725861" y="2065691"/>
            <a:ext cx="6297555" cy="979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Synthetic Sampling (SMOTE)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Adaptive SMOTE (</a:t>
            </a: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AdaSyn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Cost-sensitive classification</a:t>
            </a:r>
          </a:p>
          <a:p>
            <a:pPr marL="171450" indent="-171450">
              <a:buFontTx/>
              <a:buChar char="-"/>
            </a:pP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Undersampling</a:t>
            </a:r>
            <a:endParaRPr lang="en-CA" sz="16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0" name="Arrow: Pentagon 9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Mitigating Class Imbalance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90" y="1855437"/>
            <a:ext cx="3084010" cy="1399894"/>
          </a:xfrm>
          <a:prstGeom prst="rect">
            <a:avLst/>
          </a:prstGeom>
        </p:spPr>
      </p:pic>
      <p:sp>
        <p:nvSpPr>
          <p:cNvPr id="4" name="AutoShape 2" descr="https://www.intechopen.com/source/html/39037/media/image11.jpeg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675044" y="3318404"/>
            <a:ext cx="393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Karla" panose="020B0604020202020204" charset="0"/>
                <a:ea typeface="Karla" panose="020B0604020202020204" charset="0"/>
              </a:rPr>
              <a:t>Sampling of Minority Class using K Neighbors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Oval 15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7" name="Oval 16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TextBox 17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9" name="Oval 18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20" name="Oval 19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4621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10" name="Arrow: Pentagon 9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Mitigating Class Imbalance</a:t>
            </a:r>
          </a:p>
        </p:txBody>
      </p:sp>
      <p:sp>
        <p:nvSpPr>
          <p:cNvPr id="4" name="AutoShape 2" descr="https://www.intechopen.com/source/html/39037/media/image11.jpeg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19" y="1836387"/>
            <a:ext cx="2112817" cy="21128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3344" y="3977439"/>
            <a:ext cx="393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Karla" panose="020B0604020202020204" charset="0"/>
                <a:ea typeface="Karla" panose="020B0604020202020204" charset="0"/>
              </a:rPr>
              <a:t>Sampling of Minority Class Near Border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9" name="Shape 110"/>
          <p:cNvSpPr txBox="1">
            <a:spLocks/>
          </p:cNvSpPr>
          <p:nvPr/>
        </p:nvSpPr>
        <p:spPr>
          <a:xfrm>
            <a:off x="725861" y="2065691"/>
            <a:ext cx="6297555" cy="979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Synthetic Sampling (SMOTE)</a:t>
            </a:r>
          </a:p>
          <a:p>
            <a:pPr marL="171450" indent="-171450">
              <a:buFontTx/>
              <a:buChar char="-"/>
            </a:pP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Adaptive SMOTE (</a:t>
            </a:r>
            <a:r>
              <a:rPr lang="en-CA" sz="160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AdaSyn</a:t>
            </a: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Cost-sensitive classification</a:t>
            </a:r>
          </a:p>
          <a:p>
            <a:pPr marL="171450" indent="-171450">
              <a:buFontTx/>
              <a:buChar char="-"/>
            </a:pP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Undersampling</a:t>
            </a:r>
            <a:endParaRPr lang="en-CA" sz="16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8"/>
          <p:cNvSpPr txBox="1">
            <a:spLocks/>
          </p:cNvSpPr>
          <p:nvPr/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CA" sz="2400" b="1" dirty="0">
                <a:solidFill>
                  <a:srgbClr val="B7B7B7"/>
                </a:solidFill>
                <a:latin typeface="Montserrat" panose="020B0604020202020204" charset="0"/>
              </a:rPr>
              <a:t>Processing </a:t>
            </a:r>
            <a:r>
              <a:rPr lang="en-CA" sz="2400" b="1" dirty="0">
                <a:solidFill>
                  <a:srgbClr val="FF9800"/>
                </a:solidFill>
                <a:latin typeface="Montserrat" panose="020B0604020202020204" charset="0"/>
              </a:rPr>
              <a:t>Data</a:t>
            </a:r>
            <a:endParaRPr lang="en" sz="2400" b="1" dirty="0">
              <a:solidFill>
                <a:srgbClr val="FF9800"/>
              </a:solidFill>
              <a:latin typeface="Montserrat" panose="020B0604020202020204" charset="0"/>
            </a:endParaRPr>
          </a:p>
        </p:txBody>
      </p:sp>
      <p:sp>
        <p:nvSpPr>
          <p:cNvPr id="10" name="Arrow: Pentagon 9"/>
          <p:cNvSpPr/>
          <p:nvPr/>
        </p:nvSpPr>
        <p:spPr>
          <a:xfrm>
            <a:off x="934518" y="1215737"/>
            <a:ext cx="4468755" cy="498763"/>
          </a:xfrm>
          <a:prstGeom prst="homePlat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>
                <a:latin typeface="Montserrat" panose="020B0604020202020204" charset="0"/>
              </a:rPr>
              <a:t>Mitigating Class Imbalance</a:t>
            </a:r>
          </a:p>
        </p:txBody>
      </p:sp>
      <p:sp>
        <p:nvSpPr>
          <p:cNvPr id="4" name="AutoShape 2" descr="https://www.intechopen.com/source/html/39037/media/image11.jpeg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9208" y="263240"/>
            <a:ext cx="3517531" cy="39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9507" y="194391"/>
            <a:ext cx="151553" cy="151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rgbClr val="F4433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5306" y="190488"/>
            <a:ext cx="151553" cy="151553"/>
          </a:xfrm>
          <a:prstGeom prst="ellipse">
            <a:avLst/>
          </a:prstGeom>
          <a:solidFill>
            <a:srgbClr val="FF980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4" name="Oval 13"/>
          <p:cNvSpPr/>
          <p:nvPr/>
        </p:nvSpPr>
        <p:spPr>
          <a:xfrm>
            <a:off x="1707251" y="190487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5" name="Oval 14"/>
          <p:cNvSpPr/>
          <p:nvPr/>
        </p:nvSpPr>
        <p:spPr>
          <a:xfrm>
            <a:off x="2379196" y="190486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6" name="TextBox 15"/>
          <p:cNvSpPr txBox="1"/>
          <p:nvPr/>
        </p:nvSpPr>
        <p:spPr>
          <a:xfrm>
            <a:off x="598817" y="-50730"/>
            <a:ext cx="10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>
                <a:latin typeface="Montserrat" panose="020B0604020202020204" charset="0"/>
              </a:rPr>
              <a:t>Processing</a:t>
            </a:r>
          </a:p>
        </p:txBody>
      </p:sp>
      <p:sp>
        <p:nvSpPr>
          <p:cNvPr id="17" name="Oval 16"/>
          <p:cNvSpPr/>
          <p:nvPr/>
        </p:nvSpPr>
        <p:spPr>
          <a:xfrm>
            <a:off x="3051141" y="18746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8" name="Oval 17"/>
          <p:cNvSpPr/>
          <p:nvPr/>
        </p:nvSpPr>
        <p:spPr>
          <a:xfrm>
            <a:off x="3723086" y="186583"/>
            <a:ext cx="151553" cy="151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19" name="Shape 110"/>
          <p:cNvSpPr txBox="1">
            <a:spLocks/>
          </p:cNvSpPr>
          <p:nvPr/>
        </p:nvSpPr>
        <p:spPr>
          <a:xfrm>
            <a:off x="725861" y="2065691"/>
            <a:ext cx="6297555" cy="979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Synthetic Sampling (SMOTE)</a:t>
            </a:r>
          </a:p>
          <a:p>
            <a:pPr marL="171450" indent="-171450">
              <a:buFontTx/>
              <a:buChar char="-"/>
            </a:pP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Adaptive SMOTE (</a:t>
            </a: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AdaSyn</a:t>
            </a:r>
            <a:r>
              <a:rPr lang="en-CA" sz="1600" b="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CA" sz="1600" dirty="0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Cost-sensitive classification</a:t>
            </a:r>
          </a:p>
          <a:p>
            <a:pPr marL="171450" indent="-171450">
              <a:buFontTx/>
              <a:buChar char="-"/>
            </a:pPr>
            <a:r>
              <a:rPr lang="en-CA" sz="1600" b="0" dirty="0" err="1">
                <a:solidFill>
                  <a:schemeClr val="tx1"/>
                </a:solidFill>
                <a:latin typeface="Karla" panose="020B0604020202020204" charset="0"/>
                <a:ea typeface="Karla" panose="020B0604020202020204" charset="0"/>
              </a:rPr>
              <a:t>Undersampling</a:t>
            </a:r>
            <a:endParaRPr lang="en-CA" sz="1600" b="0" dirty="0">
              <a:solidFill>
                <a:schemeClr val="tx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09863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592</Words>
  <Application>Microsoft Office PowerPoint</Application>
  <PresentationFormat>On-screen Show (16:9)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Montserrat</vt:lpstr>
      <vt:lpstr>Karla</vt:lpstr>
      <vt:lpstr>Arial</vt:lpstr>
      <vt:lpstr>Cadwal template</vt:lpstr>
      <vt:lpstr>Classification of Protein Ubiquitination Sites using MLP and GA</vt:lpstr>
      <vt:lpstr>“Hidden Markov Models cannot be used”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Design</vt:lpstr>
      <vt:lpstr>Experiment Design</vt:lpstr>
      <vt:lpstr>Experiment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Protein Ubiquitination Sites using Hidden Markov Models</dc:title>
  <dc:creator>Jinny Lee</dc:creator>
  <cp:lastModifiedBy>George Hanna</cp:lastModifiedBy>
  <cp:revision>54</cp:revision>
  <dcterms:modified xsi:type="dcterms:W3CDTF">2017-04-03T12:26:34Z</dcterms:modified>
</cp:coreProperties>
</file>