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57" r:id="rId4"/>
    <p:sldId id="260" r:id="rId5"/>
    <p:sldId id="262" r:id="rId6"/>
  </p:sldIdLst>
  <p:sldSz cx="9144000" cy="5143500" type="screen16x9"/>
  <p:notesSz cx="6858000" cy="9144000"/>
  <p:embeddedFontLst>
    <p:embeddedFont>
      <p:font typeface="Montserrat" panose="020B0604020202020204" charset="0"/>
      <p:regular r:id="rId8"/>
      <p:bold r:id="rId9"/>
      <p:italic r:id="rId10"/>
      <p:boldItalic r:id="rId11"/>
    </p:embeddedFont>
    <p:embeddedFont>
      <p:font typeface="Karl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Hanna" initials="GH" lastIdx="1" clrIdx="0">
    <p:extLst>
      <p:ext uri="{19B8F6BF-5375-455C-9EA6-DF929625EA0E}">
        <p15:presenceInfo xmlns:p15="http://schemas.microsoft.com/office/powerpoint/2012/main" userId="831dcd979b7537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43BB"/>
    <a:srgbClr val="F44336"/>
    <a:srgbClr val="FF9800"/>
    <a:srgbClr val="CDDC39"/>
    <a:srgbClr val="B7B7B7"/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06C48E-AE21-448A-9E71-4772A9997AE2}">
  <a:tblStyle styleId="{8706C48E-AE21-448A-9E71-4772A9997AE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253446" y="2512190"/>
            <a:ext cx="4225036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Classification of Protein Ubiquitination Sites using </a:t>
            </a:r>
            <a:r>
              <a:rPr lang="en-CA" dirty="0">
                <a:solidFill>
                  <a:srgbClr val="8BC34A"/>
                </a:solidFill>
              </a:rPr>
              <a:t>Hidden Markov Models</a:t>
            </a:r>
            <a:endParaRPr lang="en" dirty="0">
              <a:solidFill>
                <a:srgbClr val="8BC34A"/>
              </a:solidFill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347889" y="4261196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http://www.rsc.ca/sites/default/files/images/institutional_members/CU_logo_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29529"/>
            <a:ext cx="2024496" cy="5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446" y="4858113"/>
            <a:ext cx="3730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B7B7B7"/>
                </a:solidFill>
              </a:rPr>
              <a:t>BIOM5405: Pattern Classification and Experiment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446" y="3734564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Montserrat" panose="020B0604020202020204" charset="0"/>
              </a:rPr>
              <a:t>Project Proposal, March 20</a:t>
            </a:r>
            <a:r>
              <a:rPr lang="en-CA" sz="1200" baseline="30000" dirty="0">
                <a:latin typeface="Montserrat" panose="020B0604020202020204" charset="0"/>
              </a:rPr>
              <a:t>th</a:t>
            </a:r>
            <a:r>
              <a:rPr lang="en-CA" sz="1200" dirty="0">
                <a:latin typeface="Montserrat" panose="020B0604020202020204" charset="0"/>
              </a:rPr>
              <a:t> 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1805746"/>
            <a:ext cx="293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>
                <a:latin typeface="Montserrat" panose="020B0604020202020204" charset="0"/>
              </a:rPr>
              <a:t>Group: 11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3072" y="3386412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>
                <a:latin typeface="Montserrat" panose="020B0604020202020204" charset="0"/>
              </a:rPr>
              <a:t>George Hanna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5588" y="2395527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>
                <a:latin typeface="Montserrat" panose="020B0604020202020204" charset="0"/>
              </a:rPr>
              <a:t>Jinny Lee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3728" y="2395527"/>
            <a:ext cx="2219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MASc</a:t>
            </a:r>
            <a:r>
              <a:rPr lang="en-CA" dirty="0"/>
              <a:t> Student under the supervision of Dr. Andy Adler, Dr. Eran Ukwatta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43728" y="3365232"/>
            <a:ext cx="2219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  <a:r>
              <a:rPr lang="en-CA" baseline="30000" dirty="0"/>
              <a:t>th</a:t>
            </a:r>
            <a:r>
              <a:rPr lang="en-CA" dirty="0"/>
              <a:t> year Biomedical and Electrical Engineering Student.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250" y="1261375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>
                <a:solidFill>
                  <a:schemeClr val="tx1"/>
                </a:solidFill>
              </a:rPr>
              <a:t>Protein Dataset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71813" y="1747074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CA" dirty="0">
                <a:solidFill>
                  <a:schemeClr val="tx1"/>
                </a:solidFill>
              </a:rPr>
              <a:t>Class Imbalance: positive to negative ratio of 0.164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CA" dirty="0">
                <a:solidFill>
                  <a:schemeClr val="tx1"/>
                </a:solidFill>
              </a:rPr>
              <a:t>Large number of features</a:t>
            </a:r>
            <a:endParaRPr lang="en"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CA" dirty="0">
                <a:solidFill>
                  <a:schemeClr val="tx1"/>
                </a:solidFill>
              </a:rPr>
              <a:t>Small subset of labelled data points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CA" dirty="0">
                <a:solidFill>
                  <a:schemeClr val="tx1"/>
                </a:solidFill>
              </a:rPr>
              <a:t>Limited of 1000 new labelled training points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CA" dirty="0">
                <a:solidFill>
                  <a:schemeClr val="tx1"/>
                </a:solidFill>
              </a:rPr>
              <a:t>Lack of background information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" name="Shape 78"/>
          <p:cNvSpPr txBox="1">
            <a:spLocks/>
          </p:cNvSpPr>
          <p:nvPr/>
        </p:nvSpPr>
        <p:spPr>
          <a:xfrm>
            <a:off x="841000" y="665300"/>
            <a:ext cx="5185727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2400" dirty="0"/>
              <a:t>Understanding of the </a:t>
            </a:r>
            <a:r>
              <a:rPr lang="en-CA" sz="2400" dirty="0">
                <a:solidFill>
                  <a:srgbClr val="F44336"/>
                </a:solidFill>
              </a:rPr>
              <a:t>Problem</a:t>
            </a:r>
            <a:endParaRPr lang="en" sz="2400" dirty="0">
              <a:solidFill>
                <a:srgbClr val="F4433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sz="2400" dirty="0"/>
              <a:t>Project </a:t>
            </a:r>
            <a:r>
              <a:rPr lang="en-CA" sz="2400" dirty="0">
                <a:solidFill>
                  <a:srgbClr val="CDDC39"/>
                </a:solidFill>
              </a:rPr>
              <a:t>Plan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8" name="Shape 110"/>
          <p:cNvSpPr txBox="1">
            <a:spLocks/>
          </p:cNvSpPr>
          <p:nvPr/>
        </p:nvSpPr>
        <p:spPr>
          <a:xfrm>
            <a:off x="840999" y="1074800"/>
            <a:ext cx="6297555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dirty="0">
                <a:solidFill>
                  <a:schemeClr val="tx1"/>
                </a:solidFill>
              </a:rPr>
              <a:t>Selected Approach: </a:t>
            </a:r>
            <a:r>
              <a:rPr lang="en-CA" b="0" dirty="0">
                <a:solidFill>
                  <a:schemeClr val="tx1"/>
                </a:solidFill>
              </a:rPr>
              <a:t>Hidden Markov Models, Combined with 2 other methods</a:t>
            </a:r>
            <a:endParaRPr lang="en" dirty="0">
              <a:solidFill>
                <a:srgbClr val="CDDC39"/>
              </a:solidFill>
            </a:endParaRPr>
          </a:p>
        </p:txBody>
      </p:sp>
      <p:sp>
        <p:nvSpPr>
          <p:cNvPr id="9" name="Shape 111"/>
          <p:cNvSpPr txBox="1">
            <a:spLocks noGrp="1"/>
          </p:cNvSpPr>
          <p:nvPr>
            <p:ph type="body" idx="1"/>
          </p:nvPr>
        </p:nvSpPr>
        <p:spPr>
          <a:xfrm>
            <a:off x="840999" y="1969999"/>
            <a:ext cx="7035310" cy="17083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CA" b="1" dirty="0">
                <a:solidFill>
                  <a:schemeClr val="tx1"/>
                </a:solidFill>
              </a:rPr>
              <a:t>Data Pre-processing</a:t>
            </a:r>
            <a:r>
              <a:rPr lang="en-CA" dirty="0">
                <a:solidFill>
                  <a:schemeClr val="tx1"/>
                </a:solidFill>
              </a:rPr>
              <a:t>: </a:t>
            </a:r>
            <a:r>
              <a:rPr lang="en-CA" sz="1400" dirty="0">
                <a:solidFill>
                  <a:schemeClr val="tx1"/>
                </a:solidFill>
              </a:rPr>
              <a:t>Scripting</a:t>
            </a:r>
            <a:endParaRPr lang="en-CA"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CA" b="1" dirty="0">
                <a:solidFill>
                  <a:schemeClr val="tx1"/>
                </a:solidFill>
              </a:rPr>
              <a:t>Feature Extraction/selection: </a:t>
            </a:r>
            <a:r>
              <a:rPr lang="en-CA" sz="1400" dirty="0">
                <a:solidFill>
                  <a:schemeClr val="tx1"/>
                </a:solidFill>
              </a:rPr>
              <a:t>Literature derived open source tools</a:t>
            </a:r>
            <a:r>
              <a:rPr lang="en-CA" b="1" dirty="0">
                <a:solidFill>
                  <a:schemeClr val="tx1"/>
                </a:solidFill>
              </a:rPr>
              <a:t>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CA" b="1" dirty="0">
                <a:solidFill>
                  <a:schemeClr val="tx1"/>
                </a:solidFill>
              </a:rPr>
              <a:t>Experiment Design: </a:t>
            </a:r>
            <a:r>
              <a:rPr lang="en-CA" sz="1400" dirty="0">
                <a:solidFill>
                  <a:schemeClr val="tx1"/>
                </a:solidFill>
              </a:rPr>
              <a:t>multiple different data splits and training schemes</a:t>
            </a:r>
            <a:endParaRPr lang="en-CA" sz="1400" b="1"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CA" dirty="0">
                <a:solidFill>
                  <a:schemeClr val="tx1"/>
                </a:solidFill>
              </a:rPr>
              <a:t>Training Process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CA" dirty="0">
                <a:solidFill>
                  <a:schemeClr val="tx1"/>
                </a:solidFill>
              </a:rPr>
              <a:t>Testing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CA" b="1" dirty="0">
                <a:solidFill>
                  <a:schemeClr val="tx1"/>
                </a:solidFill>
              </a:rPr>
              <a:t>Meta-Learning approaches: </a:t>
            </a:r>
            <a:r>
              <a:rPr lang="en-CA" sz="1400" dirty="0">
                <a:solidFill>
                  <a:schemeClr val="tx1"/>
                </a:solidFill>
              </a:rPr>
              <a:t>combining HMMs and/or other methods</a:t>
            </a:r>
            <a:endParaRPr lang="en-CA" b="1"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endParaRPr lang="en-CA" dirty="0"/>
          </a:p>
          <a:p>
            <a:pPr marL="457200" lvl="1" indent="-228600"/>
            <a:endParaRPr lang="en" dirty="0"/>
          </a:p>
        </p:txBody>
      </p:sp>
      <p:sp>
        <p:nvSpPr>
          <p:cNvPr id="10" name="Shape 110"/>
          <p:cNvSpPr txBox="1">
            <a:spLocks/>
          </p:cNvSpPr>
          <p:nvPr/>
        </p:nvSpPr>
        <p:spPr>
          <a:xfrm>
            <a:off x="840999" y="1403846"/>
            <a:ext cx="6297555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dirty="0">
                <a:solidFill>
                  <a:schemeClr val="tx1"/>
                </a:solidFill>
              </a:rPr>
              <a:t>Working Environment: </a:t>
            </a:r>
            <a:r>
              <a:rPr lang="en-CA" b="0" dirty="0">
                <a:solidFill>
                  <a:schemeClr val="tx1"/>
                </a:solidFill>
              </a:rPr>
              <a:t>MATLAB 2017a </a:t>
            </a:r>
            <a:endParaRPr lang="en" dirty="0">
              <a:solidFill>
                <a:srgbClr val="CDDC3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rgbClr val="B7B7B7"/>
                </a:solidFill>
                <a:latin typeface="Montserrat" panose="020B0604020202020204" charset="0"/>
              </a:rPr>
              <a:t>Current </a:t>
            </a:r>
            <a:r>
              <a:rPr lang="en-CA" sz="2400" b="1" dirty="0">
                <a:solidFill>
                  <a:srgbClr val="FF9800"/>
                </a:solidFill>
                <a:latin typeface="Montserrat" panose="020B0604020202020204" charset="0"/>
              </a:rPr>
              <a:t>Progress</a:t>
            </a:r>
            <a:endParaRPr lang="en" sz="2400" b="1" dirty="0">
              <a:solidFill>
                <a:srgbClr val="FF9800"/>
              </a:solidFill>
              <a:latin typeface="Montserrat" panose="020B0604020202020204" charset="0"/>
            </a:endParaRPr>
          </a:p>
        </p:txBody>
      </p:sp>
      <p:sp>
        <p:nvSpPr>
          <p:cNvPr id="5" name="Arrow: Pentagon 4"/>
          <p:cNvSpPr/>
          <p:nvPr/>
        </p:nvSpPr>
        <p:spPr>
          <a:xfrm>
            <a:off x="934518" y="1215737"/>
            <a:ext cx="4468755" cy="498763"/>
          </a:xfrm>
          <a:prstGeom prst="homePlate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>
                <a:latin typeface="Montserrat" panose="020B0604020202020204" charset="0"/>
              </a:rPr>
              <a:t>Literature Review of Current 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7917" y="1756637"/>
            <a:ext cx="42394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Comparison of 5 journal publications on protein ubiquitination.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Metrics include accuracy, precision, recall.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Examination of feature selection steps, classifiers used, used of meta-learning.</a:t>
            </a:r>
          </a:p>
        </p:txBody>
      </p:sp>
      <p:sp>
        <p:nvSpPr>
          <p:cNvPr id="9" name="Arrow: Pentagon 8"/>
          <p:cNvSpPr/>
          <p:nvPr/>
        </p:nvSpPr>
        <p:spPr>
          <a:xfrm>
            <a:off x="934518" y="3103408"/>
            <a:ext cx="4468755" cy="439892"/>
          </a:xfrm>
          <a:prstGeom prst="homePlate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>
                <a:latin typeface="Montserrat" panose="020B0604020202020204" charset="0"/>
              </a:rPr>
              <a:t>Exploratory Classification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7918" y="3636802"/>
            <a:ext cx="4239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Used WEKA to explore 7 classifiers performance on class imbalanced and balanced data (e.g. random forests, naïve Bayes, KNN, HMM)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43BB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rgbClr val="B7B7B7"/>
                </a:solidFill>
                <a:latin typeface="Montserrat" panose="020B0604020202020204" charset="0"/>
              </a:rPr>
              <a:t>Current </a:t>
            </a:r>
            <a:r>
              <a:rPr lang="en-CA" sz="2400" b="1" dirty="0">
                <a:solidFill>
                  <a:srgbClr val="5243BB"/>
                </a:solidFill>
                <a:latin typeface="Montserrat" panose="020B0604020202020204" charset="0"/>
              </a:rPr>
              <a:t>Progress</a:t>
            </a:r>
            <a:endParaRPr lang="en" sz="2400" b="1" dirty="0">
              <a:solidFill>
                <a:srgbClr val="5243BB"/>
              </a:solidFill>
              <a:latin typeface="Montserrat" panose="020B0604020202020204" charset="0"/>
            </a:endParaRPr>
          </a:p>
        </p:txBody>
      </p:sp>
      <p:sp>
        <p:nvSpPr>
          <p:cNvPr id="14" name="Arrow: Pentagon 13"/>
          <p:cNvSpPr/>
          <p:nvPr/>
        </p:nvSpPr>
        <p:spPr>
          <a:xfrm>
            <a:off x="934518" y="1215737"/>
            <a:ext cx="4468755" cy="49876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>
                <a:latin typeface="Montserrat" panose="020B0604020202020204" charset="0"/>
              </a:rPr>
              <a:t>Environment Setup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7917" y="1756637"/>
            <a:ext cx="4239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Familiarization with HMM toolbox in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Research into other environments for running HMMs (e.g.  </a:t>
            </a:r>
            <a:r>
              <a:rPr lang="en-CA" dirty="0" err="1"/>
              <a:t>GeneMark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Exploration of other tools for data-processing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Brainstorming ideas for data splitting and experiment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249</Words>
  <Application>Microsoft Office PowerPoint</Application>
  <PresentationFormat>On-screen Show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Montserrat</vt:lpstr>
      <vt:lpstr>Karla</vt:lpstr>
      <vt:lpstr>Arial</vt:lpstr>
      <vt:lpstr>Cadwal template</vt:lpstr>
      <vt:lpstr>Classification of Protein Ubiquitination Sites using Hidden Markov Models</vt:lpstr>
      <vt:lpstr>Protein Dataset</vt:lpstr>
      <vt:lpstr>Project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Protein Ubiquitination Sites using Hidden Markov Models</dc:title>
  <cp:lastModifiedBy>George Hanna</cp:lastModifiedBy>
  <cp:revision>13</cp:revision>
  <dcterms:modified xsi:type="dcterms:W3CDTF">2017-03-20T13:54:23Z</dcterms:modified>
</cp:coreProperties>
</file>