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7" r:id="rId2"/>
    <p:sldId id="268" r:id="rId3"/>
    <p:sldId id="260" r:id="rId4"/>
    <p:sldId id="265" r:id="rId5"/>
    <p:sldId id="266" r:id="rId6"/>
    <p:sldId id="261" r:id="rId7"/>
    <p:sldId id="262" r:id="rId8"/>
    <p:sldId id="270" r:id="rId9"/>
    <p:sldId id="269" r:id="rId10"/>
    <p:sldId id="263" r:id="rId11"/>
    <p:sldId id="272" r:id="rId12"/>
    <p:sldId id="273" r:id="rId13"/>
    <p:sldId id="271" r:id="rId14"/>
    <p:sldId id="264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002"/>
    <a:srgbClr val="FB8605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george.horga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george.horg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george.horg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600610"/>
            <a:ext cx="6253317" cy="14691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latin typeface="Castellar" panose="020A0402060406010301" pitchFamily="18" charset="0"/>
              </a:rPr>
              <a:t>Properties in </a:t>
            </a:r>
            <a:br>
              <a:rPr lang="en-US" dirty="0">
                <a:latin typeface="Castellar" panose="020A0402060406010301" pitchFamily="18" charset="0"/>
              </a:rPr>
            </a:br>
            <a:r>
              <a:rPr lang="en-US" sz="8000" dirty="0">
                <a:latin typeface="Castellar" panose="020A0402060406010301" pitchFamily="18" charset="0"/>
              </a:rPr>
              <a:t>London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George Horgan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 updated : 18/06/2023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C3896-F334-DE19-8F4B-F2F44D72E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57" y="2048933"/>
            <a:ext cx="7039423" cy="376078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8E55EA-348A-4E5B-A0EB-58B283AE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Top 10 Classic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BB6F-ECC3-D7C6-B027-FE7672FEFFD9}"/>
              </a:ext>
            </a:extLst>
          </p:cNvPr>
          <p:cNvSpPr txBox="1"/>
          <p:nvPr/>
        </p:nvSpPr>
        <p:spPr>
          <a:xfrm>
            <a:off x="1097280" y="2405833"/>
            <a:ext cx="2839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Where are the </a:t>
            </a:r>
            <a:r>
              <a:rPr lang="en-GB" sz="3200" b="1" dirty="0">
                <a:solidFill>
                  <a:srgbClr val="E0C002"/>
                </a:solidFill>
              </a:rPr>
              <a:t>most expensive </a:t>
            </a:r>
            <a:r>
              <a:rPr lang="en-GB" sz="3200" dirty="0"/>
              <a:t>vs </a:t>
            </a:r>
            <a:r>
              <a:rPr lang="en-GB" sz="3200" b="1" dirty="0">
                <a:solidFill>
                  <a:srgbClr val="FF0000"/>
                </a:solidFill>
              </a:rPr>
              <a:t>cheapest</a:t>
            </a:r>
            <a:r>
              <a:rPr lang="en-GB" sz="3200" dirty="0"/>
              <a:t> properties to rent in London?</a:t>
            </a:r>
          </a:p>
        </p:txBody>
      </p:sp>
    </p:spTree>
    <p:extLst>
      <p:ext uri="{BB962C8B-B14F-4D97-AF65-F5344CB8AC3E}">
        <p14:creationId xmlns:p14="http://schemas.microsoft.com/office/powerpoint/2010/main" val="76606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C3896-F334-DE19-8F4B-F2F44D72E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57" y="2048933"/>
            <a:ext cx="7039423" cy="376078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8E55EA-348A-4E5B-A0EB-58B283AE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Top 10 Classic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BB6F-ECC3-D7C6-B027-FE7672FEFFD9}"/>
              </a:ext>
            </a:extLst>
          </p:cNvPr>
          <p:cNvSpPr txBox="1"/>
          <p:nvPr/>
        </p:nvSpPr>
        <p:spPr>
          <a:xfrm>
            <a:off x="1036320" y="2048933"/>
            <a:ext cx="2839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are the </a:t>
            </a:r>
            <a:r>
              <a:rPr lang="en-GB" b="1" dirty="0">
                <a:solidFill>
                  <a:srgbClr val="E0C002"/>
                </a:solidFill>
              </a:rPr>
              <a:t>most expensive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vs </a:t>
            </a:r>
            <a:r>
              <a:rPr lang="en-GB" b="1" dirty="0">
                <a:solidFill>
                  <a:srgbClr val="FF0000"/>
                </a:solidFill>
              </a:rPr>
              <a:t>cheapest</a:t>
            </a:r>
            <a:r>
              <a:rPr lang="en-GB" dirty="0"/>
              <a:t> properties to rent in London?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richest</a:t>
            </a:r>
            <a:r>
              <a:rPr lang="en-GB" dirty="0"/>
              <a:t> places in the top 10 are more than </a:t>
            </a:r>
            <a:r>
              <a:rPr lang="en-GB" b="1" dirty="0"/>
              <a:t>£10,000 </a:t>
            </a:r>
            <a:r>
              <a:rPr lang="en-GB" dirty="0"/>
              <a:t>per month.</a:t>
            </a:r>
          </a:p>
        </p:txBody>
      </p:sp>
    </p:spTree>
    <p:extLst>
      <p:ext uri="{BB962C8B-B14F-4D97-AF65-F5344CB8AC3E}">
        <p14:creationId xmlns:p14="http://schemas.microsoft.com/office/powerpoint/2010/main" val="62278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C3896-F334-DE19-8F4B-F2F44D72E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57" y="2048933"/>
            <a:ext cx="7039423" cy="376078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8E55EA-348A-4E5B-A0EB-58B283AE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Top 10 Classic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BB6F-ECC3-D7C6-B027-FE7672FEFFD9}"/>
              </a:ext>
            </a:extLst>
          </p:cNvPr>
          <p:cNvSpPr txBox="1"/>
          <p:nvPr/>
        </p:nvSpPr>
        <p:spPr>
          <a:xfrm>
            <a:off x="1036320" y="2048933"/>
            <a:ext cx="2839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are the </a:t>
            </a:r>
            <a:r>
              <a:rPr lang="en-GB" b="1" dirty="0">
                <a:solidFill>
                  <a:srgbClr val="E0C002"/>
                </a:solidFill>
              </a:rPr>
              <a:t>most expensive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vs </a:t>
            </a:r>
            <a:r>
              <a:rPr lang="en-GB" b="1" dirty="0">
                <a:solidFill>
                  <a:srgbClr val="FF0000"/>
                </a:solidFill>
              </a:rPr>
              <a:t>cheapest</a:t>
            </a:r>
            <a:r>
              <a:rPr lang="en-GB" dirty="0"/>
              <a:t> properties to rent in London?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richest</a:t>
            </a:r>
            <a:r>
              <a:rPr lang="en-GB" dirty="0"/>
              <a:t> places in the top 10 are more than </a:t>
            </a:r>
            <a:r>
              <a:rPr lang="en-GB" b="1" dirty="0"/>
              <a:t>£10,000 </a:t>
            </a:r>
            <a:r>
              <a:rPr lang="en-GB" dirty="0"/>
              <a:t>per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the </a:t>
            </a:r>
            <a:r>
              <a:rPr lang="en-GB" b="1" dirty="0"/>
              <a:t>cheapest</a:t>
            </a:r>
            <a:r>
              <a:rPr lang="en-GB" dirty="0"/>
              <a:t> are all under </a:t>
            </a:r>
            <a:r>
              <a:rPr lang="en-GB" b="1" dirty="0"/>
              <a:t>£1,000 </a:t>
            </a:r>
            <a:r>
              <a:rPr lang="en-GB" dirty="0"/>
              <a:t>per month.</a:t>
            </a:r>
          </a:p>
        </p:txBody>
      </p:sp>
    </p:spTree>
    <p:extLst>
      <p:ext uri="{BB962C8B-B14F-4D97-AF65-F5344CB8AC3E}">
        <p14:creationId xmlns:p14="http://schemas.microsoft.com/office/powerpoint/2010/main" val="44646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C3896-F334-DE19-8F4B-F2F44D72E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57" y="2048933"/>
            <a:ext cx="7039423" cy="376078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8E55EA-348A-4E5B-A0EB-58B283AE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Top 10 Classic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7BB6F-ECC3-D7C6-B027-FE7672FEFFD9}"/>
              </a:ext>
            </a:extLst>
          </p:cNvPr>
          <p:cNvSpPr txBox="1"/>
          <p:nvPr/>
        </p:nvSpPr>
        <p:spPr>
          <a:xfrm>
            <a:off x="1036320" y="2048933"/>
            <a:ext cx="2839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are the </a:t>
            </a:r>
            <a:r>
              <a:rPr lang="en-GB" b="1" dirty="0">
                <a:solidFill>
                  <a:srgbClr val="E0C002"/>
                </a:solidFill>
              </a:rPr>
              <a:t>most expensive</a:t>
            </a:r>
            <a:r>
              <a:rPr lang="en-GB" dirty="0">
                <a:solidFill>
                  <a:srgbClr val="E0C002"/>
                </a:solidFill>
              </a:rPr>
              <a:t> </a:t>
            </a:r>
            <a:r>
              <a:rPr lang="en-GB" dirty="0"/>
              <a:t>vs </a:t>
            </a:r>
            <a:r>
              <a:rPr lang="en-GB" b="1" dirty="0">
                <a:solidFill>
                  <a:srgbClr val="FF0000"/>
                </a:solidFill>
              </a:rPr>
              <a:t>cheapest</a:t>
            </a:r>
            <a:r>
              <a:rPr lang="en-GB" dirty="0"/>
              <a:t> properties to rent in London?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richest</a:t>
            </a:r>
            <a:r>
              <a:rPr lang="en-GB" dirty="0"/>
              <a:t> places in the top 10 are more than </a:t>
            </a:r>
            <a:r>
              <a:rPr lang="en-GB" b="1" dirty="0"/>
              <a:t>£10,000 </a:t>
            </a:r>
            <a:r>
              <a:rPr lang="en-GB" dirty="0"/>
              <a:t>per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the </a:t>
            </a:r>
            <a:r>
              <a:rPr lang="en-GB" b="1" dirty="0"/>
              <a:t>cheapest</a:t>
            </a:r>
            <a:r>
              <a:rPr lang="en-GB" dirty="0"/>
              <a:t> are all under </a:t>
            </a:r>
            <a:r>
              <a:rPr lang="en-GB" b="1" dirty="0"/>
              <a:t>£1,000 </a:t>
            </a:r>
            <a:r>
              <a:rPr lang="en-GB" dirty="0"/>
              <a:t>per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pricier properties are much more </a:t>
            </a:r>
            <a:r>
              <a:rPr lang="en-GB" b="1" dirty="0"/>
              <a:t>concentrated</a:t>
            </a:r>
            <a:r>
              <a:rPr lang="en-GB" dirty="0"/>
              <a:t> together.</a:t>
            </a:r>
          </a:p>
        </p:txBody>
      </p:sp>
    </p:spTree>
    <p:extLst>
      <p:ext uri="{BB962C8B-B14F-4D97-AF65-F5344CB8AC3E}">
        <p14:creationId xmlns:p14="http://schemas.microsoft.com/office/powerpoint/2010/main" val="32825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178AFA-7377-BA1D-5E2B-B4BE7E2D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09D89-5728-E5EC-A90E-84CDBDC370CA}"/>
              </a:ext>
            </a:extLst>
          </p:cNvPr>
          <p:cNvSpPr txBox="1"/>
          <p:nvPr/>
        </p:nvSpPr>
        <p:spPr>
          <a:xfrm>
            <a:off x="4737100" y="3221087"/>
            <a:ext cx="271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found there are far more </a:t>
            </a:r>
            <a:r>
              <a:rPr lang="en-GB" b="1" dirty="0">
                <a:solidFill>
                  <a:srgbClr val="00B050"/>
                </a:solidFill>
              </a:rPr>
              <a:t>apartments/flats </a:t>
            </a:r>
            <a:r>
              <a:rPr lang="en-GB" dirty="0"/>
              <a:t>in London than any other type of living space and average at around </a:t>
            </a:r>
            <a:r>
              <a:rPr lang="en-GB" b="1" dirty="0">
                <a:solidFill>
                  <a:srgbClr val="FB8605"/>
                </a:solidFill>
              </a:rPr>
              <a:t>£2,900</a:t>
            </a:r>
            <a:r>
              <a:rPr lang="en-GB" b="1" dirty="0"/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7AAF4-0E00-E846-5B87-53B490661D67}"/>
              </a:ext>
            </a:extLst>
          </p:cNvPr>
          <p:cNvSpPr/>
          <p:nvPr/>
        </p:nvSpPr>
        <p:spPr>
          <a:xfrm>
            <a:off x="5715846" y="2223950"/>
            <a:ext cx="821267" cy="812800"/>
          </a:xfrm>
          <a:prstGeom prst="ellipse">
            <a:avLst/>
          </a:prstGeom>
          <a:ln>
            <a:solidFill>
              <a:srgbClr val="FFFF0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noFill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6D077-DBB9-7808-785F-F6913D021D99}"/>
              </a:ext>
            </a:extLst>
          </p:cNvPr>
          <p:cNvSpPr txBox="1"/>
          <p:nvPr/>
        </p:nvSpPr>
        <p:spPr>
          <a:xfrm>
            <a:off x="1224280" y="5757040"/>
            <a:ext cx="980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https://public.tableau.com/app/profile/george.horgan</a:t>
            </a:r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88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178AFA-7377-BA1D-5E2B-B4BE7E2D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F0E99-ED95-B398-7439-3738D799743B}"/>
              </a:ext>
            </a:extLst>
          </p:cNvPr>
          <p:cNvSpPr txBox="1"/>
          <p:nvPr/>
        </p:nvSpPr>
        <p:spPr>
          <a:xfrm>
            <a:off x="6430434" y="3221087"/>
            <a:ext cx="271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found </a:t>
            </a:r>
            <a:r>
              <a:rPr lang="en-GB" b="1" dirty="0"/>
              <a:t>little correlation </a:t>
            </a:r>
            <a:r>
              <a:rPr lang="en-GB" dirty="0"/>
              <a:t>between house prices and number of bedrooms, </a:t>
            </a:r>
            <a:r>
              <a:rPr lang="en-GB" dirty="0">
                <a:solidFill>
                  <a:srgbClr val="FF0000"/>
                </a:solidFill>
              </a:rPr>
              <a:t>no relationship </a:t>
            </a:r>
            <a:r>
              <a:rPr lang="en-GB" dirty="0"/>
              <a:t>at all when reaching 4+ bedrooms.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09D89-5728-E5EC-A90E-84CDBDC370CA}"/>
              </a:ext>
            </a:extLst>
          </p:cNvPr>
          <p:cNvSpPr txBox="1"/>
          <p:nvPr/>
        </p:nvSpPr>
        <p:spPr>
          <a:xfrm>
            <a:off x="3043767" y="3221087"/>
            <a:ext cx="271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found there are far more </a:t>
            </a:r>
            <a:r>
              <a:rPr lang="en-GB" b="1" dirty="0">
                <a:solidFill>
                  <a:srgbClr val="00B050"/>
                </a:solidFill>
              </a:rPr>
              <a:t>apartments/flats </a:t>
            </a:r>
            <a:r>
              <a:rPr lang="en-GB" dirty="0"/>
              <a:t>in London than any other type of living space and average at around </a:t>
            </a:r>
            <a:r>
              <a:rPr lang="en-GB" b="1" dirty="0">
                <a:solidFill>
                  <a:srgbClr val="FB8605"/>
                </a:solidFill>
              </a:rPr>
              <a:t>£2,900</a:t>
            </a:r>
            <a:r>
              <a:rPr lang="en-GB" b="1" dirty="0"/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FAE2C1-44D1-65CB-1B9E-8359EEED49E9}"/>
              </a:ext>
            </a:extLst>
          </p:cNvPr>
          <p:cNvSpPr/>
          <p:nvPr/>
        </p:nvSpPr>
        <p:spPr>
          <a:xfrm>
            <a:off x="7378701" y="2302933"/>
            <a:ext cx="821267" cy="812800"/>
          </a:xfrm>
          <a:prstGeom prst="ellipse">
            <a:avLst/>
          </a:prstGeom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noFill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7AAF4-0E00-E846-5B87-53B490661D67}"/>
              </a:ext>
            </a:extLst>
          </p:cNvPr>
          <p:cNvSpPr/>
          <p:nvPr/>
        </p:nvSpPr>
        <p:spPr>
          <a:xfrm>
            <a:off x="3992033" y="2302933"/>
            <a:ext cx="821267" cy="812800"/>
          </a:xfrm>
          <a:prstGeom prst="ellipse">
            <a:avLst/>
          </a:prstGeom>
          <a:ln>
            <a:solidFill>
              <a:srgbClr val="FFFF0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noFill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6D077-DBB9-7808-785F-F6913D021D99}"/>
              </a:ext>
            </a:extLst>
          </p:cNvPr>
          <p:cNvSpPr txBox="1"/>
          <p:nvPr/>
        </p:nvSpPr>
        <p:spPr>
          <a:xfrm>
            <a:off x="1224280" y="5757040"/>
            <a:ext cx="980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https://public.tableau.com/app/profile/george.horgan</a:t>
            </a:r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2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178AFA-7377-BA1D-5E2B-B4BE7E2D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37234-B9AD-8E54-5BD7-D7B1970CD855}"/>
              </a:ext>
            </a:extLst>
          </p:cNvPr>
          <p:cNvSpPr txBox="1"/>
          <p:nvPr/>
        </p:nvSpPr>
        <p:spPr>
          <a:xfrm>
            <a:off x="7789333" y="3242733"/>
            <a:ext cx="271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Richer areas are more </a:t>
            </a:r>
            <a:r>
              <a:rPr lang="en-GB" b="1" dirty="0">
                <a:solidFill>
                  <a:srgbClr val="7030A0"/>
                </a:solidFill>
              </a:rPr>
              <a:t>concentrated</a:t>
            </a:r>
            <a:r>
              <a:rPr lang="en-GB" dirty="0"/>
              <a:t> while cheaper areas are much </a:t>
            </a:r>
            <a:r>
              <a:rPr lang="en-GB" dirty="0">
                <a:solidFill>
                  <a:srgbClr val="00B0F0"/>
                </a:solidFill>
              </a:rPr>
              <a:t>widely scattered </a:t>
            </a:r>
            <a:r>
              <a:rPr lang="en-GB" dirty="0"/>
              <a:t>around the city.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F0E99-ED95-B398-7439-3738D799743B}"/>
              </a:ext>
            </a:extLst>
          </p:cNvPr>
          <p:cNvSpPr txBox="1"/>
          <p:nvPr/>
        </p:nvSpPr>
        <p:spPr>
          <a:xfrm>
            <a:off x="4737100" y="3242733"/>
            <a:ext cx="271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found </a:t>
            </a:r>
            <a:r>
              <a:rPr lang="en-GB" b="1" dirty="0"/>
              <a:t>little correlation </a:t>
            </a:r>
            <a:r>
              <a:rPr lang="en-GB" dirty="0"/>
              <a:t>between house prices and number of bedrooms, </a:t>
            </a:r>
            <a:r>
              <a:rPr lang="en-GB" dirty="0">
                <a:solidFill>
                  <a:srgbClr val="FF0000"/>
                </a:solidFill>
              </a:rPr>
              <a:t>no relationship </a:t>
            </a:r>
            <a:r>
              <a:rPr lang="en-GB" dirty="0"/>
              <a:t>at all when reaching 4+ bedrooms.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09D89-5728-E5EC-A90E-84CDBDC370CA}"/>
              </a:ext>
            </a:extLst>
          </p:cNvPr>
          <p:cNvSpPr txBox="1"/>
          <p:nvPr/>
        </p:nvSpPr>
        <p:spPr>
          <a:xfrm>
            <a:off x="1684867" y="3242733"/>
            <a:ext cx="271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found there are far more </a:t>
            </a:r>
            <a:r>
              <a:rPr lang="en-GB" b="1" dirty="0">
                <a:solidFill>
                  <a:srgbClr val="00B050"/>
                </a:solidFill>
              </a:rPr>
              <a:t>apartments/flats </a:t>
            </a:r>
            <a:r>
              <a:rPr lang="en-GB" dirty="0"/>
              <a:t>in London than any other type of living space and average at around </a:t>
            </a:r>
            <a:r>
              <a:rPr lang="en-GB" b="1" dirty="0">
                <a:solidFill>
                  <a:srgbClr val="FB8605"/>
                </a:solidFill>
              </a:rPr>
              <a:t>£2,900</a:t>
            </a:r>
            <a:r>
              <a:rPr lang="en-GB" b="1" dirty="0"/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FAE2C1-44D1-65CB-1B9E-8359EEED49E9}"/>
              </a:ext>
            </a:extLst>
          </p:cNvPr>
          <p:cNvSpPr/>
          <p:nvPr/>
        </p:nvSpPr>
        <p:spPr>
          <a:xfrm>
            <a:off x="5685366" y="2302933"/>
            <a:ext cx="821267" cy="812800"/>
          </a:xfrm>
          <a:prstGeom prst="ellipse">
            <a:avLst/>
          </a:prstGeom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noFill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7AAF4-0E00-E846-5B87-53B490661D67}"/>
              </a:ext>
            </a:extLst>
          </p:cNvPr>
          <p:cNvSpPr/>
          <p:nvPr/>
        </p:nvSpPr>
        <p:spPr>
          <a:xfrm>
            <a:off x="2633133" y="2302933"/>
            <a:ext cx="821267" cy="812800"/>
          </a:xfrm>
          <a:prstGeom prst="ellipse">
            <a:avLst/>
          </a:prstGeom>
          <a:ln>
            <a:solidFill>
              <a:srgbClr val="FFFF0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noFill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7583B5-3FEE-2789-A335-777DBFC29227}"/>
              </a:ext>
            </a:extLst>
          </p:cNvPr>
          <p:cNvSpPr/>
          <p:nvPr/>
        </p:nvSpPr>
        <p:spPr>
          <a:xfrm>
            <a:off x="8737600" y="2302933"/>
            <a:ext cx="821267" cy="812800"/>
          </a:xfrm>
          <a:prstGeom prst="ellipse">
            <a:avLst/>
          </a:prstGeom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noFill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6D077-DBB9-7808-785F-F6913D021D99}"/>
              </a:ext>
            </a:extLst>
          </p:cNvPr>
          <p:cNvSpPr txBox="1"/>
          <p:nvPr/>
        </p:nvSpPr>
        <p:spPr>
          <a:xfrm>
            <a:off x="1224280" y="5757040"/>
            <a:ext cx="980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https://public.tableau.com/app/profile/george.horgan</a:t>
            </a:r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42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9A7-ED43-52F4-30E1-046BB0E4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Objective</a:t>
            </a:r>
            <a:br>
              <a:rPr lang="en-GB" sz="1800" dirty="0"/>
            </a:br>
            <a:endParaRPr lang="en-GB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D8D2-BAD5-FE23-F87F-450301F7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1800" dirty="0"/>
              <a:t>Introducing a journey of </a:t>
            </a:r>
            <a:r>
              <a:rPr lang="en-GB" sz="1800" dirty="0">
                <a:solidFill>
                  <a:srgbClr val="00B050"/>
                </a:solidFill>
              </a:rPr>
              <a:t>discovery</a:t>
            </a:r>
            <a:r>
              <a:rPr lang="en-GB" sz="1800" dirty="0"/>
              <a:t> into the renters market in London.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53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9A7-ED43-52F4-30E1-046BB0E4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Objective</a:t>
            </a:r>
            <a:br>
              <a:rPr lang="en-GB" sz="1800" dirty="0"/>
            </a:br>
            <a:endParaRPr lang="en-GB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D8D2-BAD5-FE23-F87F-450301F7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sz="1800" dirty="0"/>
              <a:t>Introducing a journey of </a:t>
            </a:r>
            <a:r>
              <a:rPr lang="en-GB" sz="1800" dirty="0">
                <a:solidFill>
                  <a:srgbClr val="00B050"/>
                </a:solidFill>
              </a:rPr>
              <a:t>discovery</a:t>
            </a:r>
            <a:r>
              <a:rPr lang="en-GB" sz="1800" dirty="0"/>
              <a:t> into the renters market in London.</a:t>
            </a:r>
          </a:p>
          <a:p>
            <a:pPr marL="0" indent="0" algn="ctr">
              <a:buNone/>
            </a:pPr>
            <a:endParaRPr lang="en-GB" sz="1600" dirty="0"/>
          </a:p>
          <a:p>
            <a:pPr algn="ctr"/>
            <a:r>
              <a:rPr lang="en-GB" sz="1800" dirty="0"/>
              <a:t>Where I identify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trends</a:t>
            </a:r>
            <a:r>
              <a:rPr lang="en-GB" sz="1800" dirty="0"/>
              <a:t> and </a:t>
            </a:r>
            <a:r>
              <a:rPr lang="en-GB" sz="1800" dirty="0">
                <a:solidFill>
                  <a:srgbClr val="00B0F0"/>
                </a:solidFill>
              </a:rPr>
              <a:t>statistics</a:t>
            </a:r>
            <a:r>
              <a:rPr lang="en-GB" sz="1800" dirty="0"/>
              <a:t> using data from </a:t>
            </a:r>
            <a:r>
              <a:rPr lang="en-GB" sz="1800" b="1" dirty="0"/>
              <a:t>Rightmove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3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80E-8136-B781-0470-2E331E35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Average Rent Infographic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8BE44-70F2-587D-BC52-34060CE7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108200"/>
            <a:ext cx="6228080" cy="3760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74F2A-B04D-1854-1D5A-3BA925425296}"/>
              </a:ext>
            </a:extLst>
          </p:cNvPr>
          <p:cNvSpPr txBox="1"/>
          <p:nvPr/>
        </p:nvSpPr>
        <p:spPr>
          <a:xfrm>
            <a:off x="968587" y="2918930"/>
            <a:ext cx="3891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What is the </a:t>
            </a:r>
            <a:r>
              <a:rPr lang="en-GB" sz="3600" dirty="0">
                <a:solidFill>
                  <a:srgbClr val="00B050"/>
                </a:solidFill>
              </a:rPr>
              <a:t>average rent</a:t>
            </a:r>
            <a:r>
              <a:rPr lang="en-GB" sz="3600" dirty="0"/>
              <a:t> per </a:t>
            </a:r>
            <a:r>
              <a:rPr lang="en-GB" sz="3600" dirty="0">
                <a:solidFill>
                  <a:srgbClr val="FF0000"/>
                </a:solidFill>
              </a:rPr>
              <a:t>property type</a:t>
            </a:r>
            <a:r>
              <a:rPr lang="en-GB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73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80E-8136-B781-0470-2E331E35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Average Rent Infographic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8BE44-70F2-587D-BC52-34060CE7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108200"/>
            <a:ext cx="6228080" cy="3760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74F2A-B04D-1854-1D5A-3BA925425296}"/>
              </a:ext>
            </a:extLst>
          </p:cNvPr>
          <p:cNvSpPr txBox="1"/>
          <p:nvPr/>
        </p:nvSpPr>
        <p:spPr>
          <a:xfrm>
            <a:off x="1097280" y="2008094"/>
            <a:ext cx="3636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</a:t>
            </a:r>
            <a:r>
              <a:rPr lang="en-GB" dirty="0">
                <a:solidFill>
                  <a:srgbClr val="00B050"/>
                </a:solidFill>
              </a:rPr>
              <a:t>average rent</a:t>
            </a:r>
            <a:r>
              <a:rPr lang="en-GB" dirty="0"/>
              <a:t> per </a:t>
            </a:r>
            <a:r>
              <a:rPr lang="en-GB" dirty="0">
                <a:solidFill>
                  <a:srgbClr val="FF0000"/>
                </a:solidFill>
              </a:rPr>
              <a:t>property type</a:t>
            </a:r>
            <a:r>
              <a:rPr lang="en-GB" dirty="0"/>
              <a:t>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Flats </a:t>
            </a:r>
            <a:r>
              <a:rPr lang="en-GB" dirty="0"/>
              <a:t>and</a:t>
            </a:r>
            <a:r>
              <a:rPr lang="en-GB" b="1" dirty="0"/>
              <a:t> apartments </a:t>
            </a:r>
            <a:r>
              <a:rPr lang="en-GB" dirty="0"/>
              <a:t>are the </a:t>
            </a:r>
            <a:r>
              <a:rPr lang="en-GB" b="1" dirty="0"/>
              <a:t>biggest contributors </a:t>
            </a:r>
            <a:r>
              <a:rPr lang="en-GB" dirty="0"/>
              <a:t>to the data though both are used interchangeable to mean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34736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80E-8136-B781-0470-2E331E35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Average Rent Infographic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8BE44-70F2-587D-BC52-34060CE7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108200"/>
            <a:ext cx="6228080" cy="3760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74F2A-B04D-1854-1D5A-3BA925425296}"/>
              </a:ext>
            </a:extLst>
          </p:cNvPr>
          <p:cNvSpPr txBox="1"/>
          <p:nvPr/>
        </p:nvSpPr>
        <p:spPr>
          <a:xfrm>
            <a:off x="1097280" y="2008094"/>
            <a:ext cx="3636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</a:t>
            </a:r>
            <a:r>
              <a:rPr lang="en-GB" dirty="0">
                <a:solidFill>
                  <a:srgbClr val="00B050"/>
                </a:solidFill>
              </a:rPr>
              <a:t>average rent</a:t>
            </a:r>
            <a:r>
              <a:rPr lang="en-GB" dirty="0"/>
              <a:t> per </a:t>
            </a:r>
            <a:r>
              <a:rPr lang="en-GB" dirty="0">
                <a:solidFill>
                  <a:srgbClr val="FF0000"/>
                </a:solidFill>
              </a:rPr>
              <a:t>property type</a:t>
            </a:r>
            <a:r>
              <a:rPr lang="en-GB" dirty="0"/>
              <a:t>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Flats </a:t>
            </a:r>
            <a:r>
              <a:rPr lang="en-GB" dirty="0"/>
              <a:t>and</a:t>
            </a:r>
            <a:r>
              <a:rPr lang="en-GB" b="1" dirty="0"/>
              <a:t> apartments </a:t>
            </a:r>
            <a:r>
              <a:rPr lang="en-GB" dirty="0"/>
              <a:t>are the </a:t>
            </a:r>
            <a:r>
              <a:rPr lang="en-GB" b="1" dirty="0"/>
              <a:t>biggest contributors </a:t>
            </a:r>
            <a:r>
              <a:rPr lang="en-GB" dirty="0"/>
              <a:t>to the data though both are used interchangeable to mean the same thing.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sample, the average cost of rent is approximately </a:t>
            </a:r>
            <a:r>
              <a:rPr lang="en-GB" b="1" dirty="0"/>
              <a:t>£2,900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8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66DCD-C9EC-DDE3-8CA3-0F6A79012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53025"/>
            <a:ext cx="5823473" cy="37607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572730-CB7F-69F9-2AE9-70B8CEFD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Bedrooms Pricing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B591-031F-8F72-4168-6604DE643A99}"/>
              </a:ext>
            </a:extLst>
          </p:cNvPr>
          <p:cNvSpPr txBox="1"/>
          <p:nvPr/>
        </p:nvSpPr>
        <p:spPr>
          <a:xfrm>
            <a:off x="4783667" y="3175422"/>
            <a:ext cx="681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What is the </a:t>
            </a:r>
            <a:r>
              <a:rPr lang="en-GB" sz="4000" dirty="0">
                <a:solidFill>
                  <a:srgbClr val="FF0000"/>
                </a:solidFill>
              </a:rPr>
              <a:t>price of rent </a:t>
            </a:r>
            <a:r>
              <a:rPr lang="en-GB" sz="4000" dirty="0"/>
              <a:t>per </a:t>
            </a:r>
            <a:r>
              <a:rPr lang="en-GB" sz="4000" dirty="0">
                <a:solidFill>
                  <a:srgbClr val="00B050"/>
                </a:solidFill>
              </a:rPr>
              <a:t>number of bedrooms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867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66DCD-C9EC-DDE3-8CA3-0F6A79012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53025"/>
            <a:ext cx="5823473" cy="37607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572730-CB7F-69F9-2AE9-70B8CEFD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Bedrooms Pricing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B591-031F-8F72-4168-6604DE643A99}"/>
              </a:ext>
            </a:extLst>
          </p:cNvPr>
          <p:cNvSpPr txBox="1"/>
          <p:nvPr/>
        </p:nvSpPr>
        <p:spPr>
          <a:xfrm>
            <a:off x="7566212" y="2153025"/>
            <a:ext cx="3528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</a:t>
            </a:r>
            <a:r>
              <a:rPr lang="en-GB" dirty="0">
                <a:solidFill>
                  <a:srgbClr val="FF0000"/>
                </a:solidFill>
              </a:rPr>
              <a:t>price of rent </a:t>
            </a:r>
            <a:r>
              <a:rPr lang="en-GB" dirty="0"/>
              <a:t>per </a:t>
            </a:r>
            <a:r>
              <a:rPr lang="en-GB" dirty="0">
                <a:solidFill>
                  <a:srgbClr val="00B050"/>
                </a:solidFill>
              </a:rPr>
              <a:t>number of bedrooms</a:t>
            </a:r>
            <a:r>
              <a:rPr lang="en-GB" dirty="0"/>
              <a:t>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graph, 1 through 3 bedrooms seem to have a steady incline of average rent. </a:t>
            </a:r>
          </a:p>
        </p:txBody>
      </p:sp>
    </p:spTree>
    <p:extLst>
      <p:ext uri="{BB962C8B-B14F-4D97-AF65-F5344CB8AC3E}">
        <p14:creationId xmlns:p14="http://schemas.microsoft.com/office/powerpoint/2010/main" val="34758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66DCD-C9EC-DDE3-8CA3-0F6A79012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53025"/>
            <a:ext cx="5823473" cy="37607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572730-CB7F-69F9-2AE9-70B8CEFD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1318"/>
            <a:ext cx="10058400" cy="1201270"/>
          </a:xfrm>
        </p:spPr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Bedrooms Pricing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B591-031F-8F72-4168-6604DE643A99}"/>
              </a:ext>
            </a:extLst>
          </p:cNvPr>
          <p:cNvSpPr txBox="1"/>
          <p:nvPr/>
        </p:nvSpPr>
        <p:spPr>
          <a:xfrm>
            <a:off x="7566212" y="2153025"/>
            <a:ext cx="3528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</a:t>
            </a:r>
            <a:r>
              <a:rPr lang="en-GB" dirty="0">
                <a:solidFill>
                  <a:srgbClr val="FF0000"/>
                </a:solidFill>
              </a:rPr>
              <a:t>price of rent </a:t>
            </a:r>
            <a:r>
              <a:rPr lang="en-GB" dirty="0"/>
              <a:t>per </a:t>
            </a:r>
            <a:r>
              <a:rPr lang="en-GB" dirty="0">
                <a:solidFill>
                  <a:srgbClr val="00B050"/>
                </a:solidFill>
              </a:rPr>
              <a:t>number of bedrooms</a:t>
            </a:r>
            <a:r>
              <a:rPr lang="en-GB" dirty="0"/>
              <a:t>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graph, 1 through 3 bedrooms seem to have a steady incline of average rent.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graph overall shows little to no correlation.  </a:t>
            </a:r>
          </a:p>
        </p:txBody>
      </p:sp>
    </p:spTree>
    <p:extLst>
      <p:ext uri="{BB962C8B-B14F-4D97-AF65-F5344CB8AC3E}">
        <p14:creationId xmlns:p14="http://schemas.microsoft.com/office/powerpoint/2010/main" val="26623202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{A1102B61-3B75-4154-9149-4B3BD528963B}tf56160789_win32</Template>
  <TotalTime>0</TotalTime>
  <Words>559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Castellar</vt:lpstr>
      <vt:lpstr>Franklin Gothic Book</vt:lpstr>
      <vt:lpstr>1_RetrospectVTI</vt:lpstr>
      <vt:lpstr>Properties in  London</vt:lpstr>
      <vt:lpstr>Objective </vt:lpstr>
      <vt:lpstr>Objective </vt:lpstr>
      <vt:lpstr>Average Rent Infographic</vt:lpstr>
      <vt:lpstr>Average Rent Infographic</vt:lpstr>
      <vt:lpstr>Average Rent Infographic</vt:lpstr>
      <vt:lpstr>Bedrooms Pricing</vt:lpstr>
      <vt:lpstr>Bedrooms Pricing</vt:lpstr>
      <vt:lpstr>Bedrooms Pricing</vt:lpstr>
      <vt:lpstr>A Top 10 Classic</vt:lpstr>
      <vt:lpstr>A Top 10 Classic</vt:lpstr>
      <vt:lpstr>A Top 10 Classic</vt:lpstr>
      <vt:lpstr>A Top 10 Classic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in  London</dc:title>
  <dc:creator>George Horgan</dc:creator>
  <cp:lastModifiedBy>George Horgan</cp:lastModifiedBy>
  <cp:revision>4</cp:revision>
  <dcterms:created xsi:type="dcterms:W3CDTF">2023-06-20T06:59:47Z</dcterms:created>
  <dcterms:modified xsi:type="dcterms:W3CDTF">2023-06-20T20:35:09Z</dcterms:modified>
</cp:coreProperties>
</file>