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e\Desktop\PredictiveAnalyticsI\Final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dirty="0"/>
              <a:t>Lift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Lift (Logistic)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Sheet1!$J$3:$J$12</c:f>
              <c:numCache>
                <c:formatCode>General</c:formatCode>
                <c:ptCount val="10"/>
                <c:pt idx="0">
                  <c:v>2.5299999999999998</c:v>
                </c:pt>
                <c:pt idx="1">
                  <c:v>1.29</c:v>
                </c:pt>
                <c:pt idx="2">
                  <c:v>1.1499999999999999</c:v>
                </c:pt>
                <c:pt idx="3">
                  <c:v>1.34</c:v>
                </c:pt>
                <c:pt idx="4">
                  <c:v>0.93</c:v>
                </c:pt>
                <c:pt idx="5">
                  <c:v>0.8</c:v>
                </c:pt>
                <c:pt idx="6">
                  <c:v>0.76</c:v>
                </c:pt>
                <c:pt idx="7">
                  <c:v>0.4</c:v>
                </c:pt>
                <c:pt idx="8">
                  <c:v>0.67</c:v>
                </c:pt>
                <c:pt idx="9">
                  <c:v>0.13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C3-4015-B336-F993D036D14F}"/>
            </c:ext>
          </c:extLst>
        </c:ser>
        <c:ser>
          <c:idx val="1"/>
          <c:order val="1"/>
          <c:tx>
            <c:v>Cum. Lift (Logistic)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Sheet1!$K$3:$K$12</c:f>
              <c:numCache>
                <c:formatCode>General</c:formatCode>
                <c:ptCount val="10"/>
                <c:pt idx="0">
                  <c:v>2.5299999999999998</c:v>
                </c:pt>
                <c:pt idx="1">
                  <c:v>1.91</c:v>
                </c:pt>
                <c:pt idx="2">
                  <c:v>1.66</c:v>
                </c:pt>
                <c:pt idx="3">
                  <c:v>1.58</c:v>
                </c:pt>
                <c:pt idx="4">
                  <c:v>1.45</c:v>
                </c:pt>
                <c:pt idx="5">
                  <c:v>1.34</c:v>
                </c:pt>
                <c:pt idx="6">
                  <c:v>1.26</c:v>
                </c:pt>
                <c:pt idx="7">
                  <c:v>1.1499999999999999</c:v>
                </c:pt>
                <c:pt idx="8">
                  <c:v>1.1000000000000001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C3-4015-B336-F993D036D14F}"/>
            </c:ext>
          </c:extLst>
        </c:ser>
        <c:ser>
          <c:idx val="2"/>
          <c:order val="2"/>
          <c:tx>
            <c:v>Lift (MARS)</c:v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Sheet1!$J$15:$J$24</c:f>
              <c:numCache>
                <c:formatCode>General</c:formatCode>
                <c:ptCount val="10"/>
                <c:pt idx="0">
                  <c:v>2.39</c:v>
                </c:pt>
                <c:pt idx="1">
                  <c:v>1.56</c:v>
                </c:pt>
                <c:pt idx="2">
                  <c:v>1.33</c:v>
                </c:pt>
                <c:pt idx="3">
                  <c:v>1.1100000000000001</c:v>
                </c:pt>
                <c:pt idx="4">
                  <c:v>0.8</c:v>
                </c:pt>
                <c:pt idx="5">
                  <c:v>0.75</c:v>
                </c:pt>
                <c:pt idx="6">
                  <c:v>0.89</c:v>
                </c:pt>
                <c:pt idx="7">
                  <c:v>0.4</c:v>
                </c:pt>
                <c:pt idx="8">
                  <c:v>0.49</c:v>
                </c:pt>
                <c:pt idx="9">
                  <c:v>0.27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C3-4015-B336-F993D036D14F}"/>
            </c:ext>
          </c:extLst>
        </c:ser>
        <c:ser>
          <c:idx val="3"/>
          <c:order val="3"/>
          <c:tx>
            <c:v>Cum. Lift (MARS)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Sheet1!$K$15:$K$24</c:f>
              <c:numCache>
                <c:formatCode>General</c:formatCode>
                <c:ptCount val="10"/>
                <c:pt idx="0">
                  <c:v>2.39</c:v>
                </c:pt>
                <c:pt idx="1">
                  <c:v>1.98</c:v>
                </c:pt>
                <c:pt idx="2">
                  <c:v>1.76</c:v>
                </c:pt>
                <c:pt idx="3">
                  <c:v>1.6</c:v>
                </c:pt>
                <c:pt idx="4">
                  <c:v>1.44</c:v>
                </c:pt>
                <c:pt idx="5">
                  <c:v>1.33</c:v>
                </c:pt>
                <c:pt idx="6">
                  <c:v>1.26</c:v>
                </c:pt>
                <c:pt idx="7">
                  <c:v>1.1599999999999999</c:v>
                </c:pt>
                <c:pt idx="8">
                  <c:v>1.08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C3-4015-B336-F993D036D14F}"/>
            </c:ext>
          </c:extLst>
        </c:ser>
        <c:ser>
          <c:idx val="4"/>
          <c:order val="4"/>
          <c:tx>
            <c:v>Lift (GCS)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Sheet1!$J$28:$J$37</c:f>
              <c:numCache>
                <c:formatCode>General</c:formatCode>
                <c:ptCount val="10"/>
                <c:pt idx="0">
                  <c:v>2.02</c:v>
                </c:pt>
                <c:pt idx="1">
                  <c:v>1.7</c:v>
                </c:pt>
                <c:pt idx="2">
                  <c:v>1.49</c:v>
                </c:pt>
                <c:pt idx="3">
                  <c:v>1.1499999999999999</c:v>
                </c:pt>
                <c:pt idx="4">
                  <c:v>0.97</c:v>
                </c:pt>
                <c:pt idx="5">
                  <c:v>0.73</c:v>
                </c:pt>
                <c:pt idx="6">
                  <c:v>0.75</c:v>
                </c:pt>
                <c:pt idx="7">
                  <c:v>0.56999999999999995</c:v>
                </c:pt>
                <c:pt idx="8">
                  <c:v>0.37</c:v>
                </c:pt>
                <c:pt idx="9">
                  <c:v>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C3-4015-B336-F993D036D14F}"/>
            </c:ext>
          </c:extLst>
        </c:ser>
        <c:ser>
          <c:idx val="5"/>
          <c:order val="5"/>
          <c:tx>
            <c:v>Cum. Lift (GCS)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Sheet1!$D$3:$D$12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Sheet1!$K$28:$K$37</c:f>
              <c:numCache>
                <c:formatCode>General</c:formatCode>
                <c:ptCount val="10"/>
                <c:pt idx="0">
                  <c:v>2.02</c:v>
                </c:pt>
                <c:pt idx="1">
                  <c:v>1.86</c:v>
                </c:pt>
                <c:pt idx="2">
                  <c:v>1.74</c:v>
                </c:pt>
                <c:pt idx="3">
                  <c:v>1.59</c:v>
                </c:pt>
                <c:pt idx="4">
                  <c:v>1.47</c:v>
                </c:pt>
                <c:pt idx="5">
                  <c:v>1.34</c:v>
                </c:pt>
                <c:pt idx="6">
                  <c:v>1.26</c:v>
                </c:pt>
                <c:pt idx="7">
                  <c:v>1.17</c:v>
                </c:pt>
                <c:pt idx="8">
                  <c:v>1.08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FC3-4015-B336-F993D036D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5151328"/>
        <c:axId val="1646662272"/>
      </c:scatterChart>
      <c:valAx>
        <c:axId val="202515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Cumulative % Customers</a:t>
                </a:r>
                <a:endParaRPr lang="en-US" sz="1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62272"/>
        <c:crosses val="autoZero"/>
        <c:crossBetween val="midCat"/>
      </c:valAx>
      <c:valAx>
        <c:axId val="16466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/>
                  <a:t>Lift, Cum. Lift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151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351949667930655"/>
          <c:y val="0.11473245929350599"/>
          <c:w val="0.42332369090542377"/>
          <c:h val="0.2506235404842519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221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558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0568D7-9484-4EB0-962F-91F4AB26FA2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12AC75-150D-46B3-8676-FCB65D60C8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4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4EB8-CB98-4F01-B090-99F3061C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9015727" cy="209822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Increasing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Profits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Through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Good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3DF6-E935-4753-8947-8AD485A79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/>
              <a:t>Final Project</a:t>
            </a:r>
            <a:br>
              <a:rPr lang="en-US" sz="4200" dirty="0"/>
            </a:br>
            <a:r>
              <a:rPr lang="en-US" sz="4200" dirty="0"/>
              <a:t>STAT 551 Predictive Analytics I</a:t>
            </a:r>
            <a:br>
              <a:rPr lang="en-US" sz="4200" dirty="0"/>
            </a:br>
            <a:endParaRPr lang="en-US" sz="4200" dirty="0"/>
          </a:p>
          <a:p>
            <a:r>
              <a:rPr lang="en-US" sz="4200" dirty="0"/>
              <a:t>Yuchi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64B5-6968-46B3-B7A5-AB6FA080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516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01A8F-9F1F-4E5C-B38B-8D10620EE6E2}"/>
              </a:ext>
            </a:extLst>
          </p:cNvPr>
          <p:cNvSpPr txBox="1"/>
          <p:nvPr/>
        </p:nvSpPr>
        <p:spPr>
          <a:xfrm>
            <a:off x="9237904" y="43708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KS (Training)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4FE05-1344-46AB-AD7B-D6F251261638}"/>
              </a:ext>
            </a:extLst>
          </p:cNvPr>
          <p:cNvSpPr txBox="1"/>
          <p:nvPr/>
        </p:nvSpPr>
        <p:spPr>
          <a:xfrm>
            <a:off x="9237904" y="3487229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KS (Validation)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E01151-4DFB-4D12-A49B-3BA99B15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3632"/>
            <a:ext cx="5485714" cy="36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A13588-43D8-4DC2-BC6F-58560D5A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50" y="800855"/>
            <a:ext cx="3854875" cy="2569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8BA3C1-2840-4A62-BF14-BCA373E0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26" y="3853140"/>
            <a:ext cx="3851659" cy="2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393E2-8BFA-4330-9815-FC98AD7C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2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/>
              <a:t>Logistic Regression</a:t>
            </a:r>
            <a:br>
              <a:rPr lang="en-US" sz="3400" dirty="0"/>
            </a:br>
            <a:r>
              <a:rPr lang="en-US" sz="2400" dirty="0"/>
              <a:t>Gains Table (Validation)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49D20BE-02F0-4EB4-8D65-7CB6E0979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54242"/>
              </p:ext>
            </p:extLst>
          </p:nvPr>
        </p:nvGraphicFramePr>
        <p:xfrm>
          <a:off x="0" y="992544"/>
          <a:ext cx="12192002" cy="586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14">
                  <a:extLst>
                    <a:ext uri="{9D8B030D-6E8A-4147-A177-3AD203B41FA5}">
                      <a16:colId xmlns:a16="http://schemas.microsoft.com/office/drawing/2014/main" val="3567773897"/>
                    </a:ext>
                  </a:extLst>
                </a:gridCol>
                <a:gridCol w="1002223">
                  <a:extLst>
                    <a:ext uri="{9D8B030D-6E8A-4147-A177-3AD203B41FA5}">
                      <a16:colId xmlns:a16="http://schemas.microsoft.com/office/drawing/2014/main" val="1317622352"/>
                    </a:ext>
                  </a:extLst>
                </a:gridCol>
                <a:gridCol w="1039576">
                  <a:extLst>
                    <a:ext uri="{9D8B030D-6E8A-4147-A177-3AD203B41FA5}">
                      <a16:colId xmlns:a16="http://schemas.microsoft.com/office/drawing/2014/main" val="3395012604"/>
                    </a:ext>
                  </a:extLst>
                </a:gridCol>
                <a:gridCol w="1039577">
                  <a:extLst>
                    <a:ext uri="{9D8B030D-6E8A-4147-A177-3AD203B41FA5}">
                      <a16:colId xmlns:a16="http://schemas.microsoft.com/office/drawing/2014/main" val="2918022709"/>
                    </a:ext>
                  </a:extLst>
                </a:gridCol>
                <a:gridCol w="608912">
                  <a:extLst>
                    <a:ext uri="{9D8B030D-6E8A-4147-A177-3AD203B41FA5}">
                      <a16:colId xmlns:a16="http://schemas.microsoft.com/office/drawing/2014/main" val="3870900578"/>
                    </a:ext>
                  </a:extLst>
                </a:gridCol>
                <a:gridCol w="1039576">
                  <a:extLst>
                    <a:ext uri="{9D8B030D-6E8A-4147-A177-3AD203B41FA5}">
                      <a16:colId xmlns:a16="http://schemas.microsoft.com/office/drawing/2014/main" val="237596380"/>
                    </a:ext>
                  </a:extLst>
                </a:gridCol>
                <a:gridCol w="881371">
                  <a:extLst>
                    <a:ext uri="{9D8B030D-6E8A-4147-A177-3AD203B41FA5}">
                      <a16:colId xmlns:a16="http://schemas.microsoft.com/office/drawing/2014/main" val="2391919064"/>
                    </a:ext>
                  </a:extLst>
                </a:gridCol>
                <a:gridCol w="1039577">
                  <a:extLst>
                    <a:ext uri="{9D8B030D-6E8A-4147-A177-3AD203B41FA5}">
                      <a16:colId xmlns:a16="http://schemas.microsoft.com/office/drawing/2014/main" val="3333858874"/>
                    </a:ext>
                  </a:extLst>
                </a:gridCol>
                <a:gridCol w="1039577">
                  <a:extLst>
                    <a:ext uri="{9D8B030D-6E8A-4147-A177-3AD203B41FA5}">
                      <a16:colId xmlns:a16="http://schemas.microsoft.com/office/drawing/2014/main" val="33291762"/>
                    </a:ext>
                  </a:extLst>
                </a:gridCol>
                <a:gridCol w="492454">
                  <a:extLst>
                    <a:ext uri="{9D8B030D-6E8A-4147-A177-3AD203B41FA5}">
                      <a16:colId xmlns:a16="http://schemas.microsoft.com/office/drawing/2014/main" val="1999030033"/>
                    </a:ext>
                  </a:extLst>
                </a:gridCol>
                <a:gridCol w="907624">
                  <a:extLst>
                    <a:ext uri="{9D8B030D-6E8A-4147-A177-3AD203B41FA5}">
                      <a16:colId xmlns:a16="http://schemas.microsoft.com/office/drawing/2014/main" val="4196204289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2641329089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1939821883"/>
                    </a:ext>
                  </a:extLst>
                </a:gridCol>
                <a:gridCol w="883570">
                  <a:extLst>
                    <a:ext uri="{9D8B030D-6E8A-4147-A177-3AD203B41FA5}">
                      <a16:colId xmlns:a16="http://schemas.microsoft.com/office/drawing/2014/main" val="2889312074"/>
                    </a:ext>
                  </a:extLst>
                </a:gridCol>
              </a:tblGrid>
              <a:tr h="8327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Bucket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Customers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Bad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Bad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 Rate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Bad Rate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Bad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Lift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Profit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b"/>
                </a:tc>
                <a:extLst>
                  <a:ext uri="{0D108BD9-81ED-4DB2-BD59-A6C34878D82A}">
                    <a16:rowId xmlns:a16="http://schemas.microsoft.com/office/drawing/2014/main" val="3239770442"/>
                  </a:ext>
                </a:extLst>
              </a:tr>
              <a:tr h="55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$72,720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$22,798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$49,922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931852052"/>
                  </a:ext>
                </a:extLst>
              </a:tr>
              <a:tr h="55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$89,359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$11,599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$77,760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3755245157"/>
                  </a:ext>
                </a:extLst>
              </a:tr>
              <a:tr h="5407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$91,824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$10,399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$81,425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3974821098"/>
                  </a:ext>
                </a:extLst>
              </a:tr>
              <a:tr h="486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$88,743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$11,999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$76,744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2805069044"/>
                  </a:ext>
                </a:extLst>
              </a:tr>
              <a:tr h="393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$94,906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$8,399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$86,506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1443288916"/>
                  </a:ext>
                </a:extLst>
              </a:tr>
              <a:tr h="407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$96,754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$7,199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$89,555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630999634"/>
                  </a:ext>
                </a:extLst>
              </a:tr>
              <a:tr h="48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$96,754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$6,799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$89,955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489555920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$102,301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$3,600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$98,701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3298171900"/>
                  </a:ext>
                </a:extLst>
              </a:tr>
              <a:tr h="500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$97,987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$5,999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$91,988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1046010336"/>
                  </a:ext>
                </a:extLst>
              </a:tr>
              <a:tr h="55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$105,998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$104,799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66" marR="8766" marT="8766" marB="0" anchor="ctr"/>
                </a:tc>
                <a:extLst>
                  <a:ext uri="{0D108BD9-81ED-4DB2-BD59-A6C34878D82A}">
                    <a16:rowId xmlns:a16="http://schemas.microsoft.com/office/drawing/2014/main" val="280467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4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1695-4122-4998-9EF3-A1489191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4FAA6-1C1F-4847-97C0-D6CFADBC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9" y="742950"/>
            <a:ext cx="6896100" cy="4533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DBA46-D88F-4598-AA3E-B7240C6BB635}"/>
              </a:ext>
            </a:extLst>
          </p:cNvPr>
          <p:cNvSpPr txBox="1">
            <a:spLocks/>
          </p:cNvSpPr>
          <p:nvPr/>
        </p:nvSpPr>
        <p:spPr>
          <a:xfrm>
            <a:off x="7870677" y="742950"/>
            <a:ext cx="4321323" cy="2418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(70%), validation (30%)</a:t>
            </a:r>
          </a:p>
          <a:p>
            <a:r>
              <a:rPr lang="en-US" dirty="0"/>
              <a:t>Automatic variable and knot selection</a:t>
            </a:r>
          </a:p>
          <a:p>
            <a:r>
              <a:rPr lang="en-US" dirty="0"/>
              <a:t>Degree of interaction: 2</a:t>
            </a:r>
          </a:p>
          <a:p>
            <a:r>
              <a:rPr lang="en-US" dirty="0"/>
              <a:t>Final model </a:t>
            </a:r>
          </a:p>
          <a:p>
            <a:pPr lvl="1"/>
            <a:r>
              <a:rPr lang="en-US" dirty="0"/>
              <a:t>17 terms and 11 inputs</a:t>
            </a:r>
          </a:p>
          <a:p>
            <a:pPr lvl="1"/>
            <a:r>
              <a:rPr lang="en-US" dirty="0"/>
              <a:t>AIC = 2877</a:t>
            </a:r>
          </a:p>
        </p:txBody>
      </p:sp>
    </p:spTree>
    <p:extLst>
      <p:ext uri="{BB962C8B-B14F-4D97-AF65-F5344CB8AC3E}">
        <p14:creationId xmlns:p14="http://schemas.microsoft.com/office/powerpoint/2010/main" val="193653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0DEE-B641-424F-BB94-3809925A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968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21389-51F2-45A7-83CA-80108AC2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40" y="580578"/>
            <a:ext cx="4096625" cy="2731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2BC54-BD26-47E0-B501-8F2D93B1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39" y="3762730"/>
            <a:ext cx="4096625" cy="2731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09552-57BD-483B-B76D-CB592A71E603}"/>
              </a:ext>
            </a:extLst>
          </p:cNvPr>
          <p:cNvSpPr txBox="1"/>
          <p:nvPr/>
        </p:nvSpPr>
        <p:spPr>
          <a:xfrm>
            <a:off x="9012158" y="211246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KS (Training)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C0CEE-CBC1-477D-8F5D-FA0AB2876F89}"/>
              </a:ext>
            </a:extLst>
          </p:cNvPr>
          <p:cNvSpPr txBox="1"/>
          <p:nvPr/>
        </p:nvSpPr>
        <p:spPr>
          <a:xfrm>
            <a:off x="9012158" y="3393398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KS (Validation)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8814F-ED50-47C1-8B42-B342DECD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79" y="185209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2FC8-C754-4102-945D-6411B873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8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/>
              <a:t>MARS</a:t>
            </a:r>
            <a:br>
              <a:rPr lang="en-US" sz="3400" dirty="0"/>
            </a:br>
            <a:r>
              <a:rPr lang="en-US" sz="2400" dirty="0"/>
              <a:t>Gains Table (Validation)</a:t>
            </a: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7B33CBB-D1FD-46EF-8471-5ED3193AD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865766"/>
              </p:ext>
            </p:extLst>
          </p:nvPr>
        </p:nvGraphicFramePr>
        <p:xfrm>
          <a:off x="0" y="942393"/>
          <a:ext cx="12192002" cy="591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71">
                  <a:extLst>
                    <a:ext uri="{9D8B030D-6E8A-4147-A177-3AD203B41FA5}">
                      <a16:colId xmlns:a16="http://schemas.microsoft.com/office/drawing/2014/main" val="3615094156"/>
                    </a:ext>
                  </a:extLst>
                </a:gridCol>
                <a:gridCol w="985701">
                  <a:extLst>
                    <a:ext uri="{9D8B030D-6E8A-4147-A177-3AD203B41FA5}">
                      <a16:colId xmlns:a16="http://schemas.microsoft.com/office/drawing/2014/main" val="1794042703"/>
                    </a:ext>
                  </a:extLst>
                </a:gridCol>
                <a:gridCol w="1099487">
                  <a:extLst>
                    <a:ext uri="{9D8B030D-6E8A-4147-A177-3AD203B41FA5}">
                      <a16:colId xmlns:a16="http://schemas.microsoft.com/office/drawing/2014/main" val="91157294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3300433472"/>
                    </a:ext>
                  </a:extLst>
                </a:gridCol>
                <a:gridCol w="712217">
                  <a:extLst>
                    <a:ext uri="{9D8B030D-6E8A-4147-A177-3AD203B41FA5}">
                      <a16:colId xmlns:a16="http://schemas.microsoft.com/office/drawing/2014/main" val="1116282628"/>
                    </a:ext>
                  </a:extLst>
                </a:gridCol>
                <a:gridCol w="1022438">
                  <a:extLst>
                    <a:ext uri="{9D8B030D-6E8A-4147-A177-3AD203B41FA5}">
                      <a16:colId xmlns:a16="http://schemas.microsoft.com/office/drawing/2014/main" val="35745969"/>
                    </a:ext>
                  </a:extLst>
                </a:gridCol>
                <a:gridCol w="866844">
                  <a:extLst>
                    <a:ext uri="{9D8B030D-6E8A-4147-A177-3AD203B41FA5}">
                      <a16:colId xmlns:a16="http://schemas.microsoft.com/office/drawing/2014/main" val="1264302705"/>
                    </a:ext>
                  </a:extLst>
                </a:gridCol>
                <a:gridCol w="1022438">
                  <a:extLst>
                    <a:ext uri="{9D8B030D-6E8A-4147-A177-3AD203B41FA5}">
                      <a16:colId xmlns:a16="http://schemas.microsoft.com/office/drawing/2014/main" val="3459910755"/>
                    </a:ext>
                  </a:extLst>
                </a:gridCol>
                <a:gridCol w="1022441">
                  <a:extLst>
                    <a:ext uri="{9D8B030D-6E8A-4147-A177-3AD203B41FA5}">
                      <a16:colId xmlns:a16="http://schemas.microsoft.com/office/drawing/2014/main" val="3279523100"/>
                    </a:ext>
                  </a:extLst>
                </a:gridCol>
                <a:gridCol w="484339">
                  <a:extLst>
                    <a:ext uri="{9D8B030D-6E8A-4147-A177-3AD203B41FA5}">
                      <a16:colId xmlns:a16="http://schemas.microsoft.com/office/drawing/2014/main" val="3732536445"/>
                    </a:ext>
                  </a:extLst>
                </a:gridCol>
                <a:gridCol w="859539">
                  <a:extLst>
                    <a:ext uri="{9D8B030D-6E8A-4147-A177-3AD203B41FA5}">
                      <a16:colId xmlns:a16="http://schemas.microsoft.com/office/drawing/2014/main" val="3492321465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487774454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1635804612"/>
                    </a:ext>
                  </a:extLst>
                </a:gridCol>
                <a:gridCol w="817986">
                  <a:extLst>
                    <a:ext uri="{9D8B030D-6E8A-4147-A177-3AD203B41FA5}">
                      <a16:colId xmlns:a16="http://schemas.microsoft.com/office/drawing/2014/main" val="4096636687"/>
                    </a:ext>
                  </a:extLst>
                </a:gridCol>
              </a:tblGrid>
              <a:tr h="781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Bucket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Customers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Bad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Bad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 Rate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Bad Rate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Bad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Lift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Profit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b"/>
                </a:tc>
                <a:extLst>
                  <a:ext uri="{0D108BD9-81ED-4DB2-BD59-A6C34878D82A}">
                    <a16:rowId xmlns:a16="http://schemas.microsoft.com/office/drawing/2014/main" val="139566308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$74,569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$21,598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$52,971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2372151112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$85,662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$13,999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$71,663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426407913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$89,359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$11,999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$77,360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08716305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$91,824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$9,999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$81,825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795216919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$96,754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$7,199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$89,555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871081826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$97,371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$6,799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$90,571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4179045523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$94,906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$7,999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$86,906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232544157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$102,301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$3,600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$98,701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2223453493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$100,452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$4,400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$96,052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137550805"/>
                  </a:ext>
                </a:extLst>
              </a:tr>
              <a:tr h="513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$104,150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$2,400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$101,750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20010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B20C-CB29-4409-9C7E-F89D4507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Good Customer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D1516-B166-4391-8D99-E8D82079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3" y="1737826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EA513-BCDE-4E7F-BE17-7C88ECDC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1" y="1485899"/>
            <a:ext cx="5485714" cy="36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FF1A1-D9FC-4D94-BABA-C384466ACBA1}"/>
              </a:ext>
            </a:extLst>
          </p:cNvPr>
          <p:cNvSpPr txBox="1"/>
          <p:nvPr/>
        </p:nvSpPr>
        <p:spPr>
          <a:xfrm>
            <a:off x="8501458" y="1368494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KS </a:t>
            </a:r>
          </a:p>
        </p:txBody>
      </p:sp>
    </p:spTree>
    <p:extLst>
      <p:ext uri="{BB962C8B-B14F-4D97-AF65-F5344CB8AC3E}">
        <p14:creationId xmlns:p14="http://schemas.microsoft.com/office/powerpoint/2010/main" val="30793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E1C6-A669-4AED-9BB8-4C0C1458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53" y="0"/>
            <a:ext cx="9601200" cy="1485900"/>
          </a:xfrm>
        </p:spPr>
        <p:txBody>
          <a:bodyPr/>
          <a:lstStyle/>
          <a:p>
            <a:pPr algn="ctr"/>
            <a:r>
              <a:rPr lang="en-US" sz="3600" dirty="0"/>
              <a:t>Good Customer Score</a:t>
            </a:r>
            <a:br>
              <a:rPr lang="en-US" sz="6000" dirty="0"/>
            </a:br>
            <a:r>
              <a:rPr lang="en-US" sz="2400" dirty="0"/>
              <a:t>Gains 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49C15-D957-4E2F-A7D1-A3DD76E2E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28715"/>
              </p:ext>
            </p:extLst>
          </p:nvPr>
        </p:nvGraphicFramePr>
        <p:xfrm>
          <a:off x="1159776" y="1090567"/>
          <a:ext cx="10542864" cy="523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072">
                  <a:extLst>
                    <a:ext uri="{9D8B030D-6E8A-4147-A177-3AD203B41FA5}">
                      <a16:colId xmlns:a16="http://schemas.microsoft.com/office/drawing/2014/main" val="3362482424"/>
                    </a:ext>
                  </a:extLst>
                </a:gridCol>
                <a:gridCol w="900654">
                  <a:extLst>
                    <a:ext uri="{9D8B030D-6E8A-4147-A177-3AD203B41FA5}">
                      <a16:colId xmlns:a16="http://schemas.microsoft.com/office/drawing/2014/main" val="3430564812"/>
                    </a:ext>
                  </a:extLst>
                </a:gridCol>
                <a:gridCol w="1221435">
                  <a:extLst>
                    <a:ext uri="{9D8B030D-6E8A-4147-A177-3AD203B41FA5}">
                      <a16:colId xmlns:a16="http://schemas.microsoft.com/office/drawing/2014/main" val="3211042211"/>
                    </a:ext>
                  </a:extLst>
                </a:gridCol>
                <a:gridCol w="947131">
                  <a:extLst>
                    <a:ext uri="{9D8B030D-6E8A-4147-A177-3AD203B41FA5}">
                      <a16:colId xmlns:a16="http://schemas.microsoft.com/office/drawing/2014/main" val="1542551733"/>
                    </a:ext>
                  </a:extLst>
                </a:gridCol>
                <a:gridCol w="767306">
                  <a:extLst>
                    <a:ext uri="{9D8B030D-6E8A-4147-A177-3AD203B41FA5}">
                      <a16:colId xmlns:a16="http://schemas.microsoft.com/office/drawing/2014/main" val="301963674"/>
                    </a:ext>
                  </a:extLst>
                </a:gridCol>
                <a:gridCol w="891910">
                  <a:extLst>
                    <a:ext uri="{9D8B030D-6E8A-4147-A177-3AD203B41FA5}">
                      <a16:colId xmlns:a16="http://schemas.microsoft.com/office/drawing/2014/main" val="2102149283"/>
                    </a:ext>
                  </a:extLst>
                </a:gridCol>
                <a:gridCol w="979352">
                  <a:extLst>
                    <a:ext uri="{9D8B030D-6E8A-4147-A177-3AD203B41FA5}">
                      <a16:colId xmlns:a16="http://schemas.microsoft.com/office/drawing/2014/main" val="3723466198"/>
                    </a:ext>
                  </a:extLst>
                </a:gridCol>
                <a:gridCol w="1058050">
                  <a:extLst>
                    <a:ext uri="{9D8B030D-6E8A-4147-A177-3AD203B41FA5}">
                      <a16:colId xmlns:a16="http://schemas.microsoft.com/office/drawing/2014/main" val="2324238776"/>
                    </a:ext>
                  </a:extLst>
                </a:gridCol>
                <a:gridCol w="918143">
                  <a:extLst>
                    <a:ext uri="{9D8B030D-6E8A-4147-A177-3AD203B41FA5}">
                      <a16:colId xmlns:a16="http://schemas.microsoft.com/office/drawing/2014/main" val="3661221690"/>
                    </a:ext>
                  </a:extLst>
                </a:gridCol>
                <a:gridCol w="1180470">
                  <a:extLst>
                    <a:ext uri="{9D8B030D-6E8A-4147-A177-3AD203B41FA5}">
                      <a16:colId xmlns:a16="http://schemas.microsoft.com/office/drawing/2014/main" val="2006514745"/>
                    </a:ext>
                  </a:extLst>
                </a:gridCol>
                <a:gridCol w="1031341">
                  <a:extLst>
                    <a:ext uri="{9D8B030D-6E8A-4147-A177-3AD203B41FA5}">
                      <a16:colId xmlns:a16="http://schemas.microsoft.com/office/drawing/2014/main" val="3873686550"/>
                    </a:ext>
                  </a:extLst>
                </a:gridCol>
              </a:tblGrid>
              <a:tr h="6843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Bucket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# Bad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 Rate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Bad Rate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% Bad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Cumulative Lift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val="290480075"/>
                  </a:ext>
                </a:extLst>
              </a:tr>
              <a:tr h="4216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3171860883"/>
                  </a:ext>
                </a:extLst>
              </a:tr>
              <a:tr h="468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830861595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2170776250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2362128699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4032373090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4009801544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3878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2341251286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422733935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682777880"/>
                  </a:ext>
                </a:extLst>
              </a:tr>
              <a:tr h="41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3149604527"/>
                  </a:ext>
                </a:extLst>
              </a:tr>
              <a:tr h="379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val="348142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2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EEEC3F-5529-445F-BC9E-7EF0E0B3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441512"/>
              </p:ext>
            </p:extLst>
          </p:nvPr>
        </p:nvGraphicFramePr>
        <p:xfrm>
          <a:off x="1965989" y="95371"/>
          <a:ext cx="8904174" cy="6380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041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FC42-57CD-422E-A601-4FBB1869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336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Background/Outline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4D8E-61F6-45E0-9EF3-66861887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310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Premier Bankcard data</a:t>
            </a:r>
          </a:p>
          <a:p>
            <a:pPr lvl="1"/>
            <a:r>
              <a:rPr lang="en-US" sz="1800" dirty="0"/>
              <a:t>Credit card monthly billing statements</a:t>
            </a:r>
          </a:p>
          <a:p>
            <a:pPr lvl="1"/>
            <a:r>
              <a:rPr lang="en-US" sz="1800" dirty="0"/>
              <a:t>9,997 customers (unique ID’s) and 26 variables</a:t>
            </a:r>
          </a:p>
          <a:p>
            <a:r>
              <a:rPr lang="en-US" sz="1800" dirty="0"/>
              <a:t>Focus on good customers</a:t>
            </a:r>
          </a:p>
          <a:p>
            <a:r>
              <a:rPr lang="en-US" sz="1800" dirty="0"/>
              <a:t>Create the model dataset</a:t>
            </a:r>
          </a:p>
          <a:p>
            <a:r>
              <a:rPr lang="en-US" sz="1800" dirty="0"/>
              <a:t>Models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r>
              <a:rPr lang="en-US" sz="1800" dirty="0"/>
              <a:t>MARS</a:t>
            </a:r>
          </a:p>
          <a:p>
            <a:pPr lvl="1"/>
            <a:r>
              <a:rPr lang="en-US" sz="1800" dirty="0"/>
              <a:t>Good Customer Score</a:t>
            </a:r>
          </a:p>
          <a:p>
            <a:r>
              <a:rPr lang="en-US" sz="1800" dirty="0"/>
              <a:t>Model evaluation</a:t>
            </a:r>
          </a:p>
          <a:p>
            <a:pPr lvl="1"/>
            <a:r>
              <a:rPr lang="en-US" sz="1800" dirty="0"/>
              <a:t>ROC/AUC</a:t>
            </a:r>
          </a:p>
          <a:p>
            <a:pPr lvl="1"/>
            <a:r>
              <a:rPr lang="en-US" sz="1800" dirty="0"/>
              <a:t>KS</a:t>
            </a:r>
          </a:p>
          <a:p>
            <a:pPr lvl="1"/>
            <a:r>
              <a:rPr lang="en-US" sz="1800" dirty="0"/>
              <a:t>Gains table</a:t>
            </a:r>
          </a:p>
          <a:p>
            <a:pPr lvl="1"/>
            <a:r>
              <a:rPr lang="en-US" sz="1800" dirty="0"/>
              <a:t>Lift</a:t>
            </a:r>
          </a:p>
          <a:p>
            <a:r>
              <a:rPr lang="en-US" sz="1800" dirty="0"/>
              <a:t>Profit (are we making money?)</a:t>
            </a:r>
          </a:p>
        </p:txBody>
      </p:sp>
    </p:spTree>
    <p:extLst>
      <p:ext uri="{BB962C8B-B14F-4D97-AF65-F5344CB8AC3E}">
        <p14:creationId xmlns:p14="http://schemas.microsoft.com/office/powerpoint/2010/main" val="167356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EB89-9BB3-4B53-BC80-66434408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Creating the Model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0D9F-27D7-4E21-B94E-FE515ED6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Removed 4,167 risky customers</a:t>
            </a:r>
          </a:p>
          <a:p>
            <a:pPr lvl="1"/>
            <a:r>
              <a:rPr lang="en-US" dirty="0"/>
              <a:t>A customer is deemed risky if their month 1 satisfies any of these conditions:</a:t>
            </a:r>
          </a:p>
          <a:p>
            <a:pPr lvl="2"/>
            <a:r>
              <a:rPr lang="en-US" dirty="0"/>
              <a:t>Days </a:t>
            </a:r>
            <a:r>
              <a:rPr lang="en-US" dirty="0" err="1"/>
              <a:t>Deliq</a:t>
            </a:r>
            <a:r>
              <a:rPr lang="en-US" dirty="0"/>
              <a:t> &gt; 0 (more than 0 days delinquent)</a:t>
            </a:r>
          </a:p>
          <a:p>
            <a:pPr lvl="2"/>
            <a:r>
              <a:rPr lang="en-US" dirty="0"/>
              <a:t>non-blank External Status </a:t>
            </a:r>
          </a:p>
          <a:p>
            <a:pPr lvl="2"/>
            <a:r>
              <a:rPr lang="en-US" dirty="0"/>
              <a:t>Opening Balance &gt; Credit Limit</a:t>
            </a:r>
          </a:p>
          <a:p>
            <a:pPr lvl="2"/>
            <a:r>
              <a:rPr lang="en-US" dirty="0"/>
              <a:t>Ending Balance &gt; Credit Limit</a:t>
            </a:r>
          </a:p>
          <a:p>
            <a:r>
              <a:rPr lang="en-US" dirty="0"/>
              <a:t>Definition of Bad (outcome variable)</a:t>
            </a:r>
          </a:p>
          <a:p>
            <a:pPr lvl="1"/>
            <a:r>
              <a:rPr lang="en-US" dirty="0"/>
              <a:t>A customer is defined as bad if they satisfy any of these conditions:</a:t>
            </a:r>
          </a:p>
          <a:p>
            <a:pPr lvl="2"/>
            <a:r>
              <a:rPr lang="en-US" dirty="0"/>
              <a:t>Days </a:t>
            </a:r>
            <a:r>
              <a:rPr lang="en-US" dirty="0" err="1"/>
              <a:t>Deliq</a:t>
            </a:r>
            <a:r>
              <a:rPr lang="en-US" dirty="0"/>
              <a:t> ≥ 90 (90 or more days delinquent) in the final month</a:t>
            </a:r>
          </a:p>
          <a:p>
            <a:pPr lvl="2"/>
            <a:r>
              <a:rPr lang="en-US" dirty="0"/>
              <a:t>External Status other than blank or "C" in month 7 or later</a:t>
            </a:r>
          </a:p>
          <a:p>
            <a:r>
              <a:rPr lang="en-US" dirty="0"/>
              <a:t>Kept only month 1 (Row Num = 1) for each remaining customer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4ED63D-E6CF-439C-8B83-4A84A80C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75744"/>
              </p:ext>
            </p:extLst>
          </p:nvPr>
        </p:nvGraphicFramePr>
        <p:xfrm>
          <a:off x="8781320" y="4914896"/>
          <a:ext cx="2816632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94">
                  <a:extLst>
                    <a:ext uri="{9D8B030D-6E8A-4147-A177-3AD203B41FA5}">
                      <a16:colId xmlns:a16="http://schemas.microsoft.com/office/drawing/2014/main" val="3745509758"/>
                    </a:ext>
                  </a:extLst>
                </a:gridCol>
                <a:gridCol w="1912538">
                  <a:extLst>
                    <a:ext uri="{9D8B030D-6E8A-4147-A177-3AD203B41FA5}">
                      <a16:colId xmlns:a16="http://schemas.microsoft.com/office/drawing/2014/main" val="1040659940"/>
                    </a:ext>
                  </a:extLst>
                </a:gridCol>
              </a:tblGrid>
              <a:tr h="526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252373548"/>
                  </a:ext>
                </a:extLst>
              </a:tr>
              <a:tr h="526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5072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731358471"/>
                  </a:ext>
                </a:extLst>
              </a:tr>
              <a:tr h="526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12769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93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219C-A9B4-40AE-AE3D-E791911A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91" y="1425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92A8-BB8B-42C5-9840-C30B1FC1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72EF1-35EC-49ED-8174-34B1717F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2" y="1628420"/>
            <a:ext cx="11359449" cy="45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FCD-EAE7-434D-B8E1-E0CEB990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580-3A7E-4767-A7DE-FBE5C146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7332A-38F6-4077-A16C-F170175F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511E-E238-40BB-B9B4-8FF554C1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3BA3-C8C1-4F35-8791-9429491A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F926-F726-4F9F-AD4C-B76F4222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110"/>
            <a:ext cx="10057143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057C86-028C-4C4B-825E-1FB22841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55" y="56442"/>
            <a:ext cx="8672290" cy="67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D6A5-507B-4589-9488-4DD18CE7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516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Input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E35CA-350C-4A22-8111-E38AFF51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994" y="511194"/>
            <a:ext cx="4443984" cy="2562193"/>
          </a:xfrm>
        </p:spPr>
        <p:txBody>
          <a:bodyPr>
            <a:noAutofit/>
          </a:bodyPr>
          <a:lstStyle/>
          <a:p>
            <a:r>
              <a:rPr lang="en-US" sz="1200" dirty="0"/>
              <a:t>Months On Book</a:t>
            </a:r>
          </a:p>
          <a:p>
            <a:r>
              <a:rPr lang="en-US" sz="1200" dirty="0"/>
              <a:t>Credit Limit</a:t>
            </a:r>
          </a:p>
          <a:p>
            <a:r>
              <a:rPr lang="en-US" sz="1200" dirty="0"/>
              <a:t>Opening Balance</a:t>
            </a:r>
          </a:p>
          <a:p>
            <a:r>
              <a:rPr lang="en-US" sz="1200" dirty="0"/>
              <a:t>Ending Balance</a:t>
            </a:r>
          </a:p>
          <a:p>
            <a:r>
              <a:rPr lang="en-US" sz="1200" dirty="0"/>
              <a:t>Actual Min Pay Due</a:t>
            </a:r>
          </a:p>
          <a:p>
            <a:r>
              <a:rPr lang="en-US" sz="1200" dirty="0"/>
              <a:t>Total Min Pay Due (binned)</a:t>
            </a:r>
          </a:p>
          <a:p>
            <a:r>
              <a:rPr lang="en-US" sz="1200" dirty="0"/>
              <a:t>Net Payments During Cycle (binned) </a:t>
            </a:r>
          </a:p>
          <a:p>
            <a:r>
              <a:rPr lang="en-US" sz="1200" dirty="0"/>
              <a:t>Net Purchases During Cycle (binned)</a:t>
            </a:r>
          </a:p>
          <a:p>
            <a:r>
              <a:rPr lang="en-US" sz="1200" dirty="0"/>
              <a:t>Net Cash Advances During Cycle</a:t>
            </a:r>
          </a:p>
          <a:p>
            <a:r>
              <a:rPr lang="en-US" sz="1200" dirty="0"/>
              <a:t>Net Premier Fees Billed During Cycle (binned)</a:t>
            </a:r>
          </a:p>
          <a:p>
            <a:r>
              <a:rPr lang="en-US" sz="1200" dirty="0"/>
              <a:t>Net Behavior Fees Billed During Cycle</a:t>
            </a:r>
          </a:p>
          <a:p>
            <a:r>
              <a:rPr lang="en-US" sz="1200" dirty="0"/>
              <a:t>Net Concessions Billed During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C3F5-3FEA-404A-8C40-C1072F88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0994" y="4110574"/>
            <a:ext cx="4443984" cy="823912"/>
          </a:xfrm>
        </p:spPr>
        <p:txBody>
          <a:bodyPr/>
          <a:lstStyle/>
          <a:p>
            <a:r>
              <a:rPr lang="en-US" sz="1800" dirty="0"/>
              <a:t>Removed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65850-4DA6-4F78-86DC-084DCD8B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0994" y="4934486"/>
            <a:ext cx="8066015" cy="2562193"/>
          </a:xfrm>
        </p:spPr>
        <p:txBody>
          <a:bodyPr>
            <a:noAutofit/>
          </a:bodyPr>
          <a:lstStyle/>
          <a:p>
            <a:r>
              <a:rPr lang="en-US" sz="1200" dirty="0"/>
              <a:t>Row Num</a:t>
            </a:r>
          </a:p>
          <a:p>
            <a:r>
              <a:rPr lang="en-US" sz="1200" dirty="0"/>
              <a:t>External Status</a:t>
            </a:r>
          </a:p>
          <a:p>
            <a:r>
              <a:rPr lang="en-US" sz="1200" dirty="0"/>
              <a:t>Days </a:t>
            </a:r>
            <a:r>
              <a:rPr lang="en-US" sz="1200" dirty="0" err="1"/>
              <a:t>Deliq</a:t>
            </a:r>
            <a:r>
              <a:rPr lang="en-US" sz="1200" dirty="0"/>
              <a:t> and Over limit Amount</a:t>
            </a:r>
          </a:p>
          <a:p>
            <a:r>
              <a:rPr lang="en-US" sz="1200" dirty="0"/>
              <a:t>Good Customer Score, Behavior Score, and Quarterly Fico Score</a:t>
            </a:r>
          </a:p>
          <a:p>
            <a:r>
              <a:rPr lang="en-US" sz="1200" dirty="0" err="1"/>
              <a:t>ClosureReason</a:t>
            </a:r>
            <a:r>
              <a:rPr lang="en-US" sz="1200" dirty="0"/>
              <a:t> </a:t>
            </a:r>
          </a:p>
          <a:p>
            <a:r>
              <a:rPr lang="en-US" sz="1200" dirty="0"/>
              <a:t>Open Date, Last Statement Date, Cycle Date, Month End Date, and Last Payment Date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2EDAB9-40DB-445E-B75F-6DD97DBB513C}"/>
              </a:ext>
            </a:extLst>
          </p:cNvPr>
          <p:cNvSpPr txBox="1">
            <a:spLocks/>
          </p:cNvSpPr>
          <p:nvPr/>
        </p:nvSpPr>
        <p:spPr>
          <a:xfrm>
            <a:off x="4125985" y="642417"/>
            <a:ext cx="4443984" cy="2562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906A2B3-C5F0-4BB1-8439-BEE75D421C5B}"/>
              </a:ext>
            </a:extLst>
          </p:cNvPr>
          <p:cNvSpPr txBox="1">
            <a:spLocks/>
          </p:cNvSpPr>
          <p:nvPr/>
        </p:nvSpPr>
        <p:spPr>
          <a:xfrm>
            <a:off x="4820482" y="511193"/>
            <a:ext cx="4443984" cy="2562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Opening Utilization </a:t>
            </a:r>
          </a:p>
          <a:p>
            <a:pPr lvl="1"/>
            <a:r>
              <a:rPr lang="en-US" sz="1200" dirty="0"/>
              <a:t>Opening Balance  / Credit Limit</a:t>
            </a:r>
          </a:p>
          <a:p>
            <a:r>
              <a:rPr lang="en-US" sz="1200" dirty="0"/>
              <a:t>Ending Utilization </a:t>
            </a:r>
          </a:p>
          <a:p>
            <a:pPr lvl="1"/>
            <a:r>
              <a:rPr lang="en-US" sz="1200" dirty="0"/>
              <a:t>Ending Balance  / Credit Limit</a:t>
            </a:r>
          </a:p>
          <a:p>
            <a:r>
              <a:rPr lang="en-US" sz="1200" dirty="0"/>
              <a:t>Utilization Difference </a:t>
            </a:r>
          </a:p>
          <a:p>
            <a:pPr lvl="1"/>
            <a:r>
              <a:rPr lang="en-US" sz="1200" dirty="0"/>
              <a:t>Ending Utilization - Opening Utilization</a:t>
            </a:r>
          </a:p>
          <a:p>
            <a:r>
              <a:rPr lang="en-US" sz="1200" dirty="0"/>
              <a:t>Total Fees and Concessions </a:t>
            </a:r>
          </a:p>
          <a:p>
            <a:pPr lvl="1"/>
            <a:r>
              <a:rPr lang="en-US" sz="1200" dirty="0"/>
              <a:t>Net Premier Fees Billed During Cycle + Net Behavior Fees Billed During Cycle - Net Concessions Billed During Cycle</a:t>
            </a:r>
          </a:p>
          <a:p>
            <a:r>
              <a:rPr lang="en-US" sz="1200" dirty="0"/>
              <a:t>Payment Type </a:t>
            </a:r>
          </a:p>
          <a:p>
            <a:pPr lvl="1"/>
            <a:r>
              <a:rPr lang="en-US" sz="1200" dirty="0"/>
              <a:t>index of whether a customer paid above, below, or exactly their total minimum payment due or if they made no payment</a:t>
            </a:r>
          </a:p>
          <a:p>
            <a:r>
              <a:rPr lang="en-US" sz="1200" dirty="0"/>
              <a:t>Closure Reason Given </a:t>
            </a:r>
          </a:p>
          <a:p>
            <a:pPr lvl="1"/>
            <a:r>
              <a:rPr lang="en-US" sz="1200" dirty="0"/>
              <a:t>index of whether or not a closure reason was given</a:t>
            </a:r>
          </a:p>
        </p:txBody>
      </p:sp>
    </p:spTree>
    <p:extLst>
      <p:ext uri="{BB962C8B-B14F-4D97-AF65-F5344CB8AC3E}">
        <p14:creationId xmlns:p14="http://schemas.microsoft.com/office/powerpoint/2010/main" val="2117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B2C9-519B-4A4E-801E-6BB88356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81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9353F-AB5B-4EEE-9214-F0D27C96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98" y="709612"/>
            <a:ext cx="6324600" cy="6124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C7DBB-D1FC-4CD1-AECC-6F9453505625}"/>
              </a:ext>
            </a:extLst>
          </p:cNvPr>
          <p:cNvSpPr txBox="1">
            <a:spLocks/>
          </p:cNvSpPr>
          <p:nvPr/>
        </p:nvSpPr>
        <p:spPr>
          <a:xfrm>
            <a:off x="7169798" y="663444"/>
            <a:ext cx="5935824" cy="302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(70%), validation (30%)</a:t>
            </a:r>
          </a:p>
          <a:p>
            <a:r>
              <a:rPr lang="en-US" dirty="0"/>
              <a:t>Stepwise variable selection</a:t>
            </a:r>
          </a:p>
          <a:p>
            <a:r>
              <a:rPr lang="en-US" dirty="0"/>
              <a:t>Final model </a:t>
            </a:r>
          </a:p>
          <a:p>
            <a:pPr lvl="1"/>
            <a:r>
              <a:rPr lang="en-US" dirty="0"/>
              <a:t>8 inputs</a:t>
            </a:r>
          </a:p>
          <a:p>
            <a:pPr lvl="1"/>
            <a:r>
              <a:rPr lang="en-US" dirty="0"/>
              <a:t>AIC = 2973.4</a:t>
            </a:r>
          </a:p>
        </p:txBody>
      </p:sp>
    </p:spTree>
    <p:extLst>
      <p:ext uri="{BB962C8B-B14F-4D97-AF65-F5344CB8AC3E}">
        <p14:creationId xmlns:p14="http://schemas.microsoft.com/office/powerpoint/2010/main" val="42160177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984</Words>
  <Application>Microsoft Office PowerPoint</Application>
  <PresentationFormat>Widescreen</PresentationFormat>
  <Paragraphs>530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Increasing Profits Through Good Customers</vt:lpstr>
      <vt:lpstr>Background/Outline</vt:lpstr>
      <vt:lpstr>Creating the Model Dataset</vt:lpstr>
      <vt:lpstr>Exploratory Data Analysis</vt:lpstr>
      <vt:lpstr>PowerPoint Presentation</vt:lpstr>
      <vt:lpstr>PowerPoint Presentation</vt:lpstr>
      <vt:lpstr>PowerPoint Presentation</vt:lpstr>
      <vt:lpstr>Input Variables</vt:lpstr>
      <vt:lpstr>Logistic Regression</vt:lpstr>
      <vt:lpstr>Logistic Regression</vt:lpstr>
      <vt:lpstr>Logistic Regression Gains Table (Validation) </vt:lpstr>
      <vt:lpstr>MARS</vt:lpstr>
      <vt:lpstr>MARS</vt:lpstr>
      <vt:lpstr>MARS Gains Table (Validation) </vt:lpstr>
      <vt:lpstr>Good Customer Score</vt:lpstr>
      <vt:lpstr>Good Customer Score Gains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Profits Through Good Customers</dc:title>
  <dc:creator>Yuchi Hu</dc:creator>
  <cp:lastModifiedBy>Yuchi Hu</cp:lastModifiedBy>
  <cp:revision>8</cp:revision>
  <dcterms:created xsi:type="dcterms:W3CDTF">2019-04-28T02:40:39Z</dcterms:created>
  <dcterms:modified xsi:type="dcterms:W3CDTF">2019-04-28T06:06:37Z</dcterms:modified>
</cp:coreProperties>
</file>