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8"/>
  </p:notesMasterIdLst>
  <p:sldIdLst>
    <p:sldId id="256" r:id="rId2"/>
    <p:sldId id="272" r:id="rId3"/>
    <p:sldId id="271" r:id="rId4"/>
    <p:sldId id="257" r:id="rId5"/>
    <p:sldId id="261" r:id="rId6"/>
    <p:sldId id="262" r:id="rId7"/>
    <p:sldId id="264" r:id="rId8"/>
    <p:sldId id="258" r:id="rId9"/>
    <p:sldId id="268" r:id="rId10"/>
    <p:sldId id="269" r:id="rId11"/>
    <p:sldId id="270" r:id="rId12"/>
    <p:sldId id="260" r:id="rId13"/>
    <p:sldId id="267" r:id="rId14"/>
    <p:sldId id="259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yife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 snapToObjects="1">
      <p:cViewPr varScale="1">
        <p:scale>
          <a:sx n="74" d="100"/>
          <a:sy n="74" d="100"/>
        </p:scale>
        <p:origin x="-120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5FD3-BFCF-CF4A-9B89-46B09B35693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F769-6DCE-714F-B346-F2E0A692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Camera shake: </a:t>
            </a:r>
            <a:r>
              <a:rPr lang="en-US" altLang="zh-CN" dirty="0" smtClean="0"/>
              <a:t>User moving hands(The</a:t>
            </a:r>
            <a:r>
              <a:rPr lang="en-US" altLang="zh-CN" baseline="0" dirty="0" smtClean="0"/>
              <a:t> blurry peacock is the result of shaky hands</a:t>
            </a:r>
            <a:r>
              <a:rPr lang="en-US" altLang="zh-CN" dirty="0" smtClean="0"/>
              <a:t>)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Scene motion: Objects in the scene moving</a:t>
            </a:r>
          </a:p>
          <a:p>
            <a:r>
              <a:rPr lang="en-US" altLang="zh-CN" dirty="0" smtClean="0"/>
              <a:t>Defocus blur: Depth of field effects</a:t>
            </a:r>
          </a:p>
          <a:p>
            <a:r>
              <a:rPr lang="en-US" altLang="zh-CN" dirty="0" smtClean="0"/>
              <a:t>Out of Plane: There is a speed of</a:t>
            </a:r>
            <a:r>
              <a:rPr lang="en-US" altLang="zh-CN" baseline="0" dirty="0" smtClean="0"/>
              <a:t> the object in the direction perpendicular to the image 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22AC-62A6-4154-A016-C5BB8341F6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F769-6DCE-714F-B346-F2E0A692F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pic>
        <p:nvPicPr>
          <p:cNvPr id="2049" name="Picture 1" descr="C:\Users\Smeagle Qiao\AppData\Roaming\Tencent\Users\691787096\QQ\WinTemp\RichOle\}3QEL}(CICMW%$]~DOXL]$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9" y="3070579"/>
            <a:ext cx="2626724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meagle Qiao\AppData\Roaming\Tencent\Users\691787096\QQ\WinTemp\RichOle\ZL8DNYSZWHPSK9}Z_B6PGR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24" y="3070579"/>
            <a:ext cx="2644799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Smeagle Qiao\AppData\Roaming\Tencent\Users\691787096\QQ\WinTemp\RichOle\96K{{C2F}B[3`~L`U376_]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8" y="3070579"/>
            <a:ext cx="2726831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252" y="2553730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074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84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meagle Qiao\AppData\Roaming\Tencent\Users\691787096\QQ\WinTemp\RichOle\UO`@N1Y$5Z0EF]1RGNH0C6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2957689"/>
            <a:ext cx="292993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meagle Qiao\AppData\Roaming\Tencent\Users\691787096\QQ\WinTemp\RichOle\K3{)BJOI`GET480SWFJZ[K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69" y="2957688"/>
            <a:ext cx="2921000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eagle Qiao\AppData\Roaming\Tencent\Users\691787096\QQ\WinTemp\RichOle\DMPOIUE]SWT83{B%9_8@M[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957689"/>
            <a:ext cx="2926932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73" y="2544043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110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 to get good regions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2237115" cy="2757487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7" y="1238250"/>
            <a:ext cx="2608036" cy="3100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5" y="1417638"/>
            <a:ext cx="2237115" cy="27574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0" y="1238250"/>
            <a:ext cx="2376296" cy="3100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0041" y="4730750"/>
            <a:ext cx="6177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</a:p>
          <a:p>
            <a:endParaRPr lang="en-US" dirty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igenvalue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</a:p>
          <a:p>
            <a:endParaRPr lang="en-US" dirty="0"/>
          </a:p>
          <a:p>
            <a:r>
              <a:rPr lang="en-US" altLang="zh-CN" dirty="0" smtClean="0"/>
              <a:t>3,</a:t>
            </a:r>
            <a:r>
              <a:rPr lang="zh-CN" altLang="en-US" dirty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endParaRPr lang="en-US" dirty="0"/>
          </a:p>
        </p:txBody>
      </p:sp>
      <p:pic>
        <p:nvPicPr>
          <p:cNvPr id="4" name="Picture 3" descr="crop_kern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3941761"/>
            <a:ext cx="3587750" cy="2690813"/>
          </a:xfrm>
          <a:prstGeom prst="rect">
            <a:avLst/>
          </a:prstGeom>
        </p:spPr>
      </p:pic>
      <p:pic>
        <p:nvPicPr>
          <p:cNvPr id="5" name="Picture 4" descr="kerne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1417638"/>
            <a:ext cx="3587750" cy="2690813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965574"/>
            <a:ext cx="2381250" cy="2667000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4" y="1476374"/>
            <a:ext cx="2047791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125" y="2603500"/>
            <a:ext cx="148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4~5 hours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125" y="4988004"/>
            <a:ext cx="167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40~50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Un-uniform kernel ?</a:t>
            </a:r>
            <a:endParaRPr lang="en-US" dirty="0"/>
          </a:p>
        </p:txBody>
      </p:sp>
      <p:pic>
        <p:nvPicPr>
          <p:cNvPr id="4" name="Picture 3" descr="car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016854" cy="2627247"/>
          </a:xfrm>
          <a:prstGeom prst="rect">
            <a:avLst/>
          </a:prstGeom>
        </p:spPr>
      </p:pic>
      <p:pic>
        <p:nvPicPr>
          <p:cNvPr id="5" name="Picture 4" descr="deblurredc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753"/>
            <a:ext cx="5016854" cy="2627247"/>
          </a:xfrm>
          <a:prstGeom prst="rect">
            <a:avLst/>
          </a:prstGeom>
        </p:spPr>
      </p:pic>
      <p:pic>
        <p:nvPicPr>
          <p:cNvPr id="6" name="Picture 5" descr="kern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4" y="1417638"/>
            <a:ext cx="3543153" cy="2657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3980" y="5059094"/>
            <a:ext cx="271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kernel on the car and the clear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out the moving object ?</a:t>
            </a:r>
            <a:endParaRPr lang="en-US" dirty="0"/>
          </a:p>
        </p:txBody>
      </p:sp>
      <p:pic>
        <p:nvPicPr>
          <p:cNvPr id="4" name="Picture 3" descr="h_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32" y="4203857"/>
            <a:ext cx="3652868" cy="2373546"/>
          </a:xfrm>
          <a:prstGeom prst="rect">
            <a:avLst/>
          </a:prstGeom>
        </p:spPr>
      </p:pic>
      <p:pic>
        <p:nvPicPr>
          <p:cNvPr id="6" name="Picture 5" descr="epll_crop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110908"/>
            <a:ext cx="4406562" cy="1837859"/>
          </a:xfrm>
          <a:prstGeom prst="rect">
            <a:avLst/>
          </a:prstGeom>
        </p:spPr>
      </p:pic>
      <p:pic>
        <p:nvPicPr>
          <p:cNvPr id="9" name="Picture 8" descr="c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908"/>
            <a:ext cx="4406563" cy="1837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736754"/>
            <a:ext cx="3750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Limitation 1:</a:t>
            </a:r>
          </a:p>
          <a:p>
            <a:endParaRPr lang="en-US" dirty="0"/>
          </a:p>
          <a:p>
            <a:r>
              <a:rPr lang="en-US" dirty="0" smtClean="0"/>
              <a:t>The sub-image cannot be too smooth.</a:t>
            </a:r>
          </a:p>
        </p:txBody>
      </p:sp>
    </p:spTree>
    <p:extLst>
      <p:ext uri="{BB962C8B-B14F-4D97-AF65-F5344CB8AC3E}">
        <p14:creationId xmlns:p14="http://schemas.microsoft.com/office/powerpoint/2010/main" val="86989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spatial localized kernel ? </a:t>
            </a:r>
            <a:endParaRPr lang="en-US" dirty="0"/>
          </a:p>
        </p:txBody>
      </p:sp>
      <p:pic>
        <p:nvPicPr>
          <p:cNvPr id="6" name="Picture 5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2" y="4024571"/>
            <a:ext cx="4507398" cy="2833429"/>
          </a:xfrm>
          <a:prstGeom prst="rect">
            <a:avLst/>
          </a:prstGeom>
        </p:spPr>
      </p:pic>
      <p:pic>
        <p:nvPicPr>
          <p:cNvPr id="7" name="Picture 6" descr="bik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3" y="1191142"/>
            <a:ext cx="4507398" cy="2833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85907"/>
            <a:ext cx="3715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 2:</a:t>
            </a:r>
          </a:p>
          <a:p>
            <a:endParaRPr lang="en-US" dirty="0"/>
          </a:p>
          <a:p>
            <a:r>
              <a:rPr lang="en-US" dirty="0" smtClean="0"/>
              <a:t>Each grid of sub-image being too small to provide enough information for nearest-neighbor patch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Presumption of the </a:t>
            </a:r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09 at 7.13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0" y="2277248"/>
            <a:ext cx="5570281" cy="382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340" y="1353918"/>
            <a:ext cx="462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4" y="81207"/>
            <a:ext cx="8229600" cy="1143000"/>
          </a:xfrm>
        </p:spPr>
        <p:txBody>
          <a:bodyPr/>
          <a:lstStyle/>
          <a:p>
            <a:r>
              <a:rPr lang="en-US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pic>
        <p:nvPicPr>
          <p:cNvPr id="5" name="Picture 4" descr="Screen Shot 2015-04-09 at 7.07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3950218"/>
            <a:ext cx="2803648" cy="2396518"/>
          </a:xfrm>
          <a:prstGeom prst="rect">
            <a:avLst/>
          </a:prstGeom>
        </p:spPr>
      </p:pic>
      <p:pic>
        <p:nvPicPr>
          <p:cNvPr id="6" name="Picture 5" descr="Screen Shot 2015-04-09 at 7.07.2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" y="1133184"/>
            <a:ext cx="3432246" cy="223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403" y="351359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Scene motion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297" y="6447459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Defocus </a:t>
            </a:r>
            <a:r>
              <a:rPr lang="en-US" altLang="zh-CN" sz="1400" dirty="0"/>
              <a:t>blur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490" y="3513596"/>
            <a:ext cx="10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shake</a:t>
            </a:r>
            <a:endParaRPr lang="en-US" sz="1400" dirty="0"/>
          </a:p>
        </p:txBody>
      </p:sp>
      <p:pic>
        <p:nvPicPr>
          <p:cNvPr id="10" name="Picture 9" descr="Screen Shot 2015-04-09 at 7.10.5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3950218"/>
            <a:ext cx="2959301" cy="2232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0403" y="6235031"/>
            <a:ext cx="12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plane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439337" y="6581001"/>
            <a:ext cx="46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http://www.cs.unc.edu/~lazebnik/research/fall08/lec05_deblurring.pdf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1201562"/>
            <a:ext cx="4313997" cy="2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/>
          <a:lstStyle/>
          <a:p>
            <a:r>
              <a:rPr lang="en-US" dirty="0" smtClean="0"/>
              <a:t>Patch </a:t>
            </a:r>
            <a:r>
              <a:rPr lang="en-US" dirty="0"/>
              <a:t>recurrence across scales in a sharp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blurry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cross-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deminishes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938700"/>
            <a:ext cx="6177001" cy="179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667005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642776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C:\Users\Smeagle Qiao\AppData\Roaming\Tencent\Users\691787096\QQ\WinTemp\RichOle\%W2$7FK0A2X}USGIZRVUW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25" y="2170448"/>
            <a:ext cx="5269963" cy="10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780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Michaeli&amp;Irani’s</a:t>
            </a:r>
            <a:r>
              <a:rPr lang="en-US" dirty="0" smtClean="0"/>
              <a:t> algorithm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43953" y="4702850"/>
            <a:ext cx="1287194" cy="7033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Blur image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3"/>
            <a:endCxn id="26" idx="1"/>
          </p:cNvCxnSpPr>
          <p:nvPr/>
        </p:nvCxnSpPr>
        <p:spPr>
          <a:xfrm flipV="1">
            <a:off x="1831147" y="4376786"/>
            <a:ext cx="794825" cy="67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5972" y="3926619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Michaeli&amp;Irani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/>
        </p:nvCxnSpPr>
        <p:spPr>
          <a:xfrm>
            <a:off x="4271892" y="4376786"/>
            <a:ext cx="2039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11708" y="3926619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2"/>
            <a:endCxn id="30" idx="0"/>
          </p:cNvCxnSpPr>
          <p:nvPr/>
        </p:nvCxnSpPr>
        <p:spPr>
          <a:xfrm flipH="1">
            <a:off x="3446584" y="4826952"/>
            <a:ext cx="2348" cy="6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23624" y="5429547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EPLL</a:t>
            </a: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1831147" y="5054543"/>
            <a:ext cx="792477" cy="82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1248" y="4945951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Blur kernel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34" idx="1"/>
          </p:cNvCxnSpPr>
          <p:nvPr/>
        </p:nvCxnSpPr>
        <p:spPr>
          <a:xfrm flipV="1">
            <a:off x="4269544" y="5879713"/>
            <a:ext cx="20421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11707" y="5429546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953" y="5809372"/>
            <a:ext cx="1287194" cy="45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831147" y="6034456"/>
            <a:ext cx="79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3300537"/>
            <a:ext cx="8229600" cy="7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zh-CN" alt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meagle Qiao\AppData\Roaming\Tencent\Users\691787096\QQ\WinTemp\RichOle\Y[6Q}I$Y_`LA~B3CQ[P_B@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348089"/>
            <a:ext cx="2188365" cy="10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3105908"/>
          </a:xfrm>
        </p:spPr>
        <p:txBody>
          <a:bodyPr>
            <a:normAutofit/>
          </a:bodyPr>
          <a:lstStyle/>
          <a:p>
            <a:r>
              <a:rPr lang="en-US" dirty="0" smtClean="0"/>
              <a:t>Input: 4 images</a:t>
            </a:r>
          </a:p>
          <a:p>
            <a:r>
              <a:rPr lang="en-US" dirty="0" smtClean="0"/>
              <a:t>Method: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4695"/>
              </p:ext>
            </p:extLst>
          </p:nvPr>
        </p:nvGraphicFramePr>
        <p:xfrm>
          <a:off x="2731910" y="3578577"/>
          <a:ext cx="42220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22"/>
                <a:gridCol w="2111022"/>
              </a:tblGrid>
              <a:tr h="2889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5779" y="556542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error ratio = 0.9746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371</Words>
  <Application>Microsoft Macintosh PowerPoint</Application>
  <PresentationFormat>On-screen Show (4:3)</PresentationFormat>
  <Paragraphs>100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Blind Deblurring Using Internal Patch Recurrence</vt:lpstr>
      <vt:lpstr>Presumption of the Deblurring </vt:lpstr>
      <vt:lpstr>Types of Blur</vt:lpstr>
      <vt:lpstr>Internal Patch Recurrence </vt:lpstr>
      <vt:lpstr>T. Michaeli and M. Irani </vt:lpstr>
      <vt:lpstr>T. Michaeli and M. Irani </vt:lpstr>
      <vt:lpstr>D. Zoran and Y. Weiss</vt:lpstr>
      <vt:lpstr>Michaeli VS. EPLL</vt:lpstr>
      <vt:lpstr>Michaeli VS. EPLL</vt:lpstr>
      <vt:lpstr>Michaeli VS. EPLL</vt:lpstr>
      <vt:lpstr>Michaeli VS. EPLL</vt:lpstr>
      <vt:lpstr>Auto crop to get good regions</vt:lpstr>
      <vt:lpstr>Auto crop to get good regions</vt:lpstr>
      <vt:lpstr>Un-uniform kernel ?</vt:lpstr>
      <vt:lpstr>Segment out the moving object ?</vt:lpstr>
      <vt:lpstr>Grid of spatial localized kernel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huangyifeng Huang</cp:lastModifiedBy>
  <cp:revision>30</cp:revision>
  <dcterms:created xsi:type="dcterms:W3CDTF">2015-04-09T16:41:16Z</dcterms:created>
  <dcterms:modified xsi:type="dcterms:W3CDTF">2015-04-10T12:26:10Z</dcterms:modified>
</cp:coreProperties>
</file>