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notesMasterIdLst>
    <p:notesMasterId r:id="rId18"/>
  </p:notesMasterIdLst>
  <p:sldIdLst>
    <p:sldId id="256" r:id="rId2"/>
    <p:sldId id="271" r:id="rId3"/>
    <p:sldId id="272" r:id="rId4"/>
    <p:sldId id="257" r:id="rId5"/>
    <p:sldId id="261" r:id="rId6"/>
    <p:sldId id="262" r:id="rId7"/>
    <p:sldId id="264" r:id="rId8"/>
    <p:sldId id="258" r:id="rId9"/>
    <p:sldId id="268" r:id="rId10"/>
    <p:sldId id="269" r:id="rId11"/>
    <p:sldId id="270" r:id="rId12"/>
    <p:sldId id="260" r:id="rId13"/>
    <p:sldId id="267" r:id="rId14"/>
    <p:sldId id="259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angyifeng Huang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7" autoAdjust="0"/>
  </p:normalViewPr>
  <p:slideViewPr>
    <p:cSldViewPr snapToGrid="0" snapToObjects="1">
      <p:cViewPr varScale="1">
        <p:scale>
          <a:sx n="70" d="100"/>
          <a:sy n="70" d="100"/>
        </p:scale>
        <p:origin x="-96" y="-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25FD3-BFCF-CF4A-9B89-46B09B356939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F769-6DCE-714F-B346-F2E0A692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3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Camera shake: </a:t>
            </a:r>
            <a:r>
              <a:rPr lang="en-US" altLang="zh-CN" dirty="0" smtClean="0"/>
              <a:t>User moving hands(The</a:t>
            </a:r>
            <a:r>
              <a:rPr lang="en-US" altLang="zh-CN" baseline="0" dirty="0" smtClean="0"/>
              <a:t> blurry peacock is the result of shaky hands</a:t>
            </a:r>
            <a:r>
              <a:rPr lang="en-US" altLang="zh-CN" dirty="0" smtClean="0"/>
              <a:t>)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Scene motion: Objects in the scene moving</a:t>
            </a:r>
          </a:p>
          <a:p>
            <a:r>
              <a:rPr lang="en-US" altLang="zh-CN" dirty="0" smtClean="0"/>
              <a:t>Defocus blur: Depth of field effects</a:t>
            </a:r>
          </a:p>
          <a:p>
            <a:r>
              <a:rPr lang="en-US" altLang="zh-CN" dirty="0" smtClean="0"/>
              <a:t>Out of Plane: There is a speed of</a:t>
            </a:r>
            <a:r>
              <a:rPr lang="en-US" altLang="zh-CN" baseline="0" dirty="0" smtClean="0"/>
              <a:t> the object in the direction perpendicular to the image plane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422AC-62A6-4154-A016-C5BB8341F6F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222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F769-6DCE-714F-B346-F2E0A692FB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1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2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7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7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9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0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0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3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2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Blind </a:t>
            </a:r>
            <a:r>
              <a:rPr lang="en-US" dirty="0" err="1"/>
              <a:t>Deblurring</a:t>
            </a:r>
            <a:r>
              <a:rPr lang="en-US" dirty="0"/>
              <a:t> Using Internal Patch Recurrence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3:</a:t>
            </a:r>
          </a:p>
          <a:p>
            <a:r>
              <a:rPr lang="en-US" dirty="0" err="1"/>
              <a:t>Yifeng</a:t>
            </a:r>
            <a:r>
              <a:rPr lang="en-US" dirty="0"/>
              <a:t> Huang, </a:t>
            </a:r>
            <a:r>
              <a:rPr lang="en-US" dirty="0" err="1"/>
              <a:t>Zijian</a:t>
            </a:r>
            <a:r>
              <a:rPr lang="en-US" dirty="0"/>
              <a:t> </a:t>
            </a:r>
            <a:r>
              <a:rPr lang="en-US" dirty="0" err="1"/>
              <a:t>Qiao</a:t>
            </a:r>
            <a:endParaRPr lang="en-US" dirty="0"/>
          </a:p>
          <a:p>
            <a:r>
              <a:rPr lang="en-US" dirty="0"/>
              <a:t>Yunzhe Cao, </a:t>
            </a:r>
            <a:r>
              <a:rPr lang="en-US" dirty="0" err="1"/>
              <a:t>Shangru</a:t>
            </a:r>
            <a:r>
              <a:rPr lang="en-US" dirty="0"/>
              <a:t> Huang</a:t>
            </a:r>
          </a:p>
        </p:txBody>
      </p:sp>
    </p:spTree>
    <p:extLst>
      <p:ext uri="{BB962C8B-B14F-4D97-AF65-F5344CB8AC3E}">
        <p14:creationId xmlns:p14="http://schemas.microsoft.com/office/powerpoint/2010/main" val="1808855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Michaeli</a:t>
            </a:r>
            <a:r>
              <a:rPr lang="en-US" altLang="zh-CN" dirty="0"/>
              <a:t>	</a:t>
            </a:r>
            <a:r>
              <a:rPr lang="en-US" altLang="zh-CN" dirty="0" smtClean="0"/>
              <a:t>VS</a:t>
            </a:r>
            <a:r>
              <a:rPr lang="en-US" altLang="zh-CN" dirty="0"/>
              <a:t>.	EPLL</a:t>
            </a:r>
            <a:endParaRPr lang="en-US" dirty="0"/>
          </a:p>
        </p:txBody>
      </p:sp>
      <p:pic>
        <p:nvPicPr>
          <p:cNvPr id="2049" name="Picture 1" descr="C:\Users\Smeagle Qiao\AppData\Roaming\Tencent\Users\691787096\QQ\WinTemp\RichOle\}3QEL}(CICMW%$]~DOXL]$F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79" y="3070579"/>
            <a:ext cx="2626724" cy="196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meagle Qiao\AppData\Roaming\Tencent\Users\691787096\QQ\WinTemp\RichOle\ZL8DNYSZWHPSK9}Z_B6PGRQ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24" y="3070579"/>
            <a:ext cx="2644799" cy="196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3" descr="C:\Users\Smeagle Qiao\AppData\Roaming\Tencent\Users\691787096\QQ\WinTemp\RichOle\JV(U~TI3_9GJ`[T)`@STB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C:\Users\Smeagle Qiao\AppData\Roaming\Tencent\Users\691787096\QQ\WinTemp\RichOle\JV(U~TI3_9GJ`[T)`@STB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3" name="Picture 5" descr="C:\Users\Smeagle Qiao\AppData\Roaming\Tencent\Users\691787096\QQ\WinTemp\RichOle\96K{{C2F}B[3`~L`U376_]S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868" y="3070579"/>
            <a:ext cx="2726831" cy="196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5674" y="2544043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Goundtruth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12252" y="2553730"/>
            <a:ext cx="164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Michaeli&amp;Irani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20749" y="2556172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EPLL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6984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Smeagle Qiao\AppData\Roaming\Tencent\Users\691787096\QQ\WinTemp\RichOle\UO`@N1Y$5Z0EF]1RGNH0C6F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2" y="2957689"/>
            <a:ext cx="2929936" cy="216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meagle Qiao\AppData\Roaming\Tencent\Users\691787096\QQ\WinTemp\RichOle\K3{)BJOI`GET480SWFJZ[KH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369" y="2957688"/>
            <a:ext cx="2921000" cy="216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meagle Qiao\AppData\Roaming\Tencent\Users\691787096\QQ\WinTemp\RichOle\DMPOIUE]SWT83{B%9_8@M[3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599" y="2957689"/>
            <a:ext cx="2926932" cy="216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5674" y="2544043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Goundtruth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86173" y="2544043"/>
            <a:ext cx="164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Michaeli&amp;Irani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11109" y="2556172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EPLL</a:t>
            </a:r>
            <a:endParaRPr lang="zh-CN" altLang="en-US" b="1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err="1"/>
              <a:t>Michaeli</a:t>
            </a:r>
            <a:r>
              <a:rPr lang="en-US" altLang="zh-CN" dirty="0"/>
              <a:t>	</a:t>
            </a:r>
            <a:r>
              <a:rPr lang="en-US" altLang="zh-CN" dirty="0" smtClean="0"/>
              <a:t>VS</a:t>
            </a:r>
            <a:r>
              <a:rPr lang="en-US" altLang="zh-CN" dirty="0"/>
              <a:t>.	EPLL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48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crop to get good regions</a:t>
            </a:r>
            <a:endParaRPr lang="en-US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2237115" cy="2757487"/>
          </a:xfrm>
          <a:prstGeom prst="rect">
            <a:avLst/>
          </a:prstGeom>
        </p:spPr>
      </p:pic>
      <p:pic>
        <p:nvPicPr>
          <p:cNvPr id="5" name="Picture 4" descr="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537" y="1238250"/>
            <a:ext cx="2608036" cy="3100388"/>
          </a:xfrm>
          <a:prstGeom prst="rect">
            <a:avLst/>
          </a:prstGeom>
        </p:spPr>
      </p:pic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15" y="1417638"/>
            <a:ext cx="2237115" cy="2757487"/>
          </a:xfrm>
          <a:prstGeom prst="rect">
            <a:avLst/>
          </a:prstGeom>
        </p:spPr>
      </p:pic>
      <p:pic>
        <p:nvPicPr>
          <p:cNvPr id="7" name="Picture 6" descr="4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230" y="1238250"/>
            <a:ext cx="2376296" cy="31003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80041" y="4730750"/>
            <a:ext cx="61770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1,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segments: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canny</a:t>
            </a:r>
            <a:r>
              <a:rPr lang="zh-CN" altLang="en-US" dirty="0" smtClean="0"/>
              <a:t> </a:t>
            </a:r>
            <a:r>
              <a:rPr lang="en-US" altLang="zh-CN" dirty="0" smtClean="0"/>
              <a:t>edge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transform</a:t>
            </a:r>
          </a:p>
          <a:p>
            <a:endParaRPr lang="en-US" dirty="0"/>
          </a:p>
          <a:p>
            <a:r>
              <a:rPr lang="en-US" altLang="zh-CN" dirty="0" smtClean="0"/>
              <a:t>2,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corners: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minimum</a:t>
            </a:r>
            <a:r>
              <a:rPr lang="zh-CN" altLang="en-US" dirty="0" smtClean="0"/>
              <a:t> </a:t>
            </a:r>
            <a:r>
              <a:rPr lang="en-US" altLang="zh-CN" dirty="0"/>
              <a:t>e</a:t>
            </a:r>
            <a:r>
              <a:rPr lang="en-US" altLang="zh-CN" dirty="0" smtClean="0"/>
              <a:t>igenvalue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detector</a:t>
            </a:r>
          </a:p>
          <a:p>
            <a:endParaRPr lang="en-US" dirty="0"/>
          </a:p>
          <a:p>
            <a:r>
              <a:rPr lang="en-US" altLang="zh-CN" dirty="0" smtClean="0"/>
              <a:t>3,</a:t>
            </a:r>
            <a:r>
              <a:rPr lang="zh-CN" altLang="en-US" dirty="0"/>
              <a:t> </a:t>
            </a:r>
            <a:r>
              <a:rPr lang="en-US" altLang="zh-CN" dirty="0" smtClean="0"/>
              <a:t>Give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8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regions</a:t>
            </a:r>
            <a:endParaRPr lang="en-US" dirty="0"/>
          </a:p>
        </p:txBody>
      </p:sp>
      <p:pic>
        <p:nvPicPr>
          <p:cNvPr id="4" name="Picture 3" descr="crop_kernel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75" y="3941761"/>
            <a:ext cx="3587750" cy="2690813"/>
          </a:xfrm>
          <a:prstGeom prst="rect">
            <a:avLst/>
          </a:prstGeom>
        </p:spPr>
      </p:pic>
      <p:pic>
        <p:nvPicPr>
          <p:cNvPr id="5" name="Picture 4" descr="kernel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75" y="1417638"/>
            <a:ext cx="3587750" cy="2690813"/>
          </a:xfrm>
          <a:prstGeom prst="rect">
            <a:avLst/>
          </a:prstGeom>
        </p:spPr>
      </p:pic>
      <p:pic>
        <p:nvPicPr>
          <p:cNvPr id="6" name="Picture 5" descr="3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75" y="3965574"/>
            <a:ext cx="2381250" cy="2667000"/>
          </a:xfrm>
          <a:prstGeom prst="rect">
            <a:avLst/>
          </a:prstGeom>
        </p:spPr>
      </p:pic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84" y="1476374"/>
            <a:ext cx="2047791" cy="2524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3125" y="2603500"/>
            <a:ext cx="1486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Whole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image:</a:t>
            </a:r>
          </a:p>
          <a:p>
            <a:pPr algn="ctr"/>
            <a:r>
              <a:rPr lang="en-US" dirty="0" smtClean="0"/>
              <a:t>4~5 hours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3125" y="4988004"/>
            <a:ext cx="1674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Cropped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image:</a:t>
            </a:r>
          </a:p>
          <a:p>
            <a:pPr algn="ctr"/>
            <a:r>
              <a:rPr lang="en-US" dirty="0" smtClean="0"/>
              <a:t>40~50 </a:t>
            </a:r>
            <a:r>
              <a:rPr lang="en-US" dirty="0" err="1" smtClean="0"/>
              <a:t>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34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Un-uniform kernel ?</a:t>
            </a:r>
            <a:endParaRPr lang="en-US" dirty="0"/>
          </a:p>
        </p:txBody>
      </p:sp>
      <p:pic>
        <p:nvPicPr>
          <p:cNvPr id="4" name="Picture 3" descr="car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5016854" cy="2627247"/>
          </a:xfrm>
          <a:prstGeom prst="rect">
            <a:avLst/>
          </a:prstGeom>
        </p:spPr>
      </p:pic>
      <p:pic>
        <p:nvPicPr>
          <p:cNvPr id="5" name="Picture 4" descr="deblurredc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0753"/>
            <a:ext cx="5016854" cy="2627247"/>
          </a:xfrm>
          <a:prstGeom prst="rect">
            <a:avLst/>
          </a:prstGeom>
        </p:spPr>
      </p:pic>
      <p:pic>
        <p:nvPicPr>
          <p:cNvPr id="6" name="Picture 5" descr="kern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854" y="1417638"/>
            <a:ext cx="3543153" cy="26573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33980" y="5059094"/>
            <a:ext cx="271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kernel on the car and the clear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48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out the moving object ?</a:t>
            </a:r>
            <a:endParaRPr lang="en-US" dirty="0"/>
          </a:p>
        </p:txBody>
      </p:sp>
      <p:pic>
        <p:nvPicPr>
          <p:cNvPr id="4" name="Picture 3" descr="h_cr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32" y="4203857"/>
            <a:ext cx="3652868" cy="2373546"/>
          </a:xfrm>
          <a:prstGeom prst="rect">
            <a:avLst/>
          </a:prstGeom>
        </p:spPr>
      </p:pic>
      <p:pic>
        <p:nvPicPr>
          <p:cNvPr id="6" name="Picture 5" descr="epll_cropc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38" y="2110908"/>
            <a:ext cx="4406562" cy="1837859"/>
          </a:xfrm>
          <a:prstGeom prst="rect">
            <a:avLst/>
          </a:prstGeom>
        </p:spPr>
      </p:pic>
      <p:pic>
        <p:nvPicPr>
          <p:cNvPr id="9" name="Picture 8" descr="ca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0908"/>
            <a:ext cx="4406563" cy="18378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4736754"/>
            <a:ext cx="3750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Limitation 1:</a:t>
            </a:r>
          </a:p>
          <a:p>
            <a:endParaRPr lang="en-US" dirty="0"/>
          </a:p>
          <a:p>
            <a:r>
              <a:rPr lang="en-US" dirty="0" smtClean="0"/>
              <a:t>The sub-image cannot be too smooth.</a:t>
            </a:r>
          </a:p>
        </p:txBody>
      </p:sp>
    </p:spTree>
    <p:extLst>
      <p:ext uri="{BB962C8B-B14F-4D97-AF65-F5344CB8AC3E}">
        <p14:creationId xmlns:p14="http://schemas.microsoft.com/office/powerpoint/2010/main" val="869897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of spatial localized kernel ? </a:t>
            </a:r>
            <a:endParaRPr lang="en-US" dirty="0"/>
          </a:p>
        </p:txBody>
      </p:sp>
      <p:pic>
        <p:nvPicPr>
          <p:cNvPr id="6" name="Picture 5" descr="gr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02" y="4024571"/>
            <a:ext cx="4507398" cy="2833429"/>
          </a:xfrm>
          <a:prstGeom prst="rect">
            <a:avLst/>
          </a:prstGeom>
        </p:spPr>
      </p:pic>
      <p:pic>
        <p:nvPicPr>
          <p:cNvPr id="7" name="Picture 6" descr="bik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03" y="1191142"/>
            <a:ext cx="4507398" cy="2833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3285907"/>
            <a:ext cx="3715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Limitation 2:</a:t>
            </a:r>
          </a:p>
          <a:p>
            <a:endParaRPr lang="en-US" dirty="0"/>
          </a:p>
          <a:p>
            <a:r>
              <a:rPr lang="en-US" dirty="0" smtClean="0"/>
              <a:t>Each grid of sub-image being too small to provide enough information for nearest-neighbor patch matching.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54" y="81207"/>
            <a:ext cx="8229600" cy="1143000"/>
          </a:xfrm>
        </p:spPr>
        <p:txBody>
          <a:bodyPr/>
          <a:lstStyle/>
          <a:p>
            <a:r>
              <a:rPr lang="en-US" dirty="0" smtClean="0"/>
              <a:t>Types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Blur</a:t>
            </a:r>
            <a:endParaRPr lang="en-US" dirty="0"/>
          </a:p>
        </p:txBody>
      </p:sp>
      <p:pic>
        <p:nvPicPr>
          <p:cNvPr id="5" name="Picture 4" descr="Screen Shot 2015-04-09 at 7.07.19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98" y="3950218"/>
            <a:ext cx="2803648" cy="2396518"/>
          </a:xfrm>
          <a:prstGeom prst="rect">
            <a:avLst/>
          </a:prstGeom>
        </p:spPr>
      </p:pic>
      <p:pic>
        <p:nvPicPr>
          <p:cNvPr id="6" name="Picture 5" descr="Screen Shot 2015-04-09 at 7.07.26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0" y="1133184"/>
            <a:ext cx="3432246" cy="22380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20403" y="3513595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Scene motion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33297" y="6447459"/>
            <a:ext cx="110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Defocus </a:t>
            </a:r>
            <a:r>
              <a:rPr lang="en-US" altLang="zh-CN" sz="1400" dirty="0"/>
              <a:t>blur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0490" y="3513596"/>
            <a:ext cx="1030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Hand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shake</a:t>
            </a:r>
            <a:endParaRPr lang="en-US" sz="1400" dirty="0"/>
          </a:p>
        </p:txBody>
      </p:sp>
      <p:pic>
        <p:nvPicPr>
          <p:cNvPr id="10" name="Picture 9" descr="Screen Shot 2015-04-09 at 7.10.59 P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03" y="3950218"/>
            <a:ext cx="2959301" cy="22326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20403" y="6235031"/>
            <a:ext cx="1280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of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plane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439337" y="6581001"/>
            <a:ext cx="463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http://www.cs.unc.edu/~lazebnik/research/fall08/lec05_deblurring.pdf</a:t>
            </a:r>
            <a:endParaRPr lang="zh-CN" altLang="en-US" sz="12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03" y="1201562"/>
            <a:ext cx="4313997" cy="23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1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Presumption of the </a:t>
            </a:r>
            <a:r>
              <a:rPr lang="en-US" dirty="0" err="1" smtClean="0"/>
              <a:t>Deblurring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Screen Shot 2015-04-09 at 7.13.44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40" y="2277248"/>
            <a:ext cx="5570281" cy="3820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1340" y="1353918"/>
            <a:ext cx="4625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blur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focus</a:t>
            </a:r>
            <a:r>
              <a:rPr lang="zh-CN" altLang="en-US" dirty="0" smtClean="0"/>
              <a:t> </a:t>
            </a:r>
            <a:r>
              <a:rPr lang="en-US" altLang="zh-CN" dirty="0" smtClean="0"/>
              <a:t>blur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little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depths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fields</a:t>
            </a:r>
            <a:r>
              <a:rPr lang="zh-CN" altLang="en-US" dirty="0" smtClean="0"/>
              <a:t>   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Patch Recurrence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6360"/>
            <a:ext cx="8229600" cy="4525963"/>
          </a:xfrm>
        </p:spPr>
        <p:txBody>
          <a:bodyPr/>
          <a:lstStyle/>
          <a:p>
            <a:r>
              <a:rPr lang="en-US" dirty="0" smtClean="0"/>
              <a:t>Patch </a:t>
            </a:r>
            <a:r>
              <a:rPr lang="en-US" dirty="0"/>
              <a:t>recurrence across scales in a sharp </a:t>
            </a:r>
            <a:r>
              <a:rPr lang="en-US" dirty="0" smtClean="0"/>
              <a:t>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blurry</a:t>
            </a:r>
            <a:r>
              <a:rPr lang="zh-CN" altLang="en-US" dirty="0"/>
              <a:t> </a:t>
            </a:r>
            <a:r>
              <a:rPr lang="en-US" altLang="zh-CN" dirty="0"/>
              <a:t>image,</a:t>
            </a:r>
            <a:r>
              <a:rPr lang="zh-CN" altLang="en-US" dirty="0"/>
              <a:t> </a:t>
            </a:r>
            <a:r>
              <a:rPr lang="en-US" altLang="zh-CN" dirty="0"/>
              <a:t>cross-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recurrence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deminishes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17" y="1938700"/>
            <a:ext cx="6177001" cy="17940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17" y="4667005"/>
            <a:ext cx="6177001" cy="17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6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</a:t>
            </a:r>
            <a:r>
              <a:rPr lang="en-US" altLang="zh-CN" dirty="0" smtClean="0"/>
              <a:t>.</a:t>
            </a:r>
            <a:r>
              <a:rPr lang="en-US" dirty="0" smtClean="0"/>
              <a:t> </a:t>
            </a:r>
            <a:r>
              <a:rPr lang="en-US" dirty="0" err="1"/>
              <a:t>Michaeli</a:t>
            </a:r>
            <a:r>
              <a:rPr lang="en-US" dirty="0"/>
              <a:t> and </a:t>
            </a:r>
            <a:r>
              <a:rPr lang="en-US" dirty="0" smtClean="0"/>
              <a:t>M</a:t>
            </a:r>
            <a:r>
              <a:rPr lang="en-US" altLang="zh-CN" dirty="0" smtClean="0"/>
              <a:t>.</a:t>
            </a:r>
            <a:r>
              <a:rPr lang="en-US" dirty="0" smtClean="0"/>
              <a:t> </a:t>
            </a:r>
            <a:r>
              <a:rPr lang="en-US" dirty="0" err="1"/>
              <a:t>Irani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760"/>
            <a:ext cx="8229600" cy="4525963"/>
          </a:xfrm>
        </p:spPr>
        <p:txBody>
          <a:bodyPr/>
          <a:lstStyle/>
          <a:p>
            <a:r>
              <a:rPr lang="en-US" dirty="0"/>
              <a:t>Step 1: </a:t>
            </a:r>
            <a:r>
              <a:rPr lang="en-US" dirty="0" smtClean="0"/>
              <a:t>Down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 </a:t>
            </a:r>
            <a:r>
              <a:rPr lang="en-US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nearest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</a:t>
            </a:r>
            <a:r>
              <a:rPr lang="zh-CN" altLang="en-US" dirty="0" smtClean="0"/>
              <a:t> </a:t>
            </a:r>
            <a:r>
              <a:rPr lang="en-US" altLang="zh-CN" dirty="0" smtClean="0"/>
              <a:t>(NNs)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28" y="2642776"/>
            <a:ext cx="7164694" cy="348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5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.</a:t>
            </a:r>
            <a:r>
              <a:rPr lang="en-US" dirty="0"/>
              <a:t> </a:t>
            </a:r>
            <a:r>
              <a:rPr lang="en-US" dirty="0" err="1"/>
              <a:t>Michaeli</a:t>
            </a:r>
            <a:r>
              <a:rPr lang="en-US" dirty="0"/>
              <a:t> and M</a:t>
            </a:r>
            <a:r>
              <a:rPr lang="en-US" altLang="zh-CN" dirty="0"/>
              <a:t>.</a:t>
            </a:r>
            <a:r>
              <a:rPr lang="en-US" dirty="0"/>
              <a:t> </a:t>
            </a:r>
            <a:r>
              <a:rPr lang="en-US" dirty="0" err="1"/>
              <a:t>Irani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2: </a:t>
            </a:r>
            <a:r>
              <a:rPr lang="en-US" dirty="0" err="1"/>
              <a:t>Deblurring</a:t>
            </a:r>
            <a:r>
              <a:rPr lang="en-US" dirty="0"/>
              <a:t> Using Internal Patch Recurrence 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dirty="0"/>
              <a:t>Step 3: Kernel Update </a:t>
            </a:r>
          </a:p>
          <a:p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641600"/>
            <a:ext cx="4787900" cy="78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4406299"/>
            <a:ext cx="43688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5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</a:t>
            </a:r>
            <a:r>
              <a:rPr lang="en-US" altLang="zh-CN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Zoran</a:t>
            </a:r>
            <a:r>
              <a:rPr lang="zh-CN" altLang="en-US" dirty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Y.</a:t>
            </a:r>
            <a:r>
              <a:rPr lang="en-US" dirty="0"/>
              <a:t> </a:t>
            </a:r>
            <a:r>
              <a:rPr lang="en-US" dirty="0" smtClean="0"/>
              <a:t>Weiss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0231"/>
            <a:ext cx="8229600" cy="4525963"/>
          </a:xfrm>
        </p:spPr>
        <p:txBody>
          <a:bodyPr/>
          <a:lstStyle/>
          <a:p>
            <a:r>
              <a:rPr lang="en-US" dirty="0"/>
              <a:t>Learn Prior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Restore image by maximizing Expected Patch Log </a:t>
            </a:r>
            <a:r>
              <a:rPr lang="en-US" dirty="0" smtClean="0"/>
              <a:t>Likelihood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dirty="0" smtClean="0"/>
              <a:t>EPLL</a:t>
            </a:r>
            <a:r>
              <a:rPr lang="en-US" altLang="zh-CN" dirty="0" smtClean="0"/>
              <a:t>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10" y="1865620"/>
            <a:ext cx="3217190" cy="1630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10" y="4609288"/>
            <a:ext cx="5443090" cy="18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" descr="C:\Users\Smeagle Qiao\AppData\Roaming\Tencent\Users\691787096\QQ\WinTemp\RichOle\%W2$7FK0A2X}USGIZRVUW7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325" y="2170448"/>
            <a:ext cx="5269963" cy="102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err="1"/>
              <a:t>Michaeli</a:t>
            </a:r>
            <a:r>
              <a:rPr lang="en-US" altLang="zh-CN" dirty="0"/>
              <a:t>	</a:t>
            </a:r>
            <a:r>
              <a:rPr lang="en-US" altLang="zh-CN" dirty="0" smtClean="0"/>
              <a:t>VS</a:t>
            </a:r>
            <a:r>
              <a:rPr lang="en-US" altLang="zh-CN" dirty="0"/>
              <a:t>.	EPLL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1624136"/>
            <a:ext cx="8229600" cy="780397"/>
          </a:xfrm>
        </p:spPr>
        <p:txBody>
          <a:bodyPr>
            <a:normAutofit/>
          </a:bodyPr>
          <a:lstStyle/>
          <a:p>
            <a:r>
              <a:rPr lang="en-US" dirty="0" err="1" smtClean="0"/>
              <a:t>Michaeli&amp;Irani’s</a:t>
            </a:r>
            <a:r>
              <a:rPr lang="en-US" dirty="0" smtClean="0"/>
              <a:t> algorithm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543953" y="4702850"/>
            <a:ext cx="1287194" cy="7033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Blur image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4" idx="3"/>
            <a:endCxn id="26" idx="1"/>
          </p:cNvCxnSpPr>
          <p:nvPr/>
        </p:nvCxnSpPr>
        <p:spPr>
          <a:xfrm flipV="1">
            <a:off x="1831147" y="4376786"/>
            <a:ext cx="794825" cy="677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625972" y="3926619"/>
            <a:ext cx="1645920" cy="900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Michaeli&amp;Irani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6" idx="3"/>
            <a:endCxn id="28" idx="1"/>
          </p:cNvCxnSpPr>
          <p:nvPr/>
        </p:nvCxnSpPr>
        <p:spPr>
          <a:xfrm>
            <a:off x="4271892" y="4376786"/>
            <a:ext cx="20398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311708" y="3926619"/>
            <a:ext cx="1561513" cy="900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Deblur</a:t>
            </a:r>
            <a:r>
              <a:rPr lang="en-US" altLang="zh-CN" dirty="0" smtClean="0"/>
              <a:t> image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6" idx="2"/>
            <a:endCxn id="30" idx="0"/>
          </p:cNvCxnSpPr>
          <p:nvPr/>
        </p:nvCxnSpPr>
        <p:spPr>
          <a:xfrm flipH="1">
            <a:off x="3446584" y="4826952"/>
            <a:ext cx="2348" cy="602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623624" y="5429547"/>
            <a:ext cx="1645920" cy="900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EPLL</a:t>
            </a:r>
          </a:p>
        </p:txBody>
      </p:sp>
      <p:cxnSp>
        <p:nvCxnSpPr>
          <p:cNvPr id="31" name="直接箭头连接符 30"/>
          <p:cNvCxnSpPr>
            <a:stCxn id="24" idx="3"/>
            <a:endCxn id="30" idx="1"/>
          </p:cNvCxnSpPr>
          <p:nvPr/>
        </p:nvCxnSpPr>
        <p:spPr>
          <a:xfrm>
            <a:off x="1831147" y="5054543"/>
            <a:ext cx="792477" cy="825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61248" y="4945951"/>
            <a:ext cx="130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Blur kernel</a:t>
            </a:r>
            <a:endParaRPr lang="zh-CN" altLang="en-US" b="1" dirty="0"/>
          </a:p>
        </p:txBody>
      </p:sp>
      <p:cxnSp>
        <p:nvCxnSpPr>
          <p:cNvPr id="33" name="直接箭头连接符 32"/>
          <p:cNvCxnSpPr>
            <a:stCxn id="30" idx="3"/>
            <a:endCxn id="34" idx="1"/>
          </p:cNvCxnSpPr>
          <p:nvPr/>
        </p:nvCxnSpPr>
        <p:spPr>
          <a:xfrm flipV="1">
            <a:off x="4269544" y="5879713"/>
            <a:ext cx="204216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311707" y="5429546"/>
            <a:ext cx="1561513" cy="900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Deblur</a:t>
            </a:r>
            <a:r>
              <a:rPr lang="en-US" altLang="zh-CN" dirty="0" smtClean="0"/>
              <a:t> image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43953" y="5809372"/>
            <a:ext cx="1287194" cy="450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Gaussian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35" idx="3"/>
          </p:cNvCxnSpPr>
          <p:nvPr/>
        </p:nvCxnSpPr>
        <p:spPr>
          <a:xfrm>
            <a:off x="1831147" y="6034456"/>
            <a:ext cx="794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457200" y="3300537"/>
            <a:ext cx="8229600" cy="780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</a:t>
            </a:r>
          </a:p>
          <a:p>
            <a:endParaRPr lang="en-US" dirty="0" smtClean="0"/>
          </a:p>
          <a:p>
            <a:pPr marL="0" indent="0">
              <a:buFont typeface="Arial"/>
              <a:buNone/>
            </a:pPr>
            <a:endParaRPr lang="zh-CN" alt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9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Smeagle Qiao\AppData\Roaming\Tencent\Users\691787096\QQ\WinTemp\RichOle\Y[6Q}I$Y_`LA~B3CQ[P_B@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978" y="2348089"/>
            <a:ext cx="2188365" cy="107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err="1"/>
              <a:t>Michaeli</a:t>
            </a:r>
            <a:r>
              <a:rPr lang="en-US" altLang="zh-CN" dirty="0"/>
              <a:t>	</a:t>
            </a:r>
            <a:r>
              <a:rPr lang="en-US" altLang="zh-CN" dirty="0" smtClean="0"/>
              <a:t>VS</a:t>
            </a:r>
            <a:r>
              <a:rPr lang="en-US" altLang="zh-CN" dirty="0"/>
              <a:t>.	EPLL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24136"/>
            <a:ext cx="8229600" cy="3105908"/>
          </a:xfrm>
        </p:spPr>
        <p:txBody>
          <a:bodyPr>
            <a:normAutofit/>
          </a:bodyPr>
          <a:lstStyle/>
          <a:p>
            <a:r>
              <a:rPr lang="en-US" dirty="0" smtClean="0"/>
              <a:t>Input: 4 images</a:t>
            </a:r>
          </a:p>
          <a:p>
            <a:r>
              <a:rPr lang="en-US" dirty="0" smtClean="0"/>
              <a:t>Method:</a:t>
            </a:r>
          </a:p>
          <a:p>
            <a:endParaRPr lang="en-US" dirty="0"/>
          </a:p>
          <a:p>
            <a:r>
              <a:rPr lang="en-US" dirty="0" smtClean="0"/>
              <a:t>Output: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74695"/>
              </p:ext>
            </p:extLst>
          </p:nvPr>
        </p:nvGraphicFramePr>
        <p:xfrm>
          <a:off x="2731910" y="3578577"/>
          <a:ext cx="422204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022"/>
                <a:gridCol w="2111022"/>
              </a:tblGrid>
              <a:tr h="28899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Error ratio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Img</a:t>
                      </a:r>
                      <a:r>
                        <a:rPr lang="en-US" altLang="zh-CN" dirty="0" smtClean="0"/>
                        <a:t>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1.006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Img</a:t>
                      </a:r>
                      <a:r>
                        <a:rPr lang="en-US" altLang="zh-CN" dirty="0" smtClean="0"/>
                        <a:t>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0.9111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Img</a:t>
                      </a:r>
                      <a:r>
                        <a:rPr lang="en-US" altLang="zh-CN" dirty="0" smtClean="0"/>
                        <a:t> 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1.0112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Img</a:t>
                      </a:r>
                      <a:r>
                        <a:rPr lang="en-US" altLang="zh-CN" dirty="0" smtClean="0"/>
                        <a:t> 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0.9702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65779" y="5565422"/>
            <a:ext cx="321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Average error ratio = 0.9746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76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371</Words>
  <Application>Microsoft Macintosh PowerPoint</Application>
  <PresentationFormat>On-screen Show (4:3)</PresentationFormat>
  <Paragraphs>100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Blind Deblurring Using Internal Patch Recurrence</vt:lpstr>
      <vt:lpstr>Types of Blur</vt:lpstr>
      <vt:lpstr>Presumption of the Deblurring </vt:lpstr>
      <vt:lpstr>Internal Patch Recurrence </vt:lpstr>
      <vt:lpstr>T. Michaeli and M. Irani </vt:lpstr>
      <vt:lpstr>T. Michaeli and M. Irani </vt:lpstr>
      <vt:lpstr>D. Zoran and Y. Weiss</vt:lpstr>
      <vt:lpstr>Michaeli VS. EPLL</vt:lpstr>
      <vt:lpstr>Michaeli VS. EPLL</vt:lpstr>
      <vt:lpstr>Michaeli VS. EPLL</vt:lpstr>
      <vt:lpstr>Michaeli VS. EPLL</vt:lpstr>
      <vt:lpstr>Auto crop to get good regions</vt:lpstr>
      <vt:lpstr>Auto crop to get good regions</vt:lpstr>
      <vt:lpstr>Un-uniform kernel ?</vt:lpstr>
      <vt:lpstr>Segment out the moving object ?</vt:lpstr>
      <vt:lpstr>Grid of spatial localized kernel 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Yunzhe Cao</dc:creator>
  <cp:lastModifiedBy>huangyifeng Huang</cp:lastModifiedBy>
  <cp:revision>27</cp:revision>
  <dcterms:created xsi:type="dcterms:W3CDTF">2015-04-09T16:41:16Z</dcterms:created>
  <dcterms:modified xsi:type="dcterms:W3CDTF">2015-04-10T01:50:21Z</dcterms:modified>
</cp:coreProperties>
</file>