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handoutMasterIdLst>
    <p:handoutMasterId r:id="rId35"/>
  </p:handoutMasterIdLst>
  <p:sldIdLst>
    <p:sldId id="256" r:id="rId2"/>
    <p:sldId id="257" r:id="rId3"/>
    <p:sldId id="261" r:id="rId4"/>
    <p:sldId id="267" r:id="rId5"/>
    <p:sldId id="266" r:id="rId6"/>
    <p:sldId id="259" r:id="rId7"/>
    <p:sldId id="287" r:id="rId8"/>
    <p:sldId id="258" r:id="rId9"/>
    <p:sldId id="292" r:id="rId10"/>
    <p:sldId id="274" r:id="rId11"/>
    <p:sldId id="277" r:id="rId12"/>
    <p:sldId id="281" r:id="rId13"/>
    <p:sldId id="306" r:id="rId14"/>
    <p:sldId id="305" r:id="rId15"/>
    <p:sldId id="312" r:id="rId16"/>
    <p:sldId id="301" r:id="rId17"/>
    <p:sldId id="280" r:id="rId18"/>
    <p:sldId id="284" r:id="rId19"/>
    <p:sldId id="270" r:id="rId20"/>
    <p:sldId id="313" r:id="rId21"/>
    <p:sldId id="271" r:id="rId22"/>
    <p:sldId id="272" r:id="rId23"/>
    <p:sldId id="297" r:id="rId24"/>
    <p:sldId id="302" r:id="rId25"/>
    <p:sldId id="303" r:id="rId26"/>
    <p:sldId id="310" r:id="rId27"/>
    <p:sldId id="279" r:id="rId28"/>
    <p:sldId id="264" r:id="rId29"/>
    <p:sldId id="308" r:id="rId30"/>
    <p:sldId id="311" r:id="rId31"/>
    <p:sldId id="314" r:id="rId32"/>
    <p:sldId id="263" r:id="rId33"/>
  </p:sldIdLst>
  <p:sldSz cx="9144000" cy="6858000" type="screen4x3"/>
  <p:notesSz cx="6797675" cy="9929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2761" autoAdjust="0"/>
  </p:normalViewPr>
  <p:slideViewPr>
    <p:cSldViewPr>
      <p:cViewPr>
        <p:scale>
          <a:sx n="91" d="100"/>
          <a:sy n="91" d="100"/>
        </p:scale>
        <p:origin x="-1210" y="35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91"/>
          </a:xfrm>
          <a:prstGeom prst="rect">
            <a:avLst/>
          </a:prstGeom>
        </p:spPr>
        <p:txBody>
          <a:bodyPr vert="horz" lIns="91440" tIns="45720" rIns="91440" bIns="45720" rtlCol="0"/>
          <a:lstStyle>
            <a:lvl1pPr algn="r">
              <a:defRPr sz="1200"/>
            </a:lvl1pPr>
          </a:lstStyle>
          <a:p>
            <a:fld id="{8F98612C-5914-437E-8D99-45693E3A203F}" type="datetimeFigureOut">
              <a:rPr lang="zh-CN" altLang="en-US" smtClean="0"/>
              <a:t>2019/9/10</a:t>
            </a:fld>
            <a:endParaRPr lang="zh-CN" altLang="en-US"/>
          </a:p>
        </p:txBody>
      </p:sp>
      <p:sp>
        <p:nvSpPr>
          <p:cNvPr id="4" name="页脚占位符 3"/>
          <p:cNvSpPr>
            <a:spLocks noGrp="1"/>
          </p:cNvSpPr>
          <p:nvPr>
            <p:ph type="ftr" sz="quarter" idx="2"/>
          </p:nvPr>
        </p:nvSpPr>
        <p:spPr>
          <a:xfrm>
            <a:off x="0" y="9431599"/>
            <a:ext cx="2945659" cy="49649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1599"/>
            <a:ext cx="2945659" cy="496491"/>
          </a:xfrm>
          <a:prstGeom prst="rect">
            <a:avLst/>
          </a:prstGeom>
        </p:spPr>
        <p:txBody>
          <a:bodyPr vert="horz" lIns="91440" tIns="45720" rIns="91440" bIns="45720" rtlCol="0" anchor="b"/>
          <a:lstStyle>
            <a:lvl1pPr algn="r">
              <a:defRPr sz="1200"/>
            </a:lvl1pPr>
          </a:lstStyle>
          <a:p>
            <a:fld id="{A7512342-2137-48AC-A350-BF5CF1D9D0D8}" type="slidenum">
              <a:rPr lang="zh-CN" altLang="en-US" smtClean="0"/>
              <a:t>‹#›</a:t>
            </a:fld>
            <a:endParaRPr lang="zh-CN" altLang="en-US"/>
          </a:p>
        </p:txBody>
      </p:sp>
    </p:spTree>
    <p:extLst>
      <p:ext uri="{BB962C8B-B14F-4D97-AF65-F5344CB8AC3E}">
        <p14:creationId xmlns:p14="http://schemas.microsoft.com/office/powerpoint/2010/main" val="2461264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91"/>
          </a:xfrm>
          <a:prstGeom prst="rect">
            <a:avLst/>
          </a:prstGeom>
        </p:spPr>
        <p:txBody>
          <a:bodyPr vert="horz" lIns="91440" tIns="45720" rIns="91440" bIns="45720" rtlCol="0"/>
          <a:lstStyle>
            <a:lvl1pPr algn="r">
              <a:defRPr sz="1200"/>
            </a:lvl1pPr>
          </a:lstStyle>
          <a:p>
            <a:fld id="{3003C8D5-0DE2-4A9D-98CD-3F8AA29DCE11}" type="datetimeFigureOut">
              <a:rPr lang="zh-CN" altLang="en-US" smtClean="0"/>
              <a:t>2019/9/10</a:t>
            </a:fld>
            <a:endParaRPr lang="zh-CN" altLang="en-US"/>
          </a:p>
        </p:txBody>
      </p:sp>
      <p:sp>
        <p:nvSpPr>
          <p:cNvPr id="4" name="幻灯片图像占位符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6661"/>
            <a:ext cx="5438140" cy="4468416"/>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31599"/>
            <a:ext cx="2945659" cy="496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1599"/>
            <a:ext cx="2945659" cy="496491"/>
          </a:xfrm>
          <a:prstGeom prst="rect">
            <a:avLst/>
          </a:prstGeom>
        </p:spPr>
        <p:txBody>
          <a:bodyPr vert="horz" lIns="91440" tIns="45720" rIns="91440" bIns="45720" rtlCol="0" anchor="b"/>
          <a:lstStyle>
            <a:lvl1pPr algn="r">
              <a:defRPr sz="1200"/>
            </a:lvl1pPr>
          </a:lstStyle>
          <a:p>
            <a:fld id="{1F577F2B-7249-401D-B6A2-7D2DC75F2914}" type="slidenum">
              <a:rPr lang="zh-CN" altLang="en-US" smtClean="0"/>
              <a:t>‹#›</a:t>
            </a:fld>
            <a:endParaRPr lang="zh-CN" altLang="en-US"/>
          </a:p>
        </p:txBody>
      </p:sp>
    </p:spTree>
    <p:extLst>
      <p:ext uri="{BB962C8B-B14F-4D97-AF65-F5344CB8AC3E}">
        <p14:creationId xmlns:p14="http://schemas.microsoft.com/office/powerpoint/2010/main" val="41865053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Robert_Rosen_(theoretical_biologist)#cite_note-rosen-enterprises1-2" TargetMode="External"/><Relationship Id="rId3" Type="http://schemas.openxmlformats.org/officeDocument/2006/relationships/hyperlink" Target="https://en.wikipedia.org/wiki/Reductionism" TargetMode="External"/><Relationship Id="rId7" Type="http://schemas.openxmlformats.org/officeDocument/2006/relationships/hyperlink" Target="https://en.wikipedia.org/wiki/Organism"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Metabolism" TargetMode="External"/><Relationship Id="rId5" Type="http://schemas.openxmlformats.org/officeDocument/2006/relationships/hyperlink" Target="https://en.wikipedia.org/wiki/Living_system" TargetMode="External"/><Relationship Id="rId4" Type="http://schemas.openxmlformats.org/officeDocument/2006/relationships/hyperlink" Target="https://en.wikipedia.org/wiki/Organizatio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smtClean="0"/>
              <a:t>In motivation, I will explain what is our major</a:t>
            </a:r>
            <a:r>
              <a:rPr lang="en-GB" altLang="zh-CN" baseline="0" dirty="0" smtClean="0"/>
              <a:t> topic, </a:t>
            </a:r>
            <a:r>
              <a:rPr lang="en-GB" altLang="zh-CN" dirty="0" smtClean="0"/>
              <a:t>where we are in the field, why</a:t>
            </a:r>
            <a:r>
              <a:rPr lang="en-GB" altLang="zh-CN" baseline="0" dirty="0" smtClean="0"/>
              <a:t> is it important.</a:t>
            </a:r>
            <a:endParaRPr lang="zh-CN" altLang="en-US" dirty="0"/>
          </a:p>
        </p:txBody>
      </p:sp>
      <p:sp>
        <p:nvSpPr>
          <p:cNvPr id="4" name="灯片编号占位符 3"/>
          <p:cNvSpPr>
            <a:spLocks noGrp="1"/>
          </p:cNvSpPr>
          <p:nvPr>
            <p:ph type="sldNum" sz="quarter" idx="10"/>
          </p:nvPr>
        </p:nvSpPr>
        <p:spPr/>
        <p:txBody>
          <a:bodyPr/>
          <a:lstStyle/>
          <a:p>
            <a:fld id="{1F577F2B-7249-401D-B6A2-7D2DC75F2914}" type="slidenum">
              <a:rPr lang="zh-CN" altLang="en-US" smtClean="0"/>
              <a:t>2</a:t>
            </a:fld>
            <a:endParaRPr lang="zh-CN" altLang="en-US"/>
          </a:p>
        </p:txBody>
      </p:sp>
    </p:spTree>
    <p:extLst>
      <p:ext uri="{BB962C8B-B14F-4D97-AF65-F5344CB8AC3E}">
        <p14:creationId xmlns:p14="http://schemas.microsoft.com/office/powerpoint/2010/main" val="2925257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dirty="0" smtClean="0"/>
              <a:t>Distributional theory of meaning</a:t>
            </a:r>
            <a:r>
              <a:rPr lang="en-GB" baseline="0" dirty="0" smtClean="0"/>
              <a:t> in terms of </a:t>
            </a:r>
            <a:r>
              <a:rPr lang="en-GB" dirty="0" smtClean="0"/>
              <a:t>vector space models</a:t>
            </a:r>
          </a:p>
          <a:p>
            <a:r>
              <a:rPr lang="en-GB" dirty="0" smtClean="0"/>
              <a:t>Compositional theory of grammatical types, which relies</a:t>
            </a:r>
            <a:r>
              <a:rPr lang="en-GB" baseline="0" dirty="0" smtClean="0"/>
              <a:t> on the algebra of </a:t>
            </a:r>
            <a:r>
              <a:rPr lang="en-GB" baseline="0" dirty="0" err="1" smtClean="0"/>
              <a:t>Pregroups</a:t>
            </a:r>
            <a:r>
              <a:rPr lang="en-GB" baseline="0" dirty="0" smtClean="0"/>
              <a:t>, introduced by </a:t>
            </a:r>
            <a:r>
              <a:rPr lang="en-GB" baseline="0" dirty="0" err="1" smtClean="0"/>
              <a:t>Lambek</a:t>
            </a:r>
            <a:endParaRPr lang="en-GB" dirty="0" smtClean="0"/>
          </a:p>
          <a:p>
            <a:endParaRPr lang="en-GB" dirty="0"/>
          </a:p>
        </p:txBody>
      </p:sp>
      <p:sp>
        <p:nvSpPr>
          <p:cNvPr id="4" name="灯片编号占位符 3"/>
          <p:cNvSpPr>
            <a:spLocks noGrp="1"/>
          </p:cNvSpPr>
          <p:nvPr>
            <p:ph type="sldNum" sz="quarter" idx="10"/>
          </p:nvPr>
        </p:nvSpPr>
        <p:spPr/>
        <p:txBody>
          <a:bodyPr/>
          <a:lstStyle/>
          <a:p>
            <a:fld id="{1F577F2B-7249-401D-B6A2-7D2DC75F2914}" type="slidenum">
              <a:rPr lang="zh-CN" altLang="en-US" smtClean="0"/>
              <a:t>30</a:t>
            </a:fld>
            <a:endParaRPr lang="zh-CN" altLang="en-US"/>
          </a:p>
        </p:txBody>
      </p:sp>
    </p:spTree>
    <p:extLst>
      <p:ext uri="{BB962C8B-B14F-4D97-AF65-F5344CB8AC3E}">
        <p14:creationId xmlns:p14="http://schemas.microsoft.com/office/powerpoint/2010/main" val="2490265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577F2B-7249-401D-B6A2-7D2DC75F2914}" type="slidenum">
              <a:rPr lang="zh-CN" altLang="en-US" smtClean="0"/>
              <a:t>3</a:t>
            </a:fld>
            <a:endParaRPr lang="zh-CN" altLang="en-US"/>
          </a:p>
        </p:txBody>
      </p:sp>
    </p:spTree>
    <p:extLst>
      <p:ext uri="{BB962C8B-B14F-4D97-AF65-F5344CB8AC3E}">
        <p14:creationId xmlns:p14="http://schemas.microsoft.com/office/powerpoint/2010/main" val="2096829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sz="1200" b="0" i="0" kern="1200" dirty="0" smtClean="0">
                <a:solidFill>
                  <a:schemeClr val="tx1"/>
                </a:solidFill>
                <a:effectLst/>
                <a:latin typeface="+mn-lt"/>
                <a:ea typeface="+mn-ea"/>
                <a:cs typeface="+mn-cs"/>
              </a:rPr>
              <a:t>Rosen argued that the fundamental question "</a:t>
            </a:r>
            <a:r>
              <a:rPr lang="en-GB" sz="1200" b="0" i="1" kern="1200" dirty="0" smtClean="0">
                <a:solidFill>
                  <a:schemeClr val="tx1"/>
                </a:solidFill>
                <a:effectLst/>
                <a:latin typeface="+mn-lt"/>
                <a:ea typeface="+mn-ea"/>
                <a:cs typeface="+mn-cs"/>
              </a:rPr>
              <a:t>What is life?</a:t>
            </a:r>
            <a:r>
              <a:rPr lang="en-GB" sz="1200" b="0" i="0" kern="1200" dirty="0" smtClean="0">
                <a:solidFill>
                  <a:schemeClr val="tx1"/>
                </a:solidFill>
                <a:effectLst/>
                <a:latin typeface="+mn-lt"/>
                <a:ea typeface="+mn-ea"/>
                <a:cs typeface="+mn-cs"/>
              </a:rPr>
              <a:t>" cannot be adequately addressed from within a scientific foundation that is </a:t>
            </a:r>
            <a:r>
              <a:rPr lang="en-GB" sz="1200" b="0" i="0" u="none" strike="noStrike" kern="1200" dirty="0" err="1" smtClean="0">
                <a:solidFill>
                  <a:schemeClr val="tx1"/>
                </a:solidFill>
                <a:effectLst/>
                <a:latin typeface="+mn-lt"/>
                <a:ea typeface="+mn-ea"/>
                <a:cs typeface="+mn-cs"/>
                <a:hlinkClick r:id="rId3" tooltip="Reductionism"/>
              </a:rPr>
              <a:t>reductionistic</a:t>
            </a:r>
            <a:r>
              <a:rPr lang="en-GB" sz="1200" b="0" i="0" kern="1200" dirty="0" smtClean="0">
                <a:solidFill>
                  <a:schemeClr val="tx1"/>
                </a:solidFill>
                <a:effectLst/>
                <a:latin typeface="+mn-lt"/>
                <a:ea typeface="+mn-ea"/>
                <a:cs typeface="+mn-cs"/>
              </a:rPr>
              <a:t>. Approaching organisms with </a:t>
            </a:r>
            <a:r>
              <a:rPr lang="en-GB" sz="1200" b="0" i="0" kern="1200" dirty="0" err="1" smtClean="0">
                <a:solidFill>
                  <a:schemeClr val="tx1"/>
                </a:solidFill>
                <a:effectLst/>
                <a:latin typeface="+mn-lt"/>
                <a:ea typeface="+mn-ea"/>
                <a:cs typeface="+mn-cs"/>
              </a:rPr>
              <a:t>reductionistic</a:t>
            </a:r>
            <a:r>
              <a:rPr lang="en-GB" sz="1200" b="0" i="0" kern="1200" dirty="0" smtClean="0">
                <a:solidFill>
                  <a:schemeClr val="tx1"/>
                </a:solidFill>
                <a:effectLst/>
                <a:latin typeface="+mn-lt"/>
                <a:ea typeface="+mn-ea"/>
                <a:cs typeface="+mn-cs"/>
              </a:rPr>
              <a:t> scientific methods and practices sacrifices the functional organization of living systems in order to study the parts. The whole, according to Rosen, could not be recaptured once the biological </a:t>
            </a:r>
            <a:r>
              <a:rPr lang="en-GB" sz="1200" b="0" i="0" u="none" strike="noStrike" kern="1200" dirty="0" smtClean="0">
                <a:solidFill>
                  <a:schemeClr val="tx1"/>
                </a:solidFill>
                <a:effectLst/>
                <a:latin typeface="+mn-lt"/>
                <a:ea typeface="+mn-ea"/>
                <a:cs typeface="+mn-cs"/>
                <a:hlinkClick r:id="rId4" tooltip="Organization"/>
              </a:rPr>
              <a:t>organization</a:t>
            </a:r>
            <a:r>
              <a:rPr lang="en-GB" sz="1200" b="0" i="0" kern="1200" dirty="0" smtClean="0">
                <a:solidFill>
                  <a:schemeClr val="tx1"/>
                </a:solidFill>
                <a:effectLst/>
                <a:latin typeface="+mn-lt"/>
                <a:ea typeface="+mn-ea"/>
                <a:cs typeface="+mn-cs"/>
              </a:rPr>
              <a:t> had been destroyed. By proposing a sound theoretical foundation for studying biological organisation, Rosen held that, rather than biology being a mere subset of the already known physics, it might turn out to provide profound lessons for physics, and also for science in general.</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Robert Rosen’s Metabolism-Replacement, or (</a:t>
            </a:r>
            <a:r>
              <a:rPr lang="en-GB" sz="1200" b="0" i="1" kern="1200" dirty="0" smtClean="0">
                <a:solidFill>
                  <a:schemeClr val="tx1"/>
                </a:solidFill>
                <a:effectLst/>
                <a:latin typeface="+mn-lt"/>
                <a:ea typeface="+mn-ea"/>
                <a:cs typeface="+mn-cs"/>
              </a:rPr>
              <a:t>M,R</a:t>
            </a:r>
            <a:r>
              <a:rPr lang="en-GB" sz="1200" b="0" i="0" kern="1200" dirty="0" smtClean="0">
                <a:solidFill>
                  <a:schemeClr val="tx1"/>
                </a:solidFill>
                <a:effectLst/>
                <a:latin typeface="+mn-lt"/>
                <a:ea typeface="+mn-ea"/>
                <a:cs typeface="+mn-cs"/>
              </a:rPr>
              <a:t>), system can be represented as a compact network structure with a single source and three products derived from that source in three consecutive reactions. (</a:t>
            </a:r>
            <a:r>
              <a:rPr lang="en-GB" sz="1200" b="0" i="1" kern="1200" dirty="0" smtClean="0">
                <a:solidFill>
                  <a:schemeClr val="tx1"/>
                </a:solidFill>
                <a:effectLst/>
                <a:latin typeface="+mn-lt"/>
                <a:ea typeface="+mn-ea"/>
                <a:cs typeface="+mn-cs"/>
              </a:rPr>
              <a:t>M,R</a:t>
            </a:r>
            <a:r>
              <a:rPr lang="en-GB" sz="1200" b="0" i="0" kern="1200" dirty="0" smtClean="0">
                <a:solidFill>
                  <a:schemeClr val="tx1"/>
                </a:solidFill>
                <a:effectLst/>
                <a:latin typeface="+mn-lt"/>
                <a:ea typeface="+mn-ea"/>
                <a:cs typeface="+mn-cs"/>
              </a:rPr>
              <a:t>) has been claimed to be non-reducible to its components and algorithmically non-computable, in the sense of not being evaluable as a function by a Turing machine. If (</a:t>
            </a:r>
            <a:r>
              <a:rPr lang="en-GB" sz="1200" b="0" i="1" kern="1200" dirty="0" smtClean="0">
                <a:solidFill>
                  <a:schemeClr val="tx1"/>
                </a:solidFill>
                <a:effectLst/>
                <a:latin typeface="+mn-lt"/>
                <a:ea typeface="+mn-ea"/>
                <a:cs typeface="+mn-cs"/>
              </a:rPr>
              <a:t>M,R</a:t>
            </a:r>
            <a:r>
              <a:rPr lang="en-GB" sz="1200" b="0" i="0" kern="1200" dirty="0" smtClean="0">
                <a:solidFill>
                  <a:schemeClr val="tx1"/>
                </a:solidFill>
                <a:effectLst/>
                <a:latin typeface="+mn-lt"/>
                <a:ea typeface="+mn-ea"/>
                <a:cs typeface="+mn-cs"/>
              </a:rPr>
              <a:t>)-like structures are present in real biological networks, this suggests that many biological networks will be non-computable, with implications for those branches of systems biology that rely on </a:t>
            </a:r>
            <a:r>
              <a:rPr lang="en-GB" sz="1200" b="0" i="1" kern="1200" dirty="0" smtClean="0">
                <a:solidFill>
                  <a:schemeClr val="tx1"/>
                </a:solidFill>
                <a:effectLst/>
                <a:latin typeface="+mn-lt"/>
                <a:ea typeface="+mn-ea"/>
                <a:cs typeface="+mn-cs"/>
              </a:rPr>
              <a:t>in </a:t>
            </a:r>
            <a:r>
              <a:rPr lang="en-GB" sz="1200" b="0" i="1" kern="1200" dirty="0" err="1" smtClean="0">
                <a:solidFill>
                  <a:schemeClr val="tx1"/>
                </a:solidFill>
                <a:effectLst/>
                <a:latin typeface="+mn-lt"/>
                <a:ea typeface="+mn-ea"/>
                <a:cs typeface="+mn-cs"/>
              </a:rPr>
              <a:t>silico</a:t>
            </a:r>
            <a:r>
              <a:rPr lang="en-GB" sz="1200" b="0" i="0" kern="1200" dirty="0" smtClean="0">
                <a:solidFill>
                  <a:schemeClr val="tx1"/>
                </a:solidFill>
                <a:effectLst/>
                <a:latin typeface="+mn-lt"/>
                <a:ea typeface="+mn-ea"/>
                <a:cs typeface="+mn-cs"/>
              </a:rPr>
              <a:t> modelling for predictive purposes.</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Rosen said that </a:t>
            </a:r>
            <a:r>
              <a:rPr lang="en-GB" sz="1200" b="0" i="0" u="none" strike="noStrike" kern="1200" dirty="0" smtClean="0">
                <a:solidFill>
                  <a:schemeClr val="tx1"/>
                </a:solidFill>
                <a:effectLst/>
                <a:latin typeface="+mn-lt"/>
                <a:ea typeface="+mn-ea"/>
                <a:cs typeface="+mn-cs"/>
                <a:hlinkClick r:id="rId4" tooltip="Organization"/>
              </a:rPr>
              <a:t>organization</a:t>
            </a:r>
            <a:r>
              <a:rPr lang="en-GB" sz="1200" b="0" i="0" kern="1200" dirty="0" smtClean="0">
                <a:solidFill>
                  <a:schemeClr val="tx1"/>
                </a:solidFill>
                <a:effectLst/>
                <a:latin typeface="+mn-lt"/>
                <a:ea typeface="+mn-ea"/>
                <a:cs typeface="+mn-cs"/>
              </a:rPr>
              <a:t> must be independent from the material particles which seemingly constitute a </a:t>
            </a:r>
            <a:r>
              <a:rPr lang="en-GB" sz="1200" b="0" i="0" u="none" strike="noStrike" kern="1200" dirty="0" smtClean="0">
                <a:solidFill>
                  <a:schemeClr val="tx1"/>
                </a:solidFill>
                <a:effectLst/>
                <a:latin typeface="+mn-lt"/>
                <a:ea typeface="+mn-ea"/>
                <a:cs typeface="+mn-cs"/>
                <a:hlinkClick r:id="rId5" tooltip="Living system"/>
              </a:rPr>
              <a:t>living system</a:t>
            </a:r>
            <a:r>
              <a:rPr lang="en-GB" sz="1200" b="0" i="0" kern="1200" dirty="0" smtClean="0">
                <a:solidFill>
                  <a:schemeClr val="tx1"/>
                </a:solidFill>
                <a:effectLst/>
                <a:latin typeface="+mn-lt"/>
                <a:ea typeface="+mn-ea"/>
                <a:cs typeface="+mn-cs"/>
              </a:rPr>
              <a:t>. As he put it:</a:t>
            </a:r>
          </a:p>
          <a:p>
            <a:r>
              <a:rPr lang="en-GB" dirty="0" smtClean="0">
                <a:effectLst/>
              </a:rPr>
              <a:t>The human body completely changes the matter it is made of roughly every 8 weeks, through </a:t>
            </a:r>
            <a:r>
              <a:rPr lang="en-GB" sz="1200" u="none" strike="noStrike" kern="1200" dirty="0" smtClean="0">
                <a:solidFill>
                  <a:schemeClr val="tx1"/>
                </a:solidFill>
                <a:effectLst/>
                <a:latin typeface="+mn-lt"/>
                <a:ea typeface="+mn-ea"/>
                <a:cs typeface="+mn-cs"/>
                <a:hlinkClick r:id="rId6" tooltip="Metabolism"/>
              </a:rPr>
              <a:t>metabolism</a:t>
            </a:r>
            <a:r>
              <a:rPr lang="en-GB" dirty="0" smtClean="0">
                <a:effectLst/>
              </a:rPr>
              <a:t>, replication and repair. Yet, you're still you --with all your memories, your personality... If science insists on chasing particles, they will follow them right through an </a:t>
            </a:r>
            <a:r>
              <a:rPr lang="en-GB" sz="1200" u="none" strike="noStrike" kern="1200" dirty="0" smtClean="0">
                <a:solidFill>
                  <a:schemeClr val="tx1"/>
                </a:solidFill>
                <a:effectLst/>
                <a:latin typeface="+mn-lt"/>
                <a:ea typeface="+mn-ea"/>
                <a:cs typeface="+mn-cs"/>
                <a:hlinkClick r:id="rId7" tooltip="Organism"/>
              </a:rPr>
              <a:t>organism</a:t>
            </a:r>
            <a:r>
              <a:rPr lang="en-GB" dirty="0" smtClean="0">
                <a:effectLst/>
              </a:rPr>
              <a:t> and miss the organism entirely.</a:t>
            </a:r>
          </a:p>
          <a:p>
            <a:r>
              <a:rPr lang="en-GB" dirty="0" smtClean="0">
                <a:effectLst/>
              </a:rPr>
              <a:t>— </a:t>
            </a:r>
            <a:r>
              <a:rPr lang="en-GB" i="1" dirty="0" smtClean="0">
                <a:effectLst/>
              </a:rPr>
              <a:t>Robert Rosen, (as told to his daughter, </a:t>
            </a:r>
            <a:r>
              <a:rPr lang="en-GB" i="1" dirty="0" err="1" smtClean="0">
                <a:effectLst/>
              </a:rPr>
              <a:t>Ms.</a:t>
            </a:r>
            <a:r>
              <a:rPr lang="en-GB" i="1" dirty="0" smtClean="0">
                <a:effectLst/>
              </a:rPr>
              <a:t> </a:t>
            </a:r>
            <a:r>
              <a:rPr lang="en-GB" i="1" smtClean="0">
                <a:effectLst/>
              </a:rPr>
              <a:t>Judith Rosen</a:t>
            </a:r>
            <a:r>
              <a:rPr lang="en-GB" sz="1200" b="0" i="0" u="none" strike="noStrike" kern="1200" baseline="30000" smtClean="0">
                <a:solidFill>
                  <a:schemeClr val="tx1"/>
                </a:solidFill>
                <a:effectLst/>
                <a:latin typeface="+mn-lt"/>
                <a:ea typeface="+mn-ea"/>
                <a:cs typeface="+mn-cs"/>
                <a:hlinkClick r:id="rId8"/>
              </a:rPr>
              <a:t>[2]</a:t>
            </a:r>
            <a:r>
              <a:rPr lang="en-GB" i="1" smtClean="0">
                <a:effectLst/>
              </a:rPr>
              <a:t>)</a:t>
            </a:r>
            <a:endParaRPr lang="en-GB" smtClean="0">
              <a:effectLst/>
            </a:endParaRPr>
          </a:p>
          <a:p>
            <a:endParaRPr lang="en-GB" dirty="0"/>
          </a:p>
        </p:txBody>
      </p:sp>
      <p:sp>
        <p:nvSpPr>
          <p:cNvPr id="4" name="灯片编号占位符 3"/>
          <p:cNvSpPr>
            <a:spLocks noGrp="1"/>
          </p:cNvSpPr>
          <p:nvPr>
            <p:ph type="sldNum" sz="quarter" idx="10"/>
          </p:nvPr>
        </p:nvSpPr>
        <p:spPr/>
        <p:txBody>
          <a:bodyPr/>
          <a:lstStyle/>
          <a:p>
            <a:fld id="{1F577F2B-7249-401D-B6A2-7D2DC75F2914}" type="slidenum">
              <a:rPr lang="zh-CN" altLang="en-US" smtClean="0"/>
              <a:t>5</a:t>
            </a:fld>
            <a:endParaRPr lang="zh-CN" altLang="en-US"/>
          </a:p>
        </p:txBody>
      </p:sp>
    </p:spTree>
    <p:extLst>
      <p:ext uri="{BB962C8B-B14F-4D97-AF65-F5344CB8AC3E}">
        <p14:creationId xmlns:p14="http://schemas.microsoft.com/office/powerpoint/2010/main" val="1254038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577F2B-7249-401D-B6A2-7D2DC75F2914}" type="slidenum">
              <a:rPr lang="zh-CN" altLang="en-US" smtClean="0"/>
              <a:t>8</a:t>
            </a:fld>
            <a:endParaRPr lang="zh-CN" altLang="en-US"/>
          </a:p>
        </p:txBody>
      </p:sp>
    </p:spTree>
    <p:extLst>
      <p:ext uri="{BB962C8B-B14F-4D97-AF65-F5344CB8AC3E}">
        <p14:creationId xmlns:p14="http://schemas.microsoft.com/office/powerpoint/2010/main" val="2377850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dirty="0" smtClean="0"/>
              <a:t>Distributional theory of meaning</a:t>
            </a:r>
            <a:r>
              <a:rPr lang="en-GB" baseline="0" dirty="0" smtClean="0"/>
              <a:t> in terms of </a:t>
            </a:r>
            <a:r>
              <a:rPr lang="en-GB" dirty="0" smtClean="0"/>
              <a:t>vector space models</a:t>
            </a:r>
          </a:p>
          <a:p>
            <a:r>
              <a:rPr lang="en-GB" dirty="0" smtClean="0"/>
              <a:t>Compositional theory of grammatical types, which relies</a:t>
            </a:r>
            <a:r>
              <a:rPr lang="en-GB" baseline="0" dirty="0" smtClean="0"/>
              <a:t> on the algebra of </a:t>
            </a:r>
            <a:r>
              <a:rPr lang="en-GB" baseline="0" dirty="0" err="1" smtClean="0"/>
              <a:t>Pregroups</a:t>
            </a:r>
            <a:r>
              <a:rPr lang="en-GB" baseline="0" dirty="0" smtClean="0"/>
              <a:t>, introduced by </a:t>
            </a:r>
            <a:r>
              <a:rPr lang="en-GB" baseline="0" dirty="0" err="1" smtClean="0"/>
              <a:t>Lambek</a:t>
            </a:r>
            <a:endParaRPr lang="en-GB" dirty="0" smtClean="0"/>
          </a:p>
          <a:p>
            <a:endParaRPr lang="en-GB" dirty="0"/>
          </a:p>
        </p:txBody>
      </p:sp>
      <p:sp>
        <p:nvSpPr>
          <p:cNvPr id="4" name="灯片编号占位符 3"/>
          <p:cNvSpPr>
            <a:spLocks noGrp="1"/>
          </p:cNvSpPr>
          <p:nvPr>
            <p:ph type="sldNum" sz="quarter" idx="10"/>
          </p:nvPr>
        </p:nvSpPr>
        <p:spPr/>
        <p:txBody>
          <a:bodyPr/>
          <a:lstStyle/>
          <a:p>
            <a:fld id="{1F577F2B-7249-401D-B6A2-7D2DC75F2914}" type="slidenum">
              <a:rPr lang="zh-CN" altLang="en-US" smtClean="0"/>
              <a:t>17</a:t>
            </a:fld>
            <a:endParaRPr lang="zh-CN" altLang="en-US"/>
          </a:p>
        </p:txBody>
      </p:sp>
    </p:spTree>
    <p:extLst>
      <p:ext uri="{BB962C8B-B14F-4D97-AF65-F5344CB8AC3E}">
        <p14:creationId xmlns:p14="http://schemas.microsoft.com/office/powerpoint/2010/main" val="2490265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altLang="zh-CN" sz="1200" b="0" i="0" u="none" strike="noStrike" kern="1200" baseline="0" dirty="0" smtClean="0">
                <a:solidFill>
                  <a:schemeClr val="tx1"/>
                </a:solidFill>
                <a:latin typeface="+mn-lt"/>
                <a:ea typeface="+mn-ea"/>
                <a:cs typeface="+mn-cs"/>
              </a:rPr>
              <a:t>FoxP encodes a transcription factor, </a:t>
            </a:r>
            <a:r>
              <a:rPr lang="en-GB" altLang="zh-CN" sz="1200" b="0" i="0" u="none" strike="noStrike" kern="1200" baseline="0" dirty="0" smtClean="0">
                <a:solidFill>
                  <a:schemeClr val="tx1"/>
                </a:solidFill>
                <a:latin typeface="+mn-lt"/>
                <a:ea typeface="+mn-ea"/>
                <a:cs typeface="+mn-cs"/>
              </a:rPr>
              <a:t>the Coiled-coil domain modulates</a:t>
            </a:r>
          </a:p>
          <a:p>
            <a:r>
              <a:rPr lang="en-US" altLang="zh-CN" sz="1200" b="0" i="0" u="none" strike="noStrike" kern="1200" baseline="0" dirty="0" smtClean="0">
                <a:solidFill>
                  <a:schemeClr val="tx1"/>
                </a:solidFill>
                <a:latin typeface="+mn-lt"/>
                <a:ea typeface="+mn-ea"/>
                <a:cs typeface="+mn-cs"/>
              </a:rPr>
              <a:t>the </a:t>
            </a:r>
            <a:r>
              <a:rPr lang="en-US" altLang="zh-CN" sz="1200" b="0" i="0" u="none" strike="noStrike" kern="1200" baseline="0" dirty="0" err="1" smtClean="0">
                <a:solidFill>
                  <a:schemeClr val="tx1"/>
                </a:solidFill>
                <a:latin typeface="+mn-lt"/>
                <a:ea typeface="+mn-ea"/>
                <a:cs typeface="+mn-cs"/>
              </a:rPr>
              <a:t>dimeric</a:t>
            </a:r>
            <a:r>
              <a:rPr lang="en-US" altLang="zh-CN" sz="1200" b="0" i="0" u="none" strike="noStrike" kern="1200" baseline="0" dirty="0" smtClean="0">
                <a:solidFill>
                  <a:schemeClr val="tx1"/>
                </a:solidFill>
                <a:latin typeface="+mn-lt"/>
                <a:ea typeface="+mn-ea"/>
                <a:cs typeface="+mn-cs"/>
              </a:rPr>
              <a:t> associations of </a:t>
            </a:r>
            <a:r>
              <a:rPr lang="en-US" altLang="zh-CN" sz="1200" b="0" i="0" u="none" strike="noStrike" kern="1200" baseline="0" dirty="0" err="1" smtClean="0">
                <a:solidFill>
                  <a:schemeClr val="tx1"/>
                </a:solidFill>
                <a:latin typeface="+mn-lt"/>
                <a:ea typeface="+mn-ea"/>
                <a:cs typeface="+mn-cs"/>
              </a:rPr>
              <a:t>FoxP</a:t>
            </a:r>
            <a:r>
              <a:rPr lang="en-US" altLang="zh-CN" sz="1200" b="0" i="0" u="none" strike="noStrike" kern="1200" baseline="0" dirty="0" smtClean="0">
                <a:solidFill>
                  <a:schemeClr val="tx1"/>
                </a:solidFill>
                <a:latin typeface="+mn-lt"/>
                <a:ea typeface="+mn-ea"/>
                <a:cs typeface="+mn-cs"/>
              </a:rPr>
              <a:t> transcription factors, and the Fork-head domain</a:t>
            </a:r>
          </a:p>
          <a:p>
            <a:r>
              <a:rPr lang="en-US" altLang="zh-CN" sz="1200" b="0" i="0" u="none" strike="noStrike" kern="1200" baseline="0" dirty="0" smtClean="0">
                <a:solidFill>
                  <a:schemeClr val="tx1"/>
                </a:solidFill>
                <a:latin typeface="+mn-lt"/>
                <a:ea typeface="+mn-ea"/>
                <a:cs typeface="+mn-cs"/>
              </a:rPr>
              <a:t>is a conserved DNA-binding domain.</a:t>
            </a:r>
            <a:endParaRPr lang="zh-CN" altLang="en-US" dirty="0"/>
          </a:p>
        </p:txBody>
      </p:sp>
      <p:sp>
        <p:nvSpPr>
          <p:cNvPr id="4" name="灯片编号占位符 3"/>
          <p:cNvSpPr>
            <a:spLocks noGrp="1"/>
          </p:cNvSpPr>
          <p:nvPr>
            <p:ph type="sldNum" sz="quarter" idx="10"/>
          </p:nvPr>
        </p:nvSpPr>
        <p:spPr/>
        <p:txBody>
          <a:bodyPr/>
          <a:lstStyle/>
          <a:p>
            <a:fld id="{1F577F2B-7249-401D-B6A2-7D2DC75F2914}" type="slidenum">
              <a:rPr lang="zh-CN" altLang="en-US" smtClean="0"/>
              <a:t>23</a:t>
            </a:fld>
            <a:endParaRPr lang="zh-CN" altLang="en-US"/>
          </a:p>
        </p:txBody>
      </p:sp>
    </p:spTree>
    <p:extLst>
      <p:ext uri="{BB962C8B-B14F-4D97-AF65-F5344CB8AC3E}">
        <p14:creationId xmlns:p14="http://schemas.microsoft.com/office/powerpoint/2010/main" val="1531551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altLang="zh-CN" sz="1200" b="0" i="0" u="none" strike="noStrike" kern="1200" baseline="0" dirty="0" smtClean="0">
                <a:solidFill>
                  <a:schemeClr val="tx1"/>
                </a:solidFill>
                <a:latin typeface="+mn-lt"/>
                <a:ea typeface="+mn-ea"/>
                <a:cs typeface="+mn-cs"/>
              </a:rPr>
              <a:t>FoxP encodes a transcription factor, </a:t>
            </a:r>
            <a:r>
              <a:rPr lang="en-GB" altLang="zh-CN" sz="1200" b="0" i="0" u="none" strike="noStrike" kern="1200" baseline="0" dirty="0" smtClean="0">
                <a:solidFill>
                  <a:schemeClr val="tx1"/>
                </a:solidFill>
                <a:latin typeface="+mn-lt"/>
                <a:ea typeface="+mn-ea"/>
                <a:cs typeface="+mn-cs"/>
              </a:rPr>
              <a:t>the Coiled-coil domain modulates</a:t>
            </a:r>
          </a:p>
          <a:p>
            <a:r>
              <a:rPr lang="en-US" altLang="zh-CN" sz="1200" b="0" i="0" u="none" strike="noStrike" kern="1200" baseline="0" dirty="0" smtClean="0">
                <a:solidFill>
                  <a:schemeClr val="tx1"/>
                </a:solidFill>
                <a:latin typeface="+mn-lt"/>
                <a:ea typeface="+mn-ea"/>
                <a:cs typeface="+mn-cs"/>
              </a:rPr>
              <a:t>the </a:t>
            </a:r>
            <a:r>
              <a:rPr lang="en-US" altLang="zh-CN" sz="1200" b="0" i="0" u="none" strike="noStrike" kern="1200" baseline="0" dirty="0" err="1" smtClean="0">
                <a:solidFill>
                  <a:schemeClr val="tx1"/>
                </a:solidFill>
                <a:latin typeface="+mn-lt"/>
                <a:ea typeface="+mn-ea"/>
                <a:cs typeface="+mn-cs"/>
              </a:rPr>
              <a:t>dimeric</a:t>
            </a:r>
            <a:r>
              <a:rPr lang="en-US" altLang="zh-CN" sz="1200" b="0" i="0" u="none" strike="noStrike" kern="1200" baseline="0" dirty="0" smtClean="0">
                <a:solidFill>
                  <a:schemeClr val="tx1"/>
                </a:solidFill>
                <a:latin typeface="+mn-lt"/>
                <a:ea typeface="+mn-ea"/>
                <a:cs typeface="+mn-cs"/>
              </a:rPr>
              <a:t> associations of </a:t>
            </a:r>
            <a:r>
              <a:rPr lang="en-US" altLang="zh-CN" sz="1200" b="0" i="0" u="none" strike="noStrike" kern="1200" baseline="0" dirty="0" err="1" smtClean="0">
                <a:solidFill>
                  <a:schemeClr val="tx1"/>
                </a:solidFill>
                <a:latin typeface="+mn-lt"/>
                <a:ea typeface="+mn-ea"/>
                <a:cs typeface="+mn-cs"/>
              </a:rPr>
              <a:t>FoxP</a:t>
            </a:r>
            <a:r>
              <a:rPr lang="en-US" altLang="zh-CN" sz="1200" b="0" i="0" u="none" strike="noStrike" kern="1200" baseline="0" dirty="0" smtClean="0">
                <a:solidFill>
                  <a:schemeClr val="tx1"/>
                </a:solidFill>
                <a:latin typeface="+mn-lt"/>
                <a:ea typeface="+mn-ea"/>
                <a:cs typeface="+mn-cs"/>
              </a:rPr>
              <a:t> transcription factors, and the Fork-head domain</a:t>
            </a:r>
          </a:p>
          <a:p>
            <a:r>
              <a:rPr lang="en-US" altLang="zh-CN" sz="1200" b="0" i="0" u="none" strike="noStrike" kern="1200" baseline="0" dirty="0" smtClean="0">
                <a:solidFill>
                  <a:schemeClr val="tx1"/>
                </a:solidFill>
                <a:latin typeface="+mn-lt"/>
                <a:ea typeface="+mn-ea"/>
                <a:cs typeface="+mn-cs"/>
              </a:rPr>
              <a:t>is a conserved DNA-binding domain.</a:t>
            </a:r>
            <a:endParaRPr lang="zh-CN" altLang="en-US" dirty="0"/>
          </a:p>
        </p:txBody>
      </p:sp>
      <p:sp>
        <p:nvSpPr>
          <p:cNvPr id="4" name="灯片编号占位符 3"/>
          <p:cNvSpPr>
            <a:spLocks noGrp="1"/>
          </p:cNvSpPr>
          <p:nvPr>
            <p:ph type="sldNum" sz="quarter" idx="10"/>
          </p:nvPr>
        </p:nvSpPr>
        <p:spPr/>
        <p:txBody>
          <a:bodyPr/>
          <a:lstStyle/>
          <a:p>
            <a:fld id="{1F577F2B-7249-401D-B6A2-7D2DC75F2914}" type="slidenum">
              <a:rPr lang="zh-CN" altLang="en-US" smtClean="0"/>
              <a:t>24</a:t>
            </a:fld>
            <a:endParaRPr lang="zh-CN" altLang="en-US"/>
          </a:p>
        </p:txBody>
      </p:sp>
    </p:spTree>
    <p:extLst>
      <p:ext uri="{BB962C8B-B14F-4D97-AF65-F5344CB8AC3E}">
        <p14:creationId xmlns:p14="http://schemas.microsoft.com/office/powerpoint/2010/main" val="153155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altLang="zh-CN" sz="1200" b="0" i="0" u="none" strike="noStrike" kern="1200" baseline="0" dirty="0" smtClean="0">
                <a:solidFill>
                  <a:schemeClr val="tx1"/>
                </a:solidFill>
                <a:latin typeface="+mn-lt"/>
                <a:ea typeface="+mn-ea"/>
                <a:cs typeface="+mn-cs"/>
              </a:rPr>
              <a:t>FoxP encodes a transcription factor, </a:t>
            </a:r>
            <a:r>
              <a:rPr lang="en-GB" altLang="zh-CN" sz="1200" b="0" i="0" u="none" strike="noStrike" kern="1200" baseline="0" dirty="0" smtClean="0">
                <a:solidFill>
                  <a:schemeClr val="tx1"/>
                </a:solidFill>
                <a:latin typeface="+mn-lt"/>
                <a:ea typeface="+mn-ea"/>
                <a:cs typeface="+mn-cs"/>
              </a:rPr>
              <a:t>the Coiled-coil domain modulates</a:t>
            </a:r>
          </a:p>
          <a:p>
            <a:r>
              <a:rPr lang="en-US" altLang="zh-CN" sz="1200" b="0" i="0" u="none" strike="noStrike" kern="1200" baseline="0" dirty="0" smtClean="0">
                <a:solidFill>
                  <a:schemeClr val="tx1"/>
                </a:solidFill>
                <a:latin typeface="+mn-lt"/>
                <a:ea typeface="+mn-ea"/>
                <a:cs typeface="+mn-cs"/>
              </a:rPr>
              <a:t>the </a:t>
            </a:r>
            <a:r>
              <a:rPr lang="en-US" altLang="zh-CN" sz="1200" b="0" i="0" u="none" strike="noStrike" kern="1200" baseline="0" dirty="0" err="1" smtClean="0">
                <a:solidFill>
                  <a:schemeClr val="tx1"/>
                </a:solidFill>
                <a:latin typeface="+mn-lt"/>
                <a:ea typeface="+mn-ea"/>
                <a:cs typeface="+mn-cs"/>
              </a:rPr>
              <a:t>dimeric</a:t>
            </a:r>
            <a:r>
              <a:rPr lang="en-US" altLang="zh-CN" sz="1200" b="0" i="0" u="none" strike="noStrike" kern="1200" baseline="0" dirty="0" smtClean="0">
                <a:solidFill>
                  <a:schemeClr val="tx1"/>
                </a:solidFill>
                <a:latin typeface="+mn-lt"/>
                <a:ea typeface="+mn-ea"/>
                <a:cs typeface="+mn-cs"/>
              </a:rPr>
              <a:t> associations of </a:t>
            </a:r>
            <a:r>
              <a:rPr lang="en-US" altLang="zh-CN" sz="1200" b="0" i="0" u="none" strike="noStrike" kern="1200" baseline="0" dirty="0" err="1" smtClean="0">
                <a:solidFill>
                  <a:schemeClr val="tx1"/>
                </a:solidFill>
                <a:latin typeface="+mn-lt"/>
                <a:ea typeface="+mn-ea"/>
                <a:cs typeface="+mn-cs"/>
              </a:rPr>
              <a:t>FoxP</a:t>
            </a:r>
            <a:r>
              <a:rPr lang="en-US" altLang="zh-CN" sz="1200" b="0" i="0" u="none" strike="noStrike" kern="1200" baseline="0" dirty="0" smtClean="0">
                <a:solidFill>
                  <a:schemeClr val="tx1"/>
                </a:solidFill>
                <a:latin typeface="+mn-lt"/>
                <a:ea typeface="+mn-ea"/>
                <a:cs typeface="+mn-cs"/>
              </a:rPr>
              <a:t> transcription factors, and the Fork-head domain</a:t>
            </a:r>
          </a:p>
          <a:p>
            <a:r>
              <a:rPr lang="en-US" altLang="zh-CN" sz="1200" b="0" i="0" u="none" strike="noStrike" kern="1200" baseline="0" dirty="0" smtClean="0">
                <a:solidFill>
                  <a:schemeClr val="tx1"/>
                </a:solidFill>
                <a:latin typeface="+mn-lt"/>
                <a:ea typeface="+mn-ea"/>
                <a:cs typeface="+mn-cs"/>
              </a:rPr>
              <a:t>is a conserved DNA-binding domain.</a:t>
            </a:r>
            <a:endParaRPr lang="zh-CN" altLang="en-US" dirty="0"/>
          </a:p>
        </p:txBody>
      </p:sp>
      <p:sp>
        <p:nvSpPr>
          <p:cNvPr id="4" name="灯片编号占位符 3"/>
          <p:cNvSpPr>
            <a:spLocks noGrp="1"/>
          </p:cNvSpPr>
          <p:nvPr>
            <p:ph type="sldNum" sz="quarter" idx="10"/>
          </p:nvPr>
        </p:nvSpPr>
        <p:spPr/>
        <p:txBody>
          <a:bodyPr/>
          <a:lstStyle/>
          <a:p>
            <a:fld id="{1F577F2B-7249-401D-B6A2-7D2DC75F2914}" type="slidenum">
              <a:rPr lang="zh-CN" altLang="en-US" smtClean="0"/>
              <a:t>25</a:t>
            </a:fld>
            <a:endParaRPr lang="zh-CN" altLang="en-US"/>
          </a:p>
        </p:txBody>
      </p:sp>
    </p:spTree>
    <p:extLst>
      <p:ext uri="{BB962C8B-B14F-4D97-AF65-F5344CB8AC3E}">
        <p14:creationId xmlns:p14="http://schemas.microsoft.com/office/powerpoint/2010/main" val="1531551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dirty="0" smtClean="0"/>
              <a:t>Distributional theory of meaning</a:t>
            </a:r>
            <a:r>
              <a:rPr lang="en-GB" baseline="0" dirty="0" smtClean="0"/>
              <a:t> in terms of </a:t>
            </a:r>
            <a:r>
              <a:rPr lang="en-GB" dirty="0" smtClean="0"/>
              <a:t>vector space models</a:t>
            </a:r>
          </a:p>
          <a:p>
            <a:r>
              <a:rPr lang="en-GB" dirty="0" smtClean="0"/>
              <a:t>Compositional theory of grammatical types, which relies</a:t>
            </a:r>
            <a:r>
              <a:rPr lang="en-GB" baseline="0" dirty="0" smtClean="0"/>
              <a:t> on the algebra of </a:t>
            </a:r>
            <a:r>
              <a:rPr lang="en-GB" baseline="0" dirty="0" err="1" smtClean="0"/>
              <a:t>Pregroups</a:t>
            </a:r>
            <a:r>
              <a:rPr lang="en-GB" baseline="0" dirty="0" smtClean="0"/>
              <a:t>, introduced by </a:t>
            </a:r>
            <a:r>
              <a:rPr lang="en-GB" baseline="0" dirty="0" err="1" smtClean="0"/>
              <a:t>Lambek</a:t>
            </a:r>
            <a:endParaRPr lang="en-GB" dirty="0" smtClean="0"/>
          </a:p>
          <a:p>
            <a:endParaRPr lang="en-GB" dirty="0"/>
          </a:p>
        </p:txBody>
      </p:sp>
      <p:sp>
        <p:nvSpPr>
          <p:cNvPr id="4" name="灯片编号占位符 3"/>
          <p:cNvSpPr>
            <a:spLocks noGrp="1"/>
          </p:cNvSpPr>
          <p:nvPr>
            <p:ph type="sldNum" sz="quarter" idx="10"/>
          </p:nvPr>
        </p:nvSpPr>
        <p:spPr/>
        <p:txBody>
          <a:bodyPr/>
          <a:lstStyle/>
          <a:p>
            <a:fld id="{1F577F2B-7249-401D-B6A2-7D2DC75F2914}" type="slidenum">
              <a:rPr lang="zh-CN" altLang="en-US" smtClean="0"/>
              <a:t>26</a:t>
            </a:fld>
            <a:endParaRPr lang="zh-CN" altLang="en-US"/>
          </a:p>
        </p:txBody>
      </p:sp>
    </p:spTree>
    <p:extLst>
      <p:ext uri="{BB962C8B-B14F-4D97-AF65-F5344CB8AC3E}">
        <p14:creationId xmlns:p14="http://schemas.microsoft.com/office/powerpoint/2010/main" val="2490265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72EB276-4927-4E1B-88C3-683507A3058A}" type="datetime1">
              <a:rPr lang="zh-CN" altLang="en-US" smtClean="0"/>
              <a:t>2019/9/10</a:t>
            </a:fld>
            <a:endParaRPr lang="zh-CN" altLang="en-US"/>
          </a:p>
        </p:txBody>
      </p:sp>
      <p:sp>
        <p:nvSpPr>
          <p:cNvPr id="5" name="页脚占位符 4"/>
          <p:cNvSpPr>
            <a:spLocks noGrp="1"/>
          </p:cNvSpPr>
          <p:nvPr>
            <p:ph type="ftr" sz="quarter" idx="11"/>
          </p:nvPr>
        </p:nvSpPr>
        <p:spPr/>
        <p:txBody>
          <a:bodyPr/>
          <a:lstStyle/>
          <a:p>
            <a:r>
              <a:rPr lang="en-GB" altLang="zh-CN" smtClean="0"/>
              <a:t>SYCO 5</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31664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DB6354-2C17-4272-A7BC-D330CDC2BBC6}" type="datetime1">
              <a:rPr lang="zh-CN" altLang="en-US" smtClean="0"/>
              <a:t>2019/9/10</a:t>
            </a:fld>
            <a:endParaRPr lang="zh-CN" altLang="en-US"/>
          </a:p>
        </p:txBody>
      </p:sp>
      <p:sp>
        <p:nvSpPr>
          <p:cNvPr id="5" name="页脚占位符 4"/>
          <p:cNvSpPr>
            <a:spLocks noGrp="1"/>
          </p:cNvSpPr>
          <p:nvPr>
            <p:ph type="ftr" sz="quarter" idx="11"/>
          </p:nvPr>
        </p:nvSpPr>
        <p:spPr/>
        <p:txBody>
          <a:bodyPr/>
          <a:lstStyle/>
          <a:p>
            <a:r>
              <a:rPr lang="en-GB" altLang="zh-CN" smtClean="0"/>
              <a:t>SYCO 5</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00372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0F8C28-DF5B-47F6-8119-1368B4FA2595}" type="datetime1">
              <a:rPr lang="zh-CN" altLang="en-US" smtClean="0"/>
              <a:t>2019/9/10</a:t>
            </a:fld>
            <a:endParaRPr lang="zh-CN" altLang="en-US"/>
          </a:p>
        </p:txBody>
      </p:sp>
      <p:sp>
        <p:nvSpPr>
          <p:cNvPr id="5" name="页脚占位符 4"/>
          <p:cNvSpPr>
            <a:spLocks noGrp="1"/>
          </p:cNvSpPr>
          <p:nvPr>
            <p:ph type="ftr" sz="quarter" idx="11"/>
          </p:nvPr>
        </p:nvSpPr>
        <p:spPr/>
        <p:txBody>
          <a:bodyPr/>
          <a:lstStyle/>
          <a:p>
            <a:r>
              <a:rPr lang="en-GB" altLang="zh-CN" smtClean="0"/>
              <a:t>SYCO 5</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96954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5B1010-6BCB-4630-AFAC-3D897B2595C3}" type="datetime1">
              <a:rPr lang="zh-CN" altLang="en-US" smtClean="0"/>
              <a:t>2019/9/10</a:t>
            </a:fld>
            <a:endParaRPr lang="zh-CN" altLang="en-US"/>
          </a:p>
        </p:txBody>
      </p:sp>
      <p:sp>
        <p:nvSpPr>
          <p:cNvPr id="5" name="页脚占位符 4"/>
          <p:cNvSpPr>
            <a:spLocks noGrp="1"/>
          </p:cNvSpPr>
          <p:nvPr>
            <p:ph type="ftr" sz="quarter" idx="11"/>
          </p:nvPr>
        </p:nvSpPr>
        <p:spPr/>
        <p:txBody>
          <a:bodyPr/>
          <a:lstStyle/>
          <a:p>
            <a:r>
              <a:rPr lang="en-GB" altLang="zh-CN" smtClean="0"/>
              <a:t>SYCO 5</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15080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B58BC96-DEA9-4306-9368-45C3EDAD6067}" type="datetime1">
              <a:rPr lang="zh-CN" altLang="en-US" smtClean="0"/>
              <a:t>2019/9/10</a:t>
            </a:fld>
            <a:endParaRPr lang="zh-CN" altLang="en-US"/>
          </a:p>
        </p:txBody>
      </p:sp>
      <p:sp>
        <p:nvSpPr>
          <p:cNvPr id="5" name="页脚占位符 4"/>
          <p:cNvSpPr>
            <a:spLocks noGrp="1"/>
          </p:cNvSpPr>
          <p:nvPr>
            <p:ph type="ftr" sz="quarter" idx="11"/>
          </p:nvPr>
        </p:nvSpPr>
        <p:spPr/>
        <p:txBody>
          <a:bodyPr/>
          <a:lstStyle/>
          <a:p>
            <a:r>
              <a:rPr lang="en-GB" altLang="zh-CN" smtClean="0"/>
              <a:t>SYCO 5</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48359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80DCB6F-905B-4CE9-BABD-213E0EDA07C5}" type="datetime1">
              <a:rPr lang="zh-CN" altLang="en-US" smtClean="0"/>
              <a:t>2019/9/10</a:t>
            </a:fld>
            <a:endParaRPr lang="zh-CN" altLang="en-US"/>
          </a:p>
        </p:txBody>
      </p:sp>
      <p:sp>
        <p:nvSpPr>
          <p:cNvPr id="6" name="页脚占位符 5"/>
          <p:cNvSpPr>
            <a:spLocks noGrp="1"/>
          </p:cNvSpPr>
          <p:nvPr>
            <p:ph type="ftr" sz="quarter" idx="11"/>
          </p:nvPr>
        </p:nvSpPr>
        <p:spPr/>
        <p:txBody>
          <a:bodyPr/>
          <a:lstStyle/>
          <a:p>
            <a:r>
              <a:rPr lang="en-GB" altLang="zh-CN" smtClean="0"/>
              <a:t>SYCO 5</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31478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17C55EC-5E90-4901-A21B-E8CBE5EFD195}" type="datetime1">
              <a:rPr lang="zh-CN" altLang="en-US" smtClean="0"/>
              <a:t>2019/9/10</a:t>
            </a:fld>
            <a:endParaRPr lang="zh-CN" altLang="en-US"/>
          </a:p>
        </p:txBody>
      </p:sp>
      <p:sp>
        <p:nvSpPr>
          <p:cNvPr id="8" name="页脚占位符 7"/>
          <p:cNvSpPr>
            <a:spLocks noGrp="1"/>
          </p:cNvSpPr>
          <p:nvPr>
            <p:ph type="ftr" sz="quarter" idx="11"/>
          </p:nvPr>
        </p:nvSpPr>
        <p:spPr/>
        <p:txBody>
          <a:bodyPr/>
          <a:lstStyle/>
          <a:p>
            <a:r>
              <a:rPr lang="en-GB" altLang="zh-CN" smtClean="0"/>
              <a:t>SYCO 5</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04422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D88065F-065F-42B3-B27E-1C9042DA0FB3}" type="datetime1">
              <a:rPr lang="zh-CN" altLang="en-US" smtClean="0"/>
              <a:t>2019/9/10</a:t>
            </a:fld>
            <a:endParaRPr lang="zh-CN" altLang="en-US"/>
          </a:p>
        </p:txBody>
      </p:sp>
      <p:sp>
        <p:nvSpPr>
          <p:cNvPr id="4" name="页脚占位符 3"/>
          <p:cNvSpPr>
            <a:spLocks noGrp="1"/>
          </p:cNvSpPr>
          <p:nvPr>
            <p:ph type="ftr" sz="quarter" idx="11"/>
          </p:nvPr>
        </p:nvSpPr>
        <p:spPr/>
        <p:txBody>
          <a:bodyPr/>
          <a:lstStyle/>
          <a:p>
            <a:r>
              <a:rPr lang="en-GB" altLang="zh-CN" smtClean="0"/>
              <a:t>SYCO 5</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069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AB9656-B2F6-46A5-A6FA-25760EEC4357}" type="datetime1">
              <a:rPr lang="zh-CN" altLang="en-US" smtClean="0"/>
              <a:t>2019/9/10</a:t>
            </a:fld>
            <a:endParaRPr lang="zh-CN" altLang="en-US"/>
          </a:p>
        </p:txBody>
      </p:sp>
      <p:sp>
        <p:nvSpPr>
          <p:cNvPr id="3" name="页脚占位符 2"/>
          <p:cNvSpPr>
            <a:spLocks noGrp="1"/>
          </p:cNvSpPr>
          <p:nvPr>
            <p:ph type="ftr" sz="quarter" idx="11"/>
          </p:nvPr>
        </p:nvSpPr>
        <p:spPr/>
        <p:txBody>
          <a:bodyPr/>
          <a:lstStyle/>
          <a:p>
            <a:r>
              <a:rPr lang="en-GB" altLang="zh-CN" smtClean="0"/>
              <a:t>SYCO 5</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31293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5BF3CE0-E5BE-4DAE-9BDB-54355B2B1935}" type="datetime1">
              <a:rPr lang="zh-CN" altLang="en-US" smtClean="0"/>
              <a:t>2019/9/10</a:t>
            </a:fld>
            <a:endParaRPr lang="zh-CN" altLang="en-US"/>
          </a:p>
        </p:txBody>
      </p:sp>
      <p:sp>
        <p:nvSpPr>
          <p:cNvPr id="6" name="页脚占位符 5"/>
          <p:cNvSpPr>
            <a:spLocks noGrp="1"/>
          </p:cNvSpPr>
          <p:nvPr>
            <p:ph type="ftr" sz="quarter" idx="11"/>
          </p:nvPr>
        </p:nvSpPr>
        <p:spPr/>
        <p:txBody>
          <a:bodyPr/>
          <a:lstStyle/>
          <a:p>
            <a:r>
              <a:rPr lang="en-GB" altLang="zh-CN" smtClean="0"/>
              <a:t>SYCO 5</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07056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4D0B915-440D-47F9-ACCE-079DBC94EC81}" type="datetime1">
              <a:rPr lang="zh-CN" altLang="en-US" smtClean="0"/>
              <a:t>2019/9/10</a:t>
            </a:fld>
            <a:endParaRPr lang="zh-CN" altLang="en-US"/>
          </a:p>
        </p:txBody>
      </p:sp>
      <p:sp>
        <p:nvSpPr>
          <p:cNvPr id="6" name="页脚占位符 5"/>
          <p:cNvSpPr>
            <a:spLocks noGrp="1"/>
          </p:cNvSpPr>
          <p:nvPr>
            <p:ph type="ftr" sz="quarter" idx="11"/>
          </p:nvPr>
        </p:nvSpPr>
        <p:spPr/>
        <p:txBody>
          <a:bodyPr/>
          <a:lstStyle/>
          <a:p>
            <a:r>
              <a:rPr lang="en-GB" altLang="zh-CN" smtClean="0"/>
              <a:t>SYCO 5</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48778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4B827D-D0A8-4648-945B-605D8C8E3A00}" type="datetime1">
              <a:rPr lang="zh-CN" altLang="en-US" smtClean="0"/>
              <a:t>2019/9/10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ltLang="zh-CN" smtClean="0"/>
              <a:t>SYCO 5</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866958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7.xml"/><Relationship Id="rId5" Type="http://schemas.openxmlformats.org/officeDocument/2006/relationships/image" Target="../media/image19.emf"/><Relationship Id="rId4" Type="http://schemas.openxmlformats.org/officeDocument/2006/relationships/image" Target="../media/image18.emf"/></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24.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32.emf"/><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35.emf"/><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4.emf"/><Relationship Id="rId4" Type="http://schemas.openxmlformats.org/officeDocument/2006/relationships/image" Target="../media/image33.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916832"/>
            <a:ext cx="7772400" cy="1470025"/>
          </a:xfrm>
        </p:spPr>
        <p:txBody>
          <a:bodyPr>
            <a:normAutofit/>
          </a:bodyPr>
          <a:lstStyle/>
          <a:p>
            <a:r>
              <a:rPr lang="en-GB" altLang="zh-CN" dirty="0" smtClean="0"/>
              <a:t>An attempt to model the language of life using DisCoCat</a:t>
            </a:r>
            <a:endParaRPr lang="zh-CN" altLang="en-US" dirty="0"/>
          </a:p>
        </p:txBody>
      </p:sp>
      <p:sp>
        <p:nvSpPr>
          <p:cNvPr id="3" name="副标题 2"/>
          <p:cNvSpPr>
            <a:spLocks noGrp="1"/>
          </p:cNvSpPr>
          <p:nvPr>
            <p:ph type="subTitle" idx="1"/>
          </p:nvPr>
        </p:nvSpPr>
        <p:spPr>
          <a:xfrm>
            <a:off x="1371600" y="3916120"/>
            <a:ext cx="6400800" cy="1097056"/>
          </a:xfrm>
        </p:spPr>
        <p:txBody>
          <a:bodyPr>
            <a:normAutofit/>
          </a:bodyPr>
          <a:lstStyle/>
          <a:p>
            <a:r>
              <a:rPr lang="en-GB" altLang="zh-CN" sz="1800" dirty="0" err="1" smtClean="0"/>
              <a:t>Yanying</a:t>
            </a:r>
            <a:r>
              <a:rPr lang="en-GB" altLang="zh-CN" sz="1800" dirty="0" smtClean="0"/>
              <a:t> Wu &amp; </a:t>
            </a:r>
            <a:r>
              <a:rPr lang="en-GB" altLang="zh-CN" sz="1800" dirty="0" err="1" smtClean="0"/>
              <a:t>Quanlong</a:t>
            </a:r>
            <a:r>
              <a:rPr lang="en-GB" altLang="zh-CN" sz="1800" dirty="0" smtClean="0"/>
              <a:t> Wang</a:t>
            </a:r>
          </a:p>
          <a:p>
            <a:r>
              <a:rPr lang="en-GB" altLang="zh-CN" sz="1800" dirty="0" smtClean="0"/>
              <a:t>University of Oxford</a:t>
            </a:r>
            <a:endParaRPr lang="zh-CN" altLang="en-US" sz="1800" dirty="0"/>
          </a:p>
        </p:txBody>
      </p:sp>
      <p:sp>
        <p:nvSpPr>
          <p:cNvPr id="4" name="TextBox 3"/>
          <p:cNvSpPr txBox="1"/>
          <p:nvPr/>
        </p:nvSpPr>
        <p:spPr>
          <a:xfrm>
            <a:off x="3563888" y="5518973"/>
            <a:ext cx="2016224" cy="646331"/>
          </a:xfrm>
          <a:prstGeom prst="rect">
            <a:avLst/>
          </a:prstGeom>
          <a:noFill/>
        </p:spPr>
        <p:txBody>
          <a:bodyPr wrap="square" rtlCol="0">
            <a:spAutoFit/>
          </a:bodyPr>
          <a:lstStyle/>
          <a:p>
            <a:pPr algn="ctr"/>
            <a:r>
              <a:rPr lang="en-GB" altLang="zh-CN" b="1" dirty="0" smtClean="0"/>
              <a:t>SYCO 5, Sept. 2019</a:t>
            </a:r>
          </a:p>
          <a:p>
            <a:pPr algn="ctr"/>
            <a:r>
              <a:rPr lang="en-GB" altLang="zh-CN" b="1" dirty="0" smtClean="0"/>
              <a:t>Birmingham</a:t>
            </a:r>
            <a:r>
              <a:rPr lang="en-GB" altLang="zh-CN" b="1" dirty="0"/>
              <a:t>, UK</a:t>
            </a:r>
          </a:p>
        </p:txBody>
      </p:sp>
    </p:spTree>
    <p:extLst>
      <p:ext uri="{BB962C8B-B14F-4D97-AF65-F5344CB8AC3E}">
        <p14:creationId xmlns:p14="http://schemas.microsoft.com/office/powerpoint/2010/main" val="2835119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914" y="1124744"/>
            <a:ext cx="8113305" cy="4199349"/>
          </a:xfrm>
          <a:prstGeom prst="rect">
            <a:avLst/>
          </a:prstGeom>
        </p:spPr>
      </p:pic>
      <p:sp>
        <p:nvSpPr>
          <p:cNvPr id="2" name="灯片编号占位符 1"/>
          <p:cNvSpPr>
            <a:spLocks noGrp="1"/>
          </p:cNvSpPr>
          <p:nvPr>
            <p:ph type="sldNum" sz="quarter" idx="12"/>
          </p:nvPr>
        </p:nvSpPr>
        <p:spPr/>
        <p:txBody>
          <a:bodyPr/>
          <a:lstStyle/>
          <a:p>
            <a:fld id="{0C913308-F349-4B6D-A68A-DD1791B4A57B}" type="slidenum">
              <a:rPr lang="zh-CN" altLang="en-US" smtClean="0"/>
              <a:t>10</a:t>
            </a:fld>
            <a:endParaRPr lang="zh-CN" altLang="en-US"/>
          </a:p>
        </p:txBody>
      </p:sp>
      <p:sp>
        <p:nvSpPr>
          <p:cNvPr id="4" name="TextBox 3"/>
          <p:cNvSpPr txBox="1"/>
          <p:nvPr/>
        </p:nvSpPr>
        <p:spPr>
          <a:xfrm>
            <a:off x="1619671" y="107921"/>
            <a:ext cx="6297921" cy="584775"/>
          </a:xfrm>
          <a:prstGeom prst="rect">
            <a:avLst/>
          </a:prstGeom>
          <a:noFill/>
        </p:spPr>
        <p:txBody>
          <a:bodyPr wrap="square" rtlCol="0">
            <a:spAutoFit/>
          </a:bodyPr>
          <a:lstStyle/>
          <a:p>
            <a:r>
              <a:rPr lang="en-GB" sz="3200" dirty="0"/>
              <a:t>A typical eukaryote gene structure</a:t>
            </a:r>
            <a:endParaRPr lang="zh-CN" altLang="en-US" sz="3200" dirty="0">
              <a:ea typeface="Arial Unicode MS" pitchFamily="34" charset="-122"/>
              <a:cs typeface="Arial Unicode MS" pitchFamily="34"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182" y="2852936"/>
            <a:ext cx="5143872" cy="3492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006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6553200" y="6356350"/>
            <a:ext cx="2133600" cy="365125"/>
          </a:xfrm>
        </p:spPr>
        <p:txBody>
          <a:bodyPr/>
          <a:lstStyle/>
          <a:p>
            <a:fld id="{0C913308-F349-4B6D-A68A-DD1791B4A57B}" type="slidenum">
              <a:rPr lang="zh-CN" altLang="en-US" smtClean="0"/>
              <a:t>11</a:t>
            </a:fld>
            <a:endParaRPr lang="zh-CN" altLang="en-US"/>
          </a:p>
        </p:txBody>
      </p:sp>
      <p:sp>
        <p:nvSpPr>
          <p:cNvPr id="3" name="TextBox 2"/>
          <p:cNvSpPr txBox="1"/>
          <p:nvPr/>
        </p:nvSpPr>
        <p:spPr>
          <a:xfrm>
            <a:off x="179512" y="107921"/>
            <a:ext cx="8748464" cy="584775"/>
          </a:xfrm>
          <a:prstGeom prst="rect">
            <a:avLst/>
          </a:prstGeom>
          <a:noFill/>
        </p:spPr>
        <p:txBody>
          <a:bodyPr wrap="square" rtlCol="0">
            <a:spAutoFit/>
          </a:bodyPr>
          <a:lstStyle/>
          <a:p>
            <a:r>
              <a:rPr lang="en-GB" sz="3200" dirty="0" smtClean="0"/>
              <a:t>The Chomsky hierarchy and formal language theory</a:t>
            </a:r>
            <a:endParaRPr lang="zh-CN" altLang="en-US" sz="3200" dirty="0">
              <a:ea typeface="Arial Unicode MS" pitchFamily="34" charset="-122"/>
              <a:cs typeface="Arial Unicode MS" pitchFamily="34"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064054"/>
            <a:ext cx="5317753" cy="510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2267744" y="6352143"/>
            <a:ext cx="4872488" cy="369332"/>
          </a:xfrm>
          <a:prstGeom prst="rect">
            <a:avLst/>
          </a:prstGeom>
        </p:spPr>
        <p:txBody>
          <a:bodyPr wrap="none">
            <a:spAutoFit/>
          </a:bodyPr>
          <a:lstStyle/>
          <a:p>
            <a:r>
              <a:rPr lang="en-GB" i="1" dirty="0" smtClean="0">
                <a:solidFill>
                  <a:schemeClr val="bg2">
                    <a:lumMod val="75000"/>
                  </a:schemeClr>
                </a:solidFill>
              </a:rPr>
              <a:t>The language of genes</a:t>
            </a:r>
            <a:r>
              <a:rPr lang="en-GB" dirty="0" smtClean="0">
                <a:solidFill>
                  <a:schemeClr val="bg2">
                    <a:lumMod val="75000"/>
                  </a:schemeClr>
                </a:solidFill>
              </a:rPr>
              <a:t> David </a:t>
            </a:r>
            <a:r>
              <a:rPr lang="en-GB" dirty="0" err="1" smtClean="0">
                <a:solidFill>
                  <a:schemeClr val="bg2">
                    <a:lumMod val="75000"/>
                  </a:schemeClr>
                </a:solidFill>
              </a:rPr>
              <a:t>Searls</a:t>
            </a:r>
            <a:r>
              <a:rPr lang="en-GB" dirty="0">
                <a:solidFill>
                  <a:schemeClr val="bg2">
                    <a:lumMod val="75000"/>
                  </a:schemeClr>
                </a:solidFill>
              </a:rPr>
              <a:t>,</a:t>
            </a:r>
            <a:r>
              <a:rPr lang="en-GB" dirty="0" smtClean="0">
                <a:solidFill>
                  <a:schemeClr val="bg2">
                    <a:lumMod val="75000"/>
                  </a:schemeClr>
                </a:solidFill>
              </a:rPr>
              <a:t> Nature 2002  </a:t>
            </a:r>
            <a:endParaRPr lang="en-GB" dirty="0">
              <a:solidFill>
                <a:schemeClr val="bg2">
                  <a:lumMod val="75000"/>
                </a:schemeClr>
              </a:solidFill>
            </a:endParaRPr>
          </a:p>
        </p:txBody>
      </p:sp>
    </p:spTree>
    <p:extLst>
      <p:ext uri="{BB962C8B-B14F-4D97-AF65-F5344CB8AC3E}">
        <p14:creationId xmlns:p14="http://schemas.microsoft.com/office/powerpoint/2010/main" val="17497255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6553200" y="6307648"/>
            <a:ext cx="2133600" cy="365125"/>
          </a:xfrm>
        </p:spPr>
        <p:txBody>
          <a:bodyPr/>
          <a:lstStyle/>
          <a:p>
            <a:fld id="{0C913308-F349-4B6D-A68A-DD1791B4A57B}" type="slidenum">
              <a:rPr lang="zh-CN" altLang="en-US" smtClean="0"/>
              <a:t>12</a:t>
            </a:fld>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601" y="2204864"/>
            <a:ext cx="7064375"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794048" y="6167045"/>
            <a:ext cx="7650926" cy="646331"/>
          </a:xfrm>
          <a:prstGeom prst="rect">
            <a:avLst/>
          </a:prstGeom>
        </p:spPr>
        <p:txBody>
          <a:bodyPr wrap="square">
            <a:spAutoFit/>
          </a:bodyPr>
          <a:lstStyle/>
          <a:p>
            <a:pPr algn="ctr"/>
            <a:r>
              <a:rPr lang="en-GB" altLang="zh-CN" i="1" dirty="0">
                <a:solidFill>
                  <a:schemeClr val="bg2">
                    <a:lumMod val="75000"/>
                  </a:schemeClr>
                </a:solidFill>
              </a:rPr>
              <a:t>Mathematical Foundations for </a:t>
            </a:r>
            <a:r>
              <a:rPr lang="en-GB" altLang="zh-CN" i="1" dirty="0" smtClean="0">
                <a:solidFill>
                  <a:schemeClr val="bg2">
                    <a:lumMod val="75000"/>
                  </a:schemeClr>
                </a:solidFill>
              </a:rPr>
              <a:t>a </a:t>
            </a:r>
            <a:r>
              <a:rPr lang="en-US" altLang="zh-CN" i="1" dirty="0" smtClean="0">
                <a:solidFill>
                  <a:schemeClr val="bg2">
                    <a:lumMod val="75000"/>
                  </a:schemeClr>
                </a:solidFill>
              </a:rPr>
              <a:t>Compositional </a:t>
            </a:r>
            <a:r>
              <a:rPr lang="en-US" altLang="zh-CN" i="1" dirty="0">
                <a:solidFill>
                  <a:schemeClr val="bg2">
                    <a:lumMod val="75000"/>
                  </a:schemeClr>
                </a:solidFill>
              </a:rPr>
              <a:t>Distributional Model of </a:t>
            </a:r>
            <a:r>
              <a:rPr lang="en-US" altLang="zh-CN" i="1" dirty="0" smtClean="0">
                <a:solidFill>
                  <a:schemeClr val="bg2">
                    <a:lumMod val="75000"/>
                  </a:schemeClr>
                </a:solidFill>
              </a:rPr>
              <a:t>Meaning</a:t>
            </a:r>
          </a:p>
          <a:p>
            <a:pPr algn="ctr"/>
            <a:r>
              <a:rPr lang="en-US" altLang="zh-CN" dirty="0" smtClean="0">
                <a:solidFill>
                  <a:schemeClr val="bg2">
                    <a:lumMod val="75000"/>
                  </a:schemeClr>
                </a:solidFill>
              </a:rPr>
              <a:t>Bob </a:t>
            </a:r>
            <a:r>
              <a:rPr lang="en-US" altLang="zh-CN" dirty="0" err="1" smtClean="0">
                <a:solidFill>
                  <a:schemeClr val="bg2">
                    <a:lumMod val="75000"/>
                  </a:schemeClr>
                </a:solidFill>
              </a:rPr>
              <a:t>Coecke</a:t>
            </a:r>
            <a:r>
              <a:rPr lang="en-US" altLang="zh-CN" dirty="0" smtClean="0">
                <a:solidFill>
                  <a:schemeClr val="bg2">
                    <a:lumMod val="75000"/>
                  </a:schemeClr>
                </a:solidFill>
              </a:rPr>
              <a:t>, </a:t>
            </a:r>
            <a:r>
              <a:rPr lang="en-US" altLang="zh-CN" dirty="0" err="1" smtClean="0">
                <a:solidFill>
                  <a:schemeClr val="bg2">
                    <a:lumMod val="75000"/>
                  </a:schemeClr>
                </a:solidFill>
              </a:rPr>
              <a:t>Mehrnoosh</a:t>
            </a:r>
            <a:r>
              <a:rPr lang="en-US" altLang="zh-CN" dirty="0" smtClean="0">
                <a:solidFill>
                  <a:schemeClr val="bg2">
                    <a:lumMod val="75000"/>
                  </a:schemeClr>
                </a:solidFill>
              </a:rPr>
              <a:t> </a:t>
            </a:r>
            <a:r>
              <a:rPr lang="en-US" altLang="zh-CN" dirty="0" err="1" smtClean="0">
                <a:solidFill>
                  <a:schemeClr val="bg2">
                    <a:lumMod val="75000"/>
                  </a:schemeClr>
                </a:solidFill>
              </a:rPr>
              <a:t>Sadrzadeh</a:t>
            </a:r>
            <a:r>
              <a:rPr lang="en-US" altLang="zh-CN" dirty="0" smtClean="0">
                <a:solidFill>
                  <a:schemeClr val="bg2">
                    <a:lumMod val="75000"/>
                  </a:schemeClr>
                </a:solidFill>
              </a:rPr>
              <a:t>, Stephen Clark, 2010</a:t>
            </a:r>
          </a:p>
        </p:txBody>
      </p:sp>
      <p:sp>
        <p:nvSpPr>
          <p:cNvPr id="3" name="TextBox 2"/>
          <p:cNvSpPr txBox="1"/>
          <p:nvPr/>
        </p:nvSpPr>
        <p:spPr>
          <a:xfrm>
            <a:off x="2771800" y="108000"/>
            <a:ext cx="3744416" cy="584775"/>
          </a:xfrm>
          <a:prstGeom prst="rect">
            <a:avLst/>
          </a:prstGeom>
          <a:noFill/>
        </p:spPr>
        <p:txBody>
          <a:bodyPr wrap="square" rtlCol="0">
            <a:spAutoFit/>
          </a:bodyPr>
          <a:lstStyle/>
          <a:p>
            <a:r>
              <a:rPr lang="en-GB" altLang="zh-CN" sz="3200" dirty="0" smtClean="0"/>
              <a:t>The DisCoCat Model</a:t>
            </a:r>
            <a:endParaRPr lang="zh-CN" altLang="en-US" sz="3200" dirty="0"/>
          </a:p>
        </p:txBody>
      </p:sp>
    </p:spTree>
    <p:extLst>
      <p:ext uri="{BB962C8B-B14F-4D97-AF65-F5344CB8AC3E}">
        <p14:creationId xmlns:p14="http://schemas.microsoft.com/office/powerpoint/2010/main" val="41011766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13</a:t>
            </a:fld>
            <a:endParaRPr lang="zh-CN" altLang="en-US"/>
          </a:p>
        </p:txBody>
      </p:sp>
      <p:sp>
        <p:nvSpPr>
          <p:cNvPr id="3" name="TextBox 2"/>
          <p:cNvSpPr txBox="1"/>
          <p:nvPr/>
        </p:nvSpPr>
        <p:spPr>
          <a:xfrm>
            <a:off x="1115616" y="2276872"/>
            <a:ext cx="2520280" cy="1569660"/>
          </a:xfrm>
          <a:prstGeom prst="rect">
            <a:avLst/>
          </a:prstGeom>
          <a:noFill/>
        </p:spPr>
        <p:txBody>
          <a:bodyPr wrap="square" rtlCol="0">
            <a:spAutoFit/>
          </a:bodyPr>
          <a:lstStyle/>
          <a:p>
            <a:r>
              <a:rPr lang="en-GB" sz="2400" dirty="0" smtClean="0"/>
              <a:t>A, B, C, …, Z</a:t>
            </a:r>
          </a:p>
          <a:p>
            <a:r>
              <a:rPr lang="en-GB" sz="2400" dirty="0" smtClean="0"/>
              <a:t>Word</a:t>
            </a:r>
          </a:p>
          <a:p>
            <a:r>
              <a:rPr lang="en-GB" sz="2400" dirty="0" smtClean="0"/>
              <a:t>Sentence</a:t>
            </a:r>
          </a:p>
          <a:p>
            <a:r>
              <a:rPr lang="en-GB" sz="2400" dirty="0" smtClean="0"/>
              <a:t>Meaning</a:t>
            </a:r>
            <a:endParaRPr lang="en-GB" sz="2400" dirty="0"/>
          </a:p>
        </p:txBody>
      </p:sp>
      <p:sp>
        <p:nvSpPr>
          <p:cNvPr id="4" name="TextBox 3"/>
          <p:cNvSpPr txBox="1"/>
          <p:nvPr/>
        </p:nvSpPr>
        <p:spPr>
          <a:xfrm>
            <a:off x="4860032" y="2276872"/>
            <a:ext cx="2520280" cy="1569660"/>
          </a:xfrm>
          <a:prstGeom prst="rect">
            <a:avLst/>
          </a:prstGeom>
          <a:noFill/>
        </p:spPr>
        <p:txBody>
          <a:bodyPr wrap="square" rtlCol="0">
            <a:spAutoFit/>
          </a:bodyPr>
          <a:lstStyle/>
          <a:p>
            <a:r>
              <a:rPr lang="en-GB" sz="2400" dirty="0" smtClean="0"/>
              <a:t>A</a:t>
            </a:r>
            <a:r>
              <a:rPr lang="en-GB" sz="2400" dirty="0"/>
              <a:t>, C, T, G</a:t>
            </a:r>
          </a:p>
          <a:p>
            <a:r>
              <a:rPr lang="en-GB" sz="2400" dirty="0" smtClean="0"/>
              <a:t>? </a:t>
            </a:r>
            <a:endParaRPr lang="en-GB" sz="2400" dirty="0"/>
          </a:p>
          <a:p>
            <a:r>
              <a:rPr lang="en-GB" sz="2400" dirty="0" smtClean="0"/>
              <a:t>Gene </a:t>
            </a:r>
          </a:p>
          <a:p>
            <a:r>
              <a:rPr lang="en-GB" sz="2400" dirty="0" smtClean="0"/>
              <a:t>Function</a:t>
            </a:r>
            <a:endParaRPr lang="en-GB" sz="2400" dirty="0"/>
          </a:p>
        </p:txBody>
      </p:sp>
      <p:cxnSp>
        <p:nvCxnSpPr>
          <p:cNvPr id="7" name="直接箭头连接符 6"/>
          <p:cNvCxnSpPr/>
          <p:nvPr/>
        </p:nvCxnSpPr>
        <p:spPr>
          <a:xfrm>
            <a:off x="3892402" y="2996952"/>
            <a:ext cx="823614" cy="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115616" y="2276872"/>
            <a:ext cx="2592288" cy="156966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矩形 10"/>
          <p:cNvSpPr/>
          <p:nvPr/>
        </p:nvSpPr>
        <p:spPr>
          <a:xfrm>
            <a:off x="4860032" y="2276872"/>
            <a:ext cx="2592288" cy="156966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1115616" y="1815207"/>
            <a:ext cx="2592288" cy="461665"/>
          </a:xfrm>
          <a:prstGeom prst="rect">
            <a:avLst/>
          </a:prstGeom>
          <a:noFill/>
        </p:spPr>
        <p:txBody>
          <a:bodyPr wrap="square" rtlCol="0">
            <a:spAutoFit/>
          </a:bodyPr>
          <a:lstStyle/>
          <a:p>
            <a:r>
              <a:rPr lang="en-GB" sz="2400" dirty="0"/>
              <a:t>Natural </a:t>
            </a:r>
            <a:r>
              <a:rPr lang="en-GB" sz="2400" dirty="0" smtClean="0"/>
              <a:t>language</a:t>
            </a:r>
            <a:endParaRPr lang="en-GB" sz="2400" dirty="0"/>
          </a:p>
        </p:txBody>
      </p:sp>
      <p:sp>
        <p:nvSpPr>
          <p:cNvPr id="21" name="TextBox 20"/>
          <p:cNvSpPr txBox="1"/>
          <p:nvPr/>
        </p:nvSpPr>
        <p:spPr>
          <a:xfrm>
            <a:off x="4860032" y="1815207"/>
            <a:ext cx="2592288" cy="461665"/>
          </a:xfrm>
          <a:prstGeom prst="rect">
            <a:avLst/>
          </a:prstGeom>
          <a:noFill/>
        </p:spPr>
        <p:txBody>
          <a:bodyPr wrap="square" rtlCol="0">
            <a:spAutoFit/>
          </a:bodyPr>
          <a:lstStyle/>
          <a:p>
            <a:r>
              <a:rPr lang="en-GB" sz="2400" dirty="0" smtClean="0"/>
              <a:t>Biological language</a:t>
            </a:r>
            <a:endParaRPr lang="en-GB" sz="2400" dirty="0"/>
          </a:p>
        </p:txBody>
      </p:sp>
      <p:sp>
        <p:nvSpPr>
          <p:cNvPr id="22" name="TextBox 21"/>
          <p:cNvSpPr txBox="1"/>
          <p:nvPr/>
        </p:nvSpPr>
        <p:spPr>
          <a:xfrm>
            <a:off x="5580112" y="2996952"/>
            <a:ext cx="1944216" cy="461665"/>
          </a:xfrm>
          <a:prstGeom prst="rect">
            <a:avLst/>
          </a:prstGeom>
          <a:noFill/>
        </p:spPr>
        <p:txBody>
          <a:bodyPr wrap="square" rtlCol="0">
            <a:spAutoFit/>
          </a:bodyPr>
          <a:lstStyle/>
          <a:p>
            <a:r>
              <a:rPr lang="en-GB" sz="2400" dirty="0" smtClean="0"/>
              <a:t>-&gt; Protein</a:t>
            </a:r>
            <a:endParaRPr lang="en-GB" sz="2400" dirty="0"/>
          </a:p>
        </p:txBody>
      </p:sp>
      <p:sp>
        <p:nvSpPr>
          <p:cNvPr id="23" name="TextBox 22"/>
          <p:cNvSpPr txBox="1"/>
          <p:nvPr/>
        </p:nvSpPr>
        <p:spPr>
          <a:xfrm>
            <a:off x="5148064" y="2607295"/>
            <a:ext cx="1944216" cy="461665"/>
          </a:xfrm>
          <a:prstGeom prst="rect">
            <a:avLst/>
          </a:prstGeom>
          <a:noFill/>
        </p:spPr>
        <p:txBody>
          <a:bodyPr wrap="square" rtlCol="0">
            <a:spAutoFit/>
          </a:bodyPr>
          <a:lstStyle/>
          <a:p>
            <a:r>
              <a:rPr lang="en-GB" sz="2400" dirty="0" smtClean="0"/>
              <a:t>-&gt; Domain</a:t>
            </a:r>
            <a:endParaRPr lang="en-GB" sz="2400" dirty="0"/>
          </a:p>
        </p:txBody>
      </p:sp>
    </p:spTree>
    <p:extLst>
      <p:ext uri="{BB962C8B-B14F-4D97-AF65-F5344CB8AC3E}">
        <p14:creationId xmlns:p14="http://schemas.microsoft.com/office/powerpoint/2010/main" val="157576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14</a:t>
            </a:fld>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412776"/>
            <a:ext cx="6879543" cy="4047446"/>
          </a:xfrm>
          <a:prstGeom prst="rect">
            <a:avLst/>
          </a:prstGeom>
        </p:spPr>
      </p:pic>
      <p:sp>
        <p:nvSpPr>
          <p:cNvPr id="4" name="TextBox 3"/>
          <p:cNvSpPr txBox="1"/>
          <p:nvPr/>
        </p:nvSpPr>
        <p:spPr>
          <a:xfrm>
            <a:off x="1619672" y="108000"/>
            <a:ext cx="6336704" cy="584775"/>
          </a:xfrm>
          <a:prstGeom prst="rect">
            <a:avLst/>
          </a:prstGeom>
          <a:noFill/>
        </p:spPr>
        <p:txBody>
          <a:bodyPr wrap="square" rtlCol="0">
            <a:spAutoFit/>
          </a:bodyPr>
          <a:lstStyle/>
          <a:p>
            <a:r>
              <a:rPr lang="en-GB" altLang="zh-CN" sz="3200" dirty="0" smtClean="0">
                <a:ea typeface="Arial Unicode MS" pitchFamily="34" charset="-122"/>
                <a:cs typeface="Arial Unicode MS" pitchFamily="34" charset="-122"/>
              </a:rPr>
              <a:t>The modular structure of proteins</a:t>
            </a:r>
            <a:endParaRPr lang="zh-CN" altLang="en-US" sz="3200" dirty="0">
              <a:ea typeface="Arial Unicode MS" pitchFamily="34" charset="-122"/>
              <a:cs typeface="Arial Unicode MS" pitchFamily="34" charset="-122"/>
            </a:endParaRPr>
          </a:p>
        </p:txBody>
      </p:sp>
    </p:spTree>
    <p:extLst>
      <p:ext uri="{BB962C8B-B14F-4D97-AF65-F5344CB8AC3E}">
        <p14:creationId xmlns:p14="http://schemas.microsoft.com/office/powerpoint/2010/main" val="1957463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6553200" y="6385535"/>
            <a:ext cx="2133600" cy="365125"/>
          </a:xfrm>
        </p:spPr>
        <p:txBody>
          <a:bodyPr/>
          <a:lstStyle/>
          <a:p>
            <a:fld id="{0C913308-F349-4B6D-A68A-DD1791B4A57B}" type="slidenum">
              <a:rPr lang="zh-CN" altLang="en-US" smtClean="0"/>
              <a:t>15</a:t>
            </a:fld>
            <a:endParaRPr lang="zh-CN" altLang="en-US"/>
          </a:p>
        </p:txBody>
      </p:sp>
      <p:sp>
        <p:nvSpPr>
          <p:cNvPr id="3" name="矩形 2"/>
          <p:cNvSpPr/>
          <p:nvPr/>
        </p:nvSpPr>
        <p:spPr>
          <a:xfrm>
            <a:off x="2267744" y="6381328"/>
            <a:ext cx="4590256" cy="369332"/>
          </a:xfrm>
          <a:prstGeom prst="rect">
            <a:avLst/>
          </a:prstGeom>
        </p:spPr>
        <p:txBody>
          <a:bodyPr wrap="square">
            <a:spAutoFit/>
          </a:bodyPr>
          <a:lstStyle/>
          <a:p>
            <a:r>
              <a:rPr lang="en-GB" dirty="0">
                <a:solidFill>
                  <a:schemeClr val="bg2">
                    <a:lumMod val="75000"/>
                  </a:schemeClr>
                </a:solidFill>
              </a:rPr>
              <a:t>By Thomas </a:t>
            </a:r>
            <a:r>
              <a:rPr lang="en-GB" dirty="0" err="1">
                <a:solidFill>
                  <a:schemeClr val="bg2">
                    <a:lumMod val="75000"/>
                  </a:schemeClr>
                </a:solidFill>
              </a:rPr>
              <a:t>Splettstoesser</a:t>
            </a:r>
            <a:r>
              <a:rPr lang="en-GB" dirty="0">
                <a:solidFill>
                  <a:schemeClr val="bg2">
                    <a:lumMod val="75000"/>
                  </a:schemeClr>
                </a:solidFill>
              </a:rPr>
              <a:t> (www.scistyle.com</a:t>
            </a:r>
            <a:r>
              <a:rPr lang="en-GB" dirty="0" smtClean="0">
                <a:solidFill>
                  <a:schemeClr val="bg2">
                    <a:lumMod val="75000"/>
                  </a:schemeClr>
                </a:solidFill>
              </a:rPr>
              <a:t>)</a:t>
            </a:r>
            <a:endParaRPr lang="en-GB" dirty="0">
              <a:solidFill>
                <a:schemeClr val="bg2">
                  <a:lumMod val="75000"/>
                </a:schemeClr>
              </a:solidFill>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0535" y="980728"/>
            <a:ext cx="3204673" cy="4697760"/>
          </a:xfrm>
          <a:prstGeom prst="rect">
            <a:avLst/>
          </a:prstGeom>
        </p:spPr>
      </p:pic>
      <p:sp>
        <p:nvSpPr>
          <p:cNvPr id="5" name="TextBox 4"/>
          <p:cNvSpPr txBox="1"/>
          <p:nvPr/>
        </p:nvSpPr>
        <p:spPr>
          <a:xfrm>
            <a:off x="1619672" y="108000"/>
            <a:ext cx="6336704" cy="584775"/>
          </a:xfrm>
          <a:prstGeom prst="rect">
            <a:avLst/>
          </a:prstGeom>
          <a:noFill/>
        </p:spPr>
        <p:txBody>
          <a:bodyPr wrap="square" rtlCol="0">
            <a:spAutoFit/>
          </a:bodyPr>
          <a:lstStyle/>
          <a:p>
            <a:r>
              <a:rPr lang="en-GB" altLang="zh-CN" sz="3200" dirty="0" smtClean="0">
                <a:ea typeface="Arial Unicode MS" pitchFamily="34" charset="-122"/>
                <a:cs typeface="Arial Unicode MS" pitchFamily="34" charset="-122"/>
              </a:rPr>
              <a:t>The 3D structure of Pyruvate kinase</a:t>
            </a:r>
            <a:endParaRPr lang="zh-CN" altLang="en-US" sz="3200" dirty="0">
              <a:ea typeface="Arial Unicode MS" pitchFamily="34" charset="-122"/>
              <a:cs typeface="Arial Unicode MS" pitchFamily="34" charset="-122"/>
            </a:endParaRPr>
          </a:p>
        </p:txBody>
      </p:sp>
    </p:spTree>
    <p:extLst>
      <p:ext uri="{BB962C8B-B14F-4D97-AF65-F5344CB8AC3E}">
        <p14:creationId xmlns:p14="http://schemas.microsoft.com/office/powerpoint/2010/main" val="28324069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7956376" y="6356350"/>
            <a:ext cx="730424" cy="365125"/>
          </a:xfrm>
        </p:spPr>
        <p:txBody>
          <a:bodyPr/>
          <a:lstStyle/>
          <a:p>
            <a:fld id="{0C913308-F349-4B6D-A68A-DD1791B4A57B}" type="slidenum">
              <a:rPr lang="zh-CN" altLang="en-US" smtClean="0"/>
              <a:t>16</a:t>
            </a:fld>
            <a:endParaRPr lang="zh-CN" altLang="en-US" dirty="0"/>
          </a:p>
        </p:txBody>
      </p:sp>
      <p:sp>
        <p:nvSpPr>
          <p:cNvPr id="3" name="等腰三角形 2"/>
          <p:cNvSpPr/>
          <p:nvPr/>
        </p:nvSpPr>
        <p:spPr>
          <a:xfrm>
            <a:off x="539552" y="2824363"/>
            <a:ext cx="1368152" cy="576064"/>
          </a:xfrm>
          <a:prstGeom prst="triangle">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endParaRPr>
          </a:p>
        </p:txBody>
      </p:sp>
      <p:cxnSp>
        <p:nvCxnSpPr>
          <p:cNvPr id="5" name="直接连接符 4"/>
          <p:cNvCxnSpPr>
            <a:stCxn id="3" idx="3"/>
          </p:cNvCxnSpPr>
          <p:nvPr/>
        </p:nvCxnSpPr>
        <p:spPr>
          <a:xfrm>
            <a:off x="1223628" y="3400427"/>
            <a:ext cx="0" cy="36004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5576" y="3031095"/>
            <a:ext cx="936104" cy="369332"/>
          </a:xfrm>
          <a:prstGeom prst="rect">
            <a:avLst/>
          </a:prstGeom>
          <a:noFill/>
        </p:spPr>
        <p:txBody>
          <a:bodyPr wrap="square" rtlCol="0">
            <a:spAutoFit/>
          </a:bodyPr>
          <a:lstStyle/>
          <a:p>
            <a:r>
              <a:rPr lang="en-GB" dirty="0" smtClean="0"/>
              <a:t>protein</a:t>
            </a:r>
            <a:endParaRPr lang="en-GB" dirty="0"/>
          </a:p>
        </p:txBody>
      </p:sp>
      <p:grpSp>
        <p:nvGrpSpPr>
          <p:cNvPr id="24" name="组合 23"/>
          <p:cNvGrpSpPr/>
          <p:nvPr/>
        </p:nvGrpSpPr>
        <p:grpSpPr>
          <a:xfrm>
            <a:off x="2520160" y="2667115"/>
            <a:ext cx="1368152" cy="936104"/>
            <a:chOff x="2411760" y="2142148"/>
            <a:chExt cx="1368152" cy="936104"/>
          </a:xfrm>
        </p:grpSpPr>
        <p:sp>
          <p:nvSpPr>
            <p:cNvPr id="9" name="等腰三角形 8"/>
            <p:cNvSpPr/>
            <p:nvPr/>
          </p:nvSpPr>
          <p:spPr>
            <a:xfrm>
              <a:off x="2411760" y="2142148"/>
              <a:ext cx="1368152" cy="576064"/>
            </a:xfrm>
            <a:prstGeom prst="triangle">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endParaRPr>
            </a:p>
          </p:txBody>
        </p:sp>
        <p:cxnSp>
          <p:nvCxnSpPr>
            <p:cNvPr id="10" name="直接连接符 9"/>
            <p:cNvCxnSpPr>
              <a:stCxn id="9" idx="3"/>
            </p:cNvCxnSpPr>
            <p:nvPr/>
          </p:nvCxnSpPr>
          <p:spPr>
            <a:xfrm>
              <a:off x="3095836" y="2718212"/>
              <a:ext cx="0" cy="36004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55776" y="2411596"/>
              <a:ext cx="1152128" cy="369332"/>
            </a:xfrm>
            <a:prstGeom prst="rect">
              <a:avLst/>
            </a:prstGeom>
            <a:noFill/>
          </p:spPr>
          <p:txBody>
            <a:bodyPr wrap="square" rtlCol="0">
              <a:spAutoFit/>
            </a:bodyPr>
            <a:lstStyle/>
            <a:p>
              <a:r>
                <a:rPr lang="en-GB" dirty="0"/>
                <a:t>d</a:t>
              </a:r>
              <a:r>
                <a:rPr lang="en-GB" dirty="0" smtClean="0"/>
                <a:t>omain 1</a:t>
              </a:r>
              <a:endParaRPr lang="en-GB" dirty="0"/>
            </a:p>
          </p:txBody>
        </p:sp>
      </p:grpSp>
      <p:grpSp>
        <p:nvGrpSpPr>
          <p:cNvPr id="25" name="组合 24"/>
          <p:cNvGrpSpPr/>
          <p:nvPr/>
        </p:nvGrpSpPr>
        <p:grpSpPr>
          <a:xfrm>
            <a:off x="4017605" y="2667115"/>
            <a:ext cx="1368152" cy="936104"/>
            <a:chOff x="3909205" y="2160732"/>
            <a:chExt cx="1368152" cy="936104"/>
          </a:xfrm>
        </p:grpSpPr>
        <p:sp>
          <p:nvSpPr>
            <p:cNvPr id="18" name="等腰三角形 17"/>
            <p:cNvSpPr/>
            <p:nvPr/>
          </p:nvSpPr>
          <p:spPr>
            <a:xfrm>
              <a:off x="3909205" y="2160732"/>
              <a:ext cx="1368152" cy="576064"/>
            </a:xfrm>
            <a:prstGeom prst="triangle">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endParaRPr>
            </a:p>
          </p:txBody>
        </p:sp>
        <p:cxnSp>
          <p:nvCxnSpPr>
            <p:cNvPr id="19" name="直接连接符 18"/>
            <p:cNvCxnSpPr>
              <a:stCxn id="18" idx="3"/>
            </p:cNvCxnSpPr>
            <p:nvPr/>
          </p:nvCxnSpPr>
          <p:spPr>
            <a:xfrm>
              <a:off x="4593281" y="2736796"/>
              <a:ext cx="0" cy="36004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53221" y="2430180"/>
              <a:ext cx="1152128" cy="369332"/>
            </a:xfrm>
            <a:prstGeom prst="rect">
              <a:avLst/>
            </a:prstGeom>
            <a:noFill/>
          </p:spPr>
          <p:txBody>
            <a:bodyPr wrap="square" rtlCol="0">
              <a:spAutoFit/>
            </a:bodyPr>
            <a:lstStyle/>
            <a:p>
              <a:r>
                <a:rPr lang="en-GB" dirty="0"/>
                <a:t>d</a:t>
              </a:r>
              <a:r>
                <a:rPr lang="en-GB" dirty="0" smtClean="0"/>
                <a:t>omain 2</a:t>
              </a:r>
              <a:endParaRPr lang="en-GB" dirty="0"/>
            </a:p>
          </p:txBody>
        </p:sp>
      </p:grpSp>
      <p:grpSp>
        <p:nvGrpSpPr>
          <p:cNvPr id="26" name="组合 25"/>
          <p:cNvGrpSpPr/>
          <p:nvPr/>
        </p:nvGrpSpPr>
        <p:grpSpPr>
          <a:xfrm>
            <a:off x="6912648" y="2667115"/>
            <a:ext cx="1368152" cy="936104"/>
            <a:chOff x="6804248" y="2141135"/>
            <a:chExt cx="1368152" cy="936104"/>
          </a:xfrm>
        </p:grpSpPr>
        <p:sp>
          <p:nvSpPr>
            <p:cNvPr id="21" name="等腰三角形 20"/>
            <p:cNvSpPr/>
            <p:nvPr/>
          </p:nvSpPr>
          <p:spPr>
            <a:xfrm>
              <a:off x="6804248" y="2141135"/>
              <a:ext cx="1368152" cy="576064"/>
            </a:xfrm>
            <a:prstGeom prst="triangle">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endParaRPr>
            </a:p>
          </p:txBody>
        </p:sp>
        <p:cxnSp>
          <p:nvCxnSpPr>
            <p:cNvPr id="22" name="直接连接符 21"/>
            <p:cNvCxnSpPr>
              <a:stCxn id="21" idx="3"/>
            </p:cNvCxnSpPr>
            <p:nvPr/>
          </p:nvCxnSpPr>
          <p:spPr>
            <a:xfrm>
              <a:off x="7488324" y="2717199"/>
              <a:ext cx="0" cy="36004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948264" y="2410583"/>
              <a:ext cx="1152128" cy="369332"/>
            </a:xfrm>
            <a:prstGeom prst="rect">
              <a:avLst/>
            </a:prstGeom>
            <a:noFill/>
          </p:spPr>
          <p:txBody>
            <a:bodyPr wrap="square" rtlCol="0">
              <a:spAutoFit/>
            </a:bodyPr>
            <a:lstStyle/>
            <a:p>
              <a:r>
                <a:rPr lang="en-GB" dirty="0"/>
                <a:t>d</a:t>
              </a:r>
              <a:r>
                <a:rPr lang="en-GB" dirty="0" smtClean="0"/>
                <a:t>omain n</a:t>
              </a:r>
              <a:endParaRPr lang="en-GB" dirty="0"/>
            </a:p>
          </p:txBody>
        </p:sp>
      </p:grpSp>
      <p:sp>
        <p:nvSpPr>
          <p:cNvPr id="27" name="TextBox 26"/>
          <p:cNvSpPr txBox="1"/>
          <p:nvPr/>
        </p:nvSpPr>
        <p:spPr>
          <a:xfrm>
            <a:off x="5529151" y="2848223"/>
            <a:ext cx="1512168" cy="584775"/>
          </a:xfrm>
          <a:prstGeom prst="rect">
            <a:avLst/>
          </a:prstGeom>
          <a:noFill/>
        </p:spPr>
        <p:txBody>
          <a:bodyPr wrap="square" rtlCol="0">
            <a:spAutoFit/>
          </a:bodyPr>
          <a:lstStyle/>
          <a:p>
            <a:r>
              <a:rPr lang="en-GB" sz="3200" dirty="0" smtClean="0"/>
              <a:t>.    .    . </a:t>
            </a:r>
            <a:endParaRPr lang="en-GB" sz="3200" dirty="0"/>
          </a:p>
        </p:txBody>
      </p:sp>
      <p:sp>
        <p:nvSpPr>
          <p:cNvPr id="28" name="TextBox 27"/>
          <p:cNvSpPr txBox="1"/>
          <p:nvPr/>
        </p:nvSpPr>
        <p:spPr>
          <a:xfrm>
            <a:off x="1187624" y="3422493"/>
            <a:ext cx="288032" cy="369332"/>
          </a:xfrm>
          <a:prstGeom prst="rect">
            <a:avLst/>
          </a:prstGeom>
          <a:noFill/>
        </p:spPr>
        <p:txBody>
          <a:bodyPr wrap="square" rtlCol="0">
            <a:spAutoFit/>
          </a:bodyPr>
          <a:lstStyle/>
          <a:p>
            <a:r>
              <a:rPr lang="en-GB" dirty="0" smtClean="0"/>
              <a:t>P</a:t>
            </a:r>
            <a:endParaRPr lang="en-GB" dirty="0"/>
          </a:p>
        </p:txBody>
      </p:sp>
      <p:sp>
        <p:nvSpPr>
          <p:cNvPr id="29" name="梯形 28"/>
          <p:cNvSpPr/>
          <p:nvPr/>
        </p:nvSpPr>
        <p:spPr>
          <a:xfrm rot="10800000">
            <a:off x="2592169" y="3585142"/>
            <a:ext cx="5616624" cy="648072"/>
          </a:xfrm>
          <a:prstGeom prst="trapezoid">
            <a:avLst>
              <a:gd name="adj" fmla="val 35227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直接连接符 30"/>
          <p:cNvCxnSpPr/>
          <p:nvPr/>
        </p:nvCxnSpPr>
        <p:spPr>
          <a:xfrm>
            <a:off x="5393335" y="4242555"/>
            <a:ext cx="0" cy="36004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57331" y="4264621"/>
            <a:ext cx="288032" cy="369332"/>
          </a:xfrm>
          <a:prstGeom prst="rect">
            <a:avLst/>
          </a:prstGeom>
          <a:noFill/>
        </p:spPr>
        <p:txBody>
          <a:bodyPr wrap="square" rtlCol="0">
            <a:spAutoFit/>
          </a:bodyPr>
          <a:lstStyle/>
          <a:p>
            <a:r>
              <a:rPr lang="en-GB" dirty="0" smtClean="0"/>
              <a:t>P</a:t>
            </a:r>
            <a:endParaRPr lang="en-GB" dirty="0"/>
          </a:p>
        </p:txBody>
      </p:sp>
      <p:sp>
        <p:nvSpPr>
          <p:cNvPr id="35" name="TextBox 34"/>
          <p:cNvSpPr txBox="1"/>
          <p:nvPr/>
        </p:nvSpPr>
        <p:spPr>
          <a:xfrm>
            <a:off x="4320576" y="3513134"/>
            <a:ext cx="2361541" cy="646331"/>
          </a:xfrm>
          <a:prstGeom prst="rect">
            <a:avLst/>
          </a:prstGeom>
          <a:noFill/>
        </p:spPr>
        <p:txBody>
          <a:bodyPr wrap="square" rtlCol="0">
            <a:spAutoFit/>
          </a:bodyPr>
          <a:lstStyle/>
          <a:p>
            <a:pPr algn="ctr"/>
            <a:r>
              <a:rPr lang="en-GB" dirty="0" smtClean="0"/>
              <a:t>process depending on</a:t>
            </a:r>
          </a:p>
          <a:p>
            <a:pPr algn="ctr"/>
            <a:r>
              <a:rPr lang="en-GB" dirty="0" smtClean="0"/>
              <a:t>grammatical structure</a:t>
            </a:r>
            <a:endParaRPr lang="en-GB" dirty="0"/>
          </a:p>
        </p:txBody>
      </p:sp>
      <p:sp>
        <p:nvSpPr>
          <p:cNvPr id="36" name="TextBox 35"/>
          <p:cNvSpPr txBox="1"/>
          <p:nvPr/>
        </p:nvSpPr>
        <p:spPr>
          <a:xfrm>
            <a:off x="1907704" y="3094392"/>
            <a:ext cx="468440" cy="769441"/>
          </a:xfrm>
          <a:prstGeom prst="rect">
            <a:avLst/>
          </a:prstGeom>
          <a:noFill/>
        </p:spPr>
        <p:txBody>
          <a:bodyPr wrap="square" rtlCol="0">
            <a:spAutoFit/>
          </a:bodyPr>
          <a:lstStyle/>
          <a:p>
            <a:r>
              <a:rPr lang="en-GB" sz="4400" dirty="0" smtClean="0"/>
              <a:t>=</a:t>
            </a:r>
            <a:endParaRPr lang="en-GB" sz="4400" dirty="0"/>
          </a:p>
        </p:txBody>
      </p:sp>
      <p:sp>
        <p:nvSpPr>
          <p:cNvPr id="30" name="TextBox 29"/>
          <p:cNvSpPr txBox="1"/>
          <p:nvPr/>
        </p:nvSpPr>
        <p:spPr>
          <a:xfrm>
            <a:off x="2699792" y="108000"/>
            <a:ext cx="3744416" cy="584775"/>
          </a:xfrm>
          <a:prstGeom prst="rect">
            <a:avLst/>
          </a:prstGeom>
          <a:noFill/>
        </p:spPr>
        <p:txBody>
          <a:bodyPr wrap="square" rtlCol="0">
            <a:spAutoFit/>
          </a:bodyPr>
          <a:lstStyle/>
          <a:p>
            <a:r>
              <a:rPr lang="en-GB" altLang="zh-CN" sz="3200" dirty="0" err="1" smtClean="0"/>
              <a:t>DisCoCat</a:t>
            </a:r>
            <a:r>
              <a:rPr lang="en-GB" altLang="zh-CN" sz="3200" dirty="0" smtClean="0"/>
              <a:t> for protein?</a:t>
            </a:r>
            <a:endParaRPr lang="zh-CN" altLang="en-US" sz="3200" dirty="0"/>
          </a:p>
        </p:txBody>
      </p:sp>
      <p:sp>
        <p:nvSpPr>
          <p:cNvPr id="32" name="矩形 31"/>
          <p:cNvSpPr/>
          <p:nvPr/>
        </p:nvSpPr>
        <p:spPr>
          <a:xfrm>
            <a:off x="935984" y="6167045"/>
            <a:ext cx="7344816" cy="646331"/>
          </a:xfrm>
          <a:prstGeom prst="rect">
            <a:avLst/>
          </a:prstGeom>
        </p:spPr>
        <p:txBody>
          <a:bodyPr wrap="square">
            <a:spAutoFit/>
          </a:bodyPr>
          <a:lstStyle/>
          <a:p>
            <a:pPr algn="ctr"/>
            <a:r>
              <a:rPr lang="en-GB" i="1" dirty="0">
                <a:solidFill>
                  <a:schemeClr val="bg2">
                    <a:lumMod val="75000"/>
                  </a:schemeClr>
                </a:solidFill>
              </a:rPr>
              <a:t>A Categorical Compositional </a:t>
            </a:r>
            <a:r>
              <a:rPr lang="en-GB" i="1" dirty="0" smtClean="0">
                <a:solidFill>
                  <a:schemeClr val="bg2">
                    <a:lumMod val="75000"/>
                  </a:schemeClr>
                </a:solidFill>
              </a:rPr>
              <a:t>Distributional Modelling </a:t>
            </a:r>
            <a:r>
              <a:rPr lang="en-GB" i="1" dirty="0">
                <a:solidFill>
                  <a:schemeClr val="bg2">
                    <a:lumMod val="75000"/>
                  </a:schemeClr>
                </a:solidFill>
              </a:rPr>
              <a:t>for the Language of </a:t>
            </a:r>
            <a:r>
              <a:rPr lang="en-GB" i="1" dirty="0" smtClean="0">
                <a:solidFill>
                  <a:schemeClr val="bg2">
                    <a:lumMod val="75000"/>
                  </a:schemeClr>
                </a:solidFill>
              </a:rPr>
              <a:t>Life</a:t>
            </a:r>
          </a:p>
          <a:p>
            <a:pPr algn="ctr"/>
            <a:r>
              <a:rPr lang="en-US" altLang="zh-CN" dirty="0" smtClean="0">
                <a:solidFill>
                  <a:schemeClr val="bg2">
                    <a:lumMod val="75000"/>
                  </a:schemeClr>
                </a:solidFill>
              </a:rPr>
              <a:t>Yanying Wu, </a:t>
            </a:r>
            <a:r>
              <a:rPr lang="en-US" altLang="zh-CN" dirty="0" err="1" smtClean="0">
                <a:solidFill>
                  <a:schemeClr val="bg2">
                    <a:lumMod val="75000"/>
                  </a:schemeClr>
                </a:solidFill>
              </a:rPr>
              <a:t>Quanlong</a:t>
            </a:r>
            <a:r>
              <a:rPr lang="en-US" altLang="zh-CN" dirty="0" smtClean="0">
                <a:solidFill>
                  <a:schemeClr val="bg2">
                    <a:lumMod val="75000"/>
                  </a:schemeClr>
                </a:solidFill>
              </a:rPr>
              <a:t> Wang, </a:t>
            </a:r>
            <a:r>
              <a:rPr lang="en-GB" dirty="0" smtClean="0">
                <a:solidFill>
                  <a:schemeClr val="bg2">
                    <a:lumMod val="75000"/>
                  </a:schemeClr>
                </a:solidFill>
              </a:rPr>
              <a:t>arXiv:1902.09303</a:t>
            </a:r>
            <a:r>
              <a:rPr lang="en-GB" b="1" dirty="0" smtClean="0"/>
              <a:t> </a:t>
            </a:r>
            <a:r>
              <a:rPr lang="en-US" altLang="zh-CN" dirty="0" smtClean="0">
                <a:solidFill>
                  <a:schemeClr val="bg2">
                    <a:lumMod val="75000"/>
                  </a:schemeClr>
                </a:solidFill>
              </a:rPr>
              <a:t>2019</a:t>
            </a:r>
          </a:p>
        </p:txBody>
      </p:sp>
    </p:spTree>
    <p:extLst>
      <p:ext uri="{BB962C8B-B14F-4D97-AF65-F5344CB8AC3E}">
        <p14:creationId xmlns:p14="http://schemas.microsoft.com/office/powerpoint/2010/main" val="2317144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17</a:t>
            </a:fld>
            <a:endParaRPr lang="zh-CN" altLang="en-US"/>
          </a:p>
        </p:txBody>
      </p:sp>
      <p:sp>
        <p:nvSpPr>
          <p:cNvPr id="4" name="矩形 3"/>
          <p:cNvSpPr/>
          <p:nvPr/>
        </p:nvSpPr>
        <p:spPr>
          <a:xfrm>
            <a:off x="1025530" y="6349970"/>
            <a:ext cx="7650926" cy="369332"/>
          </a:xfrm>
          <a:prstGeom prst="rect">
            <a:avLst/>
          </a:prstGeom>
        </p:spPr>
        <p:txBody>
          <a:bodyPr wrap="square">
            <a:spAutoFit/>
          </a:bodyPr>
          <a:lstStyle/>
          <a:p>
            <a:pPr algn="ctr"/>
            <a:r>
              <a:rPr lang="en-GB" altLang="zh-CN" i="1" dirty="0" err="1" smtClean="0">
                <a:solidFill>
                  <a:schemeClr val="bg2">
                    <a:lumMod val="75000"/>
                  </a:schemeClr>
                </a:solidFill>
              </a:rPr>
              <a:t>DisCoCat</a:t>
            </a:r>
            <a:r>
              <a:rPr lang="en-GB" altLang="zh-CN" i="1" dirty="0">
                <a:solidFill>
                  <a:schemeClr val="bg2">
                    <a:lumMod val="75000"/>
                  </a:schemeClr>
                </a:solidFill>
              </a:rPr>
              <a:t> </a:t>
            </a:r>
            <a:r>
              <a:rPr lang="en-GB" altLang="zh-CN" dirty="0" err="1" smtClean="0">
                <a:solidFill>
                  <a:schemeClr val="bg2">
                    <a:lumMod val="75000"/>
                  </a:schemeClr>
                </a:solidFill>
              </a:rPr>
              <a:t>Coecke</a:t>
            </a:r>
            <a:r>
              <a:rPr lang="en-GB" altLang="zh-CN" dirty="0" smtClean="0">
                <a:solidFill>
                  <a:schemeClr val="bg2">
                    <a:lumMod val="75000"/>
                  </a:schemeClr>
                </a:solidFill>
              </a:rPr>
              <a:t> et al., 2010</a:t>
            </a:r>
            <a:endParaRPr lang="en-US" altLang="zh-CN" dirty="0" smtClean="0">
              <a:solidFill>
                <a:schemeClr val="bg2">
                  <a:lumMod val="75000"/>
                </a:schemeClr>
              </a:solidFill>
            </a:endParaRPr>
          </a:p>
        </p:txBody>
      </p:sp>
      <p:sp>
        <p:nvSpPr>
          <p:cNvPr id="6" name="TextBox 5"/>
          <p:cNvSpPr txBox="1"/>
          <p:nvPr/>
        </p:nvSpPr>
        <p:spPr>
          <a:xfrm>
            <a:off x="2699792" y="108000"/>
            <a:ext cx="3744416" cy="584775"/>
          </a:xfrm>
          <a:prstGeom prst="rect">
            <a:avLst/>
          </a:prstGeom>
          <a:noFill/>
        </p:spPr>
        <p:txBody>
          <a:bodyPr wrap="square" rtlCol="0">
            <a:spAutoFit/>
          </a:bodyPr>
          <a:lstStyle/>
          <a:p>
            <a:r>
              <a:rPr lang="en-GB" altLang="zh-CN" sz="3200" dirty="0" smtClean="0"/>
              <a:t>The DisCoCat Model</a:t>
            </a:r>
            <a:endParaRPr lang="zh-CN" altLang="en-US" sz="3200" dirty="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813" y="1844824"/>
            <a:ext cx="5203825"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808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18</a:t>
            </a:fld>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84784"/>
            <a:ext cx="7983438" cy="2702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1272059"/>
            <a:ext cx="148590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67544" y="5229200"/>
            <a:ext cx="7632848" cy="461665"/>
          </a:xfrm>
          <a:prstGeom prst="rect">
            <a:avLst/>
          </a:prstGeom>
          <a:noFill/>
        </p:spPr>
        <p:txBody>
          <a:bodyPr wrap="square" rtlCol="0">
            <a:spAutoFit/>
          </a:bodyPr>
          <a:lstStyle/>
          <a:p>
            <a:r>
              <a:rPr lang="en-GB" sz="2400" dirty="0" err="1" smtClean="0"/>
              <a:t>ProtVec</a:t>
            </a:r>
            <a:r>
              <a:rPr lang="en-GB" sz="2400" dirty="0" smtClean="0"/>
              <a:t> – a vector space representation for domains </a:t>
            </a:r>
            <a:endParaRPr lang="en-GB" sz="2400" dirty="0"/>
          </a:p>
        </p:txBody>
      </p:sp>
    </p:spTree>
    <p:extLst>
      <p:ext uri="{BB962C8B-B14F-4D97-AF65-F5344CB8AC3E}">
        <p14:creationId xmlns:p14="http://schemas.microsoft.com/office/powerpoint/2010/main" val="1626108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19</a:t>
            </a:fld>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7371" y="1499951"/>
            <a:ext cx="4291633" cy="1176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573016"/>
            <a:ext cx="3770808" cy="2179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56627" y="108000"/>
            <a:ext cx="7988731" cy="584775"/>
          </a:xfrm>
          <a:prstGeom prst="rect">
            <a:avLst/>
          </a:prstGeom>
          <a:noFill/>
        </p:spPr>
        <p:txBody>
          <a:bodyPr wrap="square" rtlCol="0">
            <a:spAutoFit/>
          </a:bodyPr>
          <a:lstStyle/>
          <a:p>
            <a:r>
              <a:rPr lang="en-GB" altLang="zh-CN" sz="3200" dirty="0" smtClean="0">
                <a:ea typeface="Arial Unicode MS" pitchFamily="34" charset="-122"/>
                <a:cs typeface="Arial Unicode MS" pitchFamily="34" charset="-122"/>
              </a:rPr>
              <a:t>The </a:t>
            </a:r>
            <a:r>
              <a:rPr lang="en-GB" altLang="zh-CN" sz="3200" dirty="0" err="1" smtClean="0">
                <a:ea typeface="Arial Unicode MS" pitchFamily="34" charset="-122"/>
                <a:cs typeface="Arial Unicode MS" pitchFamily="34" charset="-122"/>
              </a:rPr>
              <a:t>pregroup</a:t>
            </a:r>
            <a:r>
              <a:rPr lang="en-GB" altLang="zh-CN" sz="3200" dirty="0" smtClean="0">
                <a:ea typeface="Arial Unicode MS" pitchFamily="34" charset="-122"/>
                <a:cs typeface="Arial Unicode MS" pitchFamily="34" charset="-122"/>
              </a:rPr>
              <a:t> grammar for natural language</a:t>
            </a:r>
            <a:endParaRPr lang="zh-CN" altLang="en-US" sz="3200" dirty="0">
              <a:ea typeface="Arial Unicode MS" pitchFamily="34" charset="-122"/>
              <a:cs typeface="Arial Unicode MS" pitchFamily="34" charset="-122"/>
            </a:endParaRPr>
          </a:p>
        </p:txBody>
      </p:sp>
      <p:sp>
        <p:nvSpPr>
          <p:cNvPr id="7" name="矩形 6"/>
          <p:cNvSpPr/>
          <p:nvPr/>
        </p:nvSpPr>
        <p:spPr>
          <a:xfrm>
            <a:off x="1025530" y="6349970"/>
            <a:ext cx="7650926" cy="369332"/>
          </a:xfrm>
          <a:prstGeom prst="rect">
            <a:avLst/>
          </a:prstGeom>
        </p:spPr>
        <p:txBody>
          <a:bodyPr wrap="square">
            <a:spAutoFit/>
          </a:bodyPr>
          <a:lstStyle/>
          <a:p>
            <a:pPr algn="ctr"/>
            <a:r>
              <a:rPr lang="en-GB" altLang="zh-CN" i="1" dirty="0" err="1" smtClean="0">
                <a:solidFill>
                  <a:schemeClr val="bg2">
                    <a:lumMod val="75000"/>
                  </a:schemeClr>
                </a:solidFill>
              </a:rPr>
              <a:t>DisCoCat</a:t>
            </a:r>
            <a:r>
              <a:rPr lang="en-GB" altLang="zh-CN" i="1" dirty="0">
                <a:solidFill>
                  <a:schemeClr val="bg2">
                    <a:lumMod val="75000"/>
                  </a:schemeClr>
                </a:solidFill>
              </a:rPr>
              <a:t> </a:t>
            </a:r>
            <a:r>
              <a:rPr lang="en-GB" altLang="zh-CN" dirty="0" err="1" smtClean="0">
                <a:solidFill>
                  <a:schemeClr val="bg2">
                    <a:lumMod val="75000"/>
                  </a:schemeClr>
                </a:solidFill>
              </a:rPr>
              <a:t>Coecke</a:t>
            </a:r>
            <a:r>
              <a:rPr lang="en-GB" altLang="zh-CN" dirty="0" smtClean="0">
                <a:solidFill>
                  <a:schemeClr val="bg2">
                    <a:lumMod val="75000"/>
                  </a:schemeClr>
                </a:solidFill>
              </a:rPr>
              <a:t> et al., 2010</a:t>
            </a:r>
            <a:endParaRPr lang="en-US" altLang="zh-CN" dirty="0" smtClean="0">
              <a:solidFill>
                <a:schemeClr val="bg2">
                  <a:lumMod val="75000"/>
                </a:schemeClr>
              </a:solidFill>
            </a:endParaRPr>
          </a:p>
        </p:txBody>
      </p:sp>
    </p:spTree>
    <p:extLst>
      <p:ext uri="{BB962C8B-B14F-4D97-AF65-F5344CB8AC3E}">
        <p14:creationId xmlns:p14="http://schemas.microsoft.com/office/powerpoint/2010/main" val="1906544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3574" y="2276872"/>
            <a:ext cx="6048672" cy="1200329"/>
          </a:xfrm>
          <a:prstGeom prst="rect">
            <a:avLst/>
          </a:prstGeom>
          <a:noFill/>
        </p:spPr>
        <p:txBody>
          <a:bodyPr wrap="square" rtlCol="0">
            <a:spAutoFit/>
          </a:bodyPr>
          <a:lstStyle/>
          <a:p>
            <a:pPr marL="457200" indent="-457200">
              <a:buFont typeface="Arial" pitchFamily="34" charset="0"/>
              <a:buChar char="•"/>
            </a:pPr>
            <a:r>
              <a:rPr lang="en-GB" altLang="zh-CN" sz="2400" dirty="0" smtClean="0"/>
              <a:t>Motivation and background</a:t>
            </a:r>
          </a:p>
          <a:p>
            <a:pPr marL="457200" indent="-457200">
              <a:buFont typeface="Arial" pitchFamily="34" charset="0"/>
              <a:buChar char="•"/>
            </a:pPr>
            <a:r>
              <a:rPr lang="en-GB" altLang="zh-CN" sz="2400" dirty="0" smtClean="0"/>
              <a:t>DisCoCat for proteins</a:t>
            </a:r>
          </a:p>
          <a:p>
            <a:pPr marL="457200" indent="-457200">
              <a:buFont typeface="Arial" pitchFamily="34" charset="0"/>
              <a:buChar char="•"/>
            </a:pPr>
            <a:r>
              <a:rPr lang="en-GB" altLang="zh-CN" sz="2400" dirty="0" smtClean="0"/>
              <a:t>Summary and future work</a:t>
            </a:r>
            <a:endParaRPr lang="zh-CN" altLang="en-US" sz="2400" dirty="0"/>
          </a:p>
        </p:txBody>
      </p:sp>
      <p:sp>
        <p:nvSpPr>
          <p:cNvPr id="3" name="灯片编号占位符 2"/>
          <p:cNvSpPr>
            <a:spLocks noGrp="1"/>
          </p:cNvSpPr>
          <p:nvPr>
            <p:ph type="sldNum" sz="quarter" idx="12"/>
          </p:nvPr>
        </p:nvSpPr>
        <p:spPr/>
        <p:txBody>
          <a:bodyPr/>
          <a:lstStyle/>
          <a:p>
            <a:r>
              <a:rPr lang="en-GB" altLang="zh-CN" dirty="0" smtClean="0"/>
              <a:t>2</a:t>
            </a:r>
            <a:endParaRPr lang="zh-CN" altLang="en-US" dirty="0"/>
          </a:p>
        </p:txBody>
      </p:sp>
    </p:spTree>
    <p:extLst>
      <p:ext uri="{BB962C8B-B14F-4D97-AF65-F5344CB8AC3E}">
        <p14:creationId xmlns:p14="http://schemas.microsoft.com/office/powerpoint/2010/main" val="21315397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20</a:t>
            </a:fld>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043781"/>
            <a:ext cx="5713859" cy="1699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912950"/>
            <a:ext cx="3771900"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908720"/>
            <a:ext cx="1440160" cy="156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3528" y="3501008"/>
            <a:ext cx="7531448" cy="2718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79231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21</a:t>
            </a:fld>
            <a:endParaRPr lang="zh-CN" altLang="en-US"/>
          </a:p>
        </p:txBody>
      </p:sp>
      <p:sp>
        <p:nvSpPr>
          <p:cNvPr id="3" name="TextBox 2"/>
          <p:cNvSpPr txBox="1"/>
          <p:nvPr/>
        </p:nvSpPr>
        <p:spPr>
          <a:xfrm>
            <a:off x="2267744" y="107921"/>
            <a:ext cx="4630345" cy="584775"/>
          </a:xfrm>
          <a:prstGeom prst="rect">
            <a:avLst/>
          </a:prstGeom>
          <a:noFill/>
        </p:spPr>
        <p:txBody>
          <a:bodyPr wrap="square" rtlCol="0">
            <a:spAutoFit/>
          </a:bodyPr>
          <a:lstStyle/>
          <a:p>
            <a:r>
              <a:rPr lang="en-GB" altLang="zh-CN" sz="3200" dirty="0" smtClean="0">
                <a:ea typeface="Arial Unicode MS" pitchFamily="34" charset="-122"/>
                <a:cs typeface="Arial Unicode MS" pitchFamily="34" charset="-122"/>
              </a:rPr>
              <a:t>Typing of </a:t>
            </a:r>
            <a:r>
              <a:rPr lang="en-GB" altLang="zh-CN" sz="3200" dirty="0">
                <a:ea typeface="Arial Unicode MS" pitchFamily="34" charset="-122"/>
                <a:cs typeface="Arial Unicode MS" pitchFamily="34" charset="-122"/>
              </a:rPr>
              <a:t>p</a:t>
            </a:r>
            <a:r>
              <a:rPr lang="en-GB" altLang="zh-CN" sz="3200" dirty="0" smtClean="0">
                <a:ea typeface="Arial Unicode MS" pitchFamily="34" charset="-122"/>
                <a:cs typeface="Arial Unicode MS" pitchFamily="34" charset="-122"/>
              </a:rPr>
              <a:t>rotein domains</a:t>
            </a:r>
            <a:endParaRPr lang="zh-CN" altLang="en-US" sz="3200" dirty="0">
              <a:ea typeface="Arial Unicode MS" pitchFamily="34" charset="-122"/>
              <a:cs typeface="Arial Unicode MS" pitchFamily="34" charset="-122"/>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124744"/>
            <a:ext cx="713422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121" y="1912187"/>
            <a:ext cx="3825230" cy="1202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116" y="3080028"/>
            <a:ext cx="4741143" cy="3552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2509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22</a:t>
            </a:fld>
            <a:endParaRPr lang="zh-CN" altLang="en-US"/>
          </a:p>
        </p:txBody>
      </p:sp>
      <p:sp>
        <p:nvSpPr>
          <p:cNvPr id="3" name="TextBox 2"/>
          <p:cNvSpPr txBox="1"/>
          <p:nvPr/>
        </p:nvSpPr>
        <p:spPr>
          <a:xfrm>
            <a:off x="1758255" y="108000"/>
            <a:ext cx="5694065" cy="584775"/>
          </a:xfrm>
          <a:prstGeom prst="rect">
            <a:avLst/>
          </a:prstGeom>
          <a:noFill/>
        </p:spPr>
        <p:txBody>
          <a:bodyPr wrap="square" rtlCol="0">
            <a:spAutoFit/>
          </a:bodyPr>
          <a:lstStyle/>
          <a:p>
            <a:r>
              <a:rPr lang="en-GB" altLang="zh-CN" sz="3200" dirty="0" smtClean="0">
                <a:ea typeface="Arial Unicode MS" pitchFamily="34" charset="-122"/>
                <a:cs typeface="Arial Unicode MS" pitchFamily="34" charset="-122"/>
              </a:rPr>
              <a:t>Typing of </a:t>
            </a:r>
            <a:r>
              <a:rPr lang="en-GB" altLang="zh-CN" sz="3200" dirty="0">
                <a:ea typeface="Arial Unicode MS" pitchFamily="34" charset="-122"/>
                <a:cs typeface="Arial Unicode MS" pitchFamily="34" charset="-122"/>
              </a:rPr>
              <a:t>p</a:t>
            </a:r>
            <a:r>
              <a:rPr lang="en-GB" altLang="zh-CN" sz="3200" dirty="0" smtClean="0">
                <a:ea typeface="Arial Unicode MS" pitchFamily="34" charset="-122"/>
                <a:cs typeface="Arial Unicode MS" pitchFamily="34" charset="-122"/>
              </a:rPr>
              <a:t>rotein domains (cont.)</a:t>
            </a:r>
            <a:endParaRPr lang="zh-CN" altLang="en-US" sz="3200" dirty="0">
              <a:ea typeface="Arial Unicode MS" pitchFamily="34" charset="-122"/>
              <a:cs typeface="Arial Unicode MS" pitchFamily="34" charset="-122"/>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124744"/>
            <a:ext cx="713422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348880"/>
            <a:ext cx="4918496" cy="3317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9460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23</a:t>
            </a:fld>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259756"/>
            <a:ext cx="5051425"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408063" y="980728"/>
            <a:ext cx="4172049" cy="461665"/>
          </a:xfrm>
          <a:prstGeom prst="rect">
            <a:avLst/>
          </a:prstGeom>
          <a:noFill/>
        </p:spPr>
        <p:txBody>
          <a:bodyPr wrap="square" rtlCol="0">
            <a:spAutoFit/>
          </a:bodyPr>
          <a:lstStyle/>
          <a:p>
            <a:r>
              <a:rPr lang="en-GB" altLang="zh-CN" sz="2400" dirty="0" smtClean="0"/>
              <a:t>Protein structure of </a:t>
            </a:r>
            <a:r>
              <a:rPr lang="en-GB" altLang="zh-CN" sz="2400" dirty="0" err="1" smtClean="0"/>
              <a:t>FoxP</a:t>
            </a:r>
            <a:r>
              <a:rPr lang="en-GB" altLang="zh-CN" sz="2400" dirty="0" smtClean="0"/>
              <a:t>:</a:t>
            </a:r>
            <a:endParaRPr lang="zh-CN" altLang="en-US" sz="2400" dirty="0"/>
          </a:p>
        </p:txBody>
      </p:sp>
      <p:grpSp>
        <p:nvGrpSpPr>
          <p:cNvPr id="5" name="组合 4"/>
          <p:cNvGrpSpPr/>
          <p:nvPr/>
        </p:nvGrpSpPr>
        <p:grpSpPr>
          <a:xfrm>
            <a:off x="1475656" y="2060848"/>
            <a:ext cx="4172049" cy="1625997"/>
            <a:chOff x="1475656" y="2060848"/>
            <a:chExt cx="4172049" cy="1625997"/>
          </a:xfrm>
        </p:grpSpPr>
        <p:grpSp>
          <p:nvGrpSpPr>
            <p:cNvPr id="4" name="组合 3"/>
            <p:cNvGrpSpPr/>
            <p:nvPr/>
          </p:nvGrpSpPr>
          <p:grpSpPr>
            <a:xfrm>
              <a:off x="1773535" y="2546573"/>
              <a:ext cx="2227833" cy="1140272"/>
              <a:chOff x="1403648" y="2555875"/>
              <a:chExt cx="2227833" cy="1140272"/>
            </a:xfrm>
          </p:grpSpPr>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2555875"/>
                <a:ext cx="215582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3284984"/>
                <a:ext cx="2155825"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 name="TextBox 7"/>
            <p:cNvSpPr txBox="1"/>
            <p:nvPr/>
          </p:nvSpPr>
          <p:spPr>
            <a:xfrm>
              <a:off x="1475656" y="2060848"/>
              <a:ext cx="4172049" cy="461665"/>
            </a:xfrm>
            <a:prstGeom prst="rect">
              <a:avLst/>
            </a:prstGeom>
            <a:noFill/>
          </p:spPr>
          <p:txBody>
            <a:bodyPr wrap="square" rtlCol="0">
              <a:spAutoFit/>
            </a:bodyPr>
            <a:lstStyle/>
            <a:p>
              <a:r>
                <a:rPr lang="en-GB" altLang="zh-CN" sz="2400" dirty="0" smtClean="0"/>
                <a:t>Typing of the domains:</a:t>
              </a:r>
              <a:endParaRPr lang="zh-CN" altLang="en-US" sz="2400" dirty="0"/>
            </a:p>
          </p:txBody>
        </p:sp>
      </p:grpSp>
      <p:grpSp>
        <p:nvGrpSpPr>
          <p:cNvPr id="6" name="组合 5"/>
          <p:cNvGrpSpPr/>
          <p:nvPr/>
        </p:nvGrpSpPr>
        <p:grpSpPr>
          <a:xfrm>
            <a:off x="1491393" y="3890665"/>
            <a:ext cx="4172049" cy="864096"/>
            <a:chOff x="1491393" y="3890665"/>
            <a:chExt cx="4172049" cy="864096"/>
          </a:xfrm>
        </p:grpSpPr>
        <p:sp>
          <p:nvSpPr>
            <p:cNvPr id="9" name="TextBox 8"/>
            <p:cNvSpPr txBox="1"/>
            <p:nvPr/>
          </p:nvSpPr>
          <p:spPr>
            <a:xfrm>
              <a:off x="1491393" y="3890665"/>
              <a:ext cx="4172049" cy="461665"/>
            </a:xfrm>
            <a:prstGeom prst="rect">
              <a:avLst/>
            </a:prstGeom>
            <a:noFill/>
          </p:spPr>
          <p:txBody>
            <a:bodyPr wrap="square" rtlCol="0">
              <a:spAutoFit/>
            </a:bodyPr>
            <a:lstStyle/>
            <a:p>
              <a:r>
                <a:rPr lang="en-GB" altLang="zh-CN" sz="2400" dirty="0" smtClean="0"/>
                <a:t>Typing of the protein:</a:t>
              </a:r>
              <a:endParaRPr lang="zh-CN" altLang="en-US" sz="2400" dirty="0"/>
            </a:p>
          </p:txBody>
        </p:sp>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9628" y="4381698"/>
              <a:ext cx="1485900"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4" name="TextBox 13"/>
          <p:cNvSpPr txBox="1"/>
          <p:nvPr/>
        </p:nvSpPr>
        <p:spPr>
          <a:xfrm>
            <a:off x="683568" y="108000"/>
            <a:ext cx="8496944" cy="584775"/>
          </a:xfrm>
          <a:prstGeom prst="rect">
            <a:avLst/>
          </a:prstGeom>
          <a:noFill/>
        </p:spPr>
        <p:txBody>
          <a:bodyPr wrap="square" rtlCol="0">
            <a:spAutoFit/>
          </a:bodyPr>
          <a:lstStyle/>
          <a:p>
            <a:r>
              <a:rPr lang="en-GB" altLang="zh-CN" sz="3200" dirty="0" smtClean="0">
                <a:ea typeface="Arial Unicode MS" pitchFamily="34" charset="-122"/>
                <a:cs typeface="Arial Unicode MS" pitchFamily="34" charset="-122"/>
              </a:rPr>
              <a:t>From domain to protein function – an example</a:t>
            </a:r>
            <a:endParaRPr lang="zh-CN" altLang="en-US" sz="3200" dirty="0">
              <a:ea typeface="Arial Unicode MS" pitchFamily="34" charset="-122"/>
              <a:cs typeface="Arial Unicode MS" pitchFamily="34" charset="-122"/>
            </a:endParaRPr>
          </a:p>
        </p:txBody>
      </p:sp>
      <p:grpSp>
        <p:nvGrpSpPr>
          <p:cNvPr id="7" name="组合 6"/>
          <p:cNvGrpSpPr/>
          <p:nvPr/>
        </p:nvGrpSpPr>
        <p:grpSpPr>
          <a:xfrm>
            <a:off x="1506419" y="5006095"/>
            <a:ext cx="4172049" cy="1375233"/>
            <a:chOff x="1506419" y="5006095"/>
            <a:chExt cx="4172049" cy="1375233"/>
          </a:xfrm>
        </p:grpSpPr>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3792" y="5725691"/>
              <a:ext cx="2887663"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1506419" y="5006095"/>
              <a:ext cx="4172049" cy="461665"/>
            </a:xfrm>
            <a:prstGeom prst="rect">
              <a:avLst/>
            </a:prstGeom>
            <a:noFill/>
          </p:spPr>
          <p:txBody>
            <a:bodyPr wrap="square" rtlCol="0">
              <a:spAutoFit/>
            </a:bodyPr>
            <a:lstStyle/>
            <a:p>
              <a:r>
                <a:rPr lang="en-GB" altLang="zh-CN" sz="2400" dirty="0" smtClean="0"/>
                <a:t>Type reduction:</a:t>
              </a:r>
              <a:endParaRPr lang="zh-CN" altLang="en-US" sz="2400" dirty="0"/>
            </a:p>
          </p:txBody>
        </p:sp>
        <p:pic>
          <p:nvPicPr>
            <p:cNvPr id="15"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94087" y="5636795"/>
              <a:ext cx="645840" cy="205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704232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24</a:t>
            </a:fld>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293" y="1780751"/>
            <a:ext cx="5051425"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375057" y="1340768"/>
            <a:ext cx="4172049" cy="461665"/>
          </a:xfrm>
          <a:prstGeom prst="rect">
            <a:avLst/>
          </a:prstGeom>
          <a:noFill/>
        </p:spPr>
        <p:txBody>
          <a:bodyPr wrap="square" rtlCol="0">
            <a:spAutoFit/>
          </a:bodyPr>
          <a:lstStyle/>
          <a:p>
            <a:r>
              <a:rPr lang="en-GB" altLang="zh-CN" sz="2400" dirty="0" smtClean="0"/>
              <a:t>Protein structure of </a:t>
            </a:r>
            <a:r>
              <a:rPr lang="en-GB" altLang="zh-CN" sz="2400" dirty="0" err="1" smtClean="0"/>
              <a:t>FoxP</a:t>
            </a:r>
            <a:r>
              <a:rPr lang="en-GB" altLang="zh-CN" sz="2400" dirty="0" smtClean="0"/>
              <a:t>:</a:t>
            </a:r>
            <a:endParaRPr lang="zh-CN" altLang="en-US" sz="2400" dirty="0"/>
          </a:p>
        </p:txBody>
      </p:sp>
      <p:sp>
        <p:nvSpPr>
          <p:cNvPr id="14" name="TextBox 13"/>
          <p:cNvSpPr txBox="1"/>
          <p:nvPr/>
        </p:nvSpPr>
        <p:spPr>
          <a:xfrm>
            <a:off x="611560" y="108000"/>
            <a:ext cx="8496944" cy="1077218"/>
          </a:xfrm>
          <a:prstGeom prst="rect">
            <a:avLst/>
          </a:prstGeom>
          <a:noFill/>
        </p:spPr>
        <p:txBody>
          <a:bodyPr wrap="square" rtlCol="0">
            <a:spAutoFit/>
          </a:bodyPr>
          <a:lstStyle/>
          <a:p>
            <a:r>
              <a:rPr lang="en-GB" altLang="zh-CN" sz="3200" dirty="0" smtClean="0">
                <a:ea typeface="Arial Unicode MS" pitchFamily="34" charset="-122"/>
                <a:cs typeface="Arial Unicode MS" pitchFamily="34" charset="-122"/>
              </a:rPr>
              <a:t>From domain to protein function – an example</a:t>
            </a:r>
          </a:p>
          <a:p>
            <a:pPr algn="ctr"/>
            <a:r>
              <a:rPr lang="en-GB" altLang="zh-CN" sz="3200" dirty="0" smtClean="0">
                <a:ea typeface="Arial Unicode MS" pitchFamily="34" charset="-122"/>
                <a:cs typeface="Arial Unicode MS" pitchFamily="34" charset="-122"/>
              </a:rPr>
              <a:t>(cont.)</a:t>
            </a:r>
            <a:endParaRPr lang="zh-CN" altLang="en-US" sz="3200" dirty="0">
              <a:ea typeface="Arial Unicode MS" pitchFamily="34" charset="-122"/>
              <a:cs typeface="Arial Unicode MS" pitchFamily="34" charset="-122"/>
            </a:endParaRPr>
          </a:p>
        </p:txBody>
      </p:sp>
      <p:grpSp>
        <p:nvGrpSpPr>
          <p:cNvPr id="12" name="组合 11"/>
          <p:cNvGrpSpPr/>
          <p:nvPr/>
        </p:nvGrpSpPr>
        <p:grpSpPr>
          <a:xfrm>
            <a:off x="1432307" y="3333256"/>
            <a:ext cx="4296896" cy="1871554"/>
            <a:chOff x="1432307" y="3333256"/>
            <a:chExt cx="4296896" cy="1871554"/>
          </a:xfrm>
        </p:grpSpPr>
        <p:sp>
          <p:nvSpPr>
            <p:cNvPr id="13" name="TextBox 12"/>
            <p:cNvSpPr txBox="1"/>
            <p:nvPr/>
          </p:nvSpPr>
          <p:spPr>
            <a:xfrm>
              <a:off x="1432307" y="3333256"/>
              <a:ext cx="4172049" cy="461665"/>
            </a:xfrm>
            <a:prstGeom prst="rect">
              <a:avLst/>
            </a:prstGeom>
            <a:noFill/>
          </p:spPr>
          <p:txBody>
            <a:bodyPr wrap="square" rtlCol="0">
              <a:spAutoFit/>
            </a:bodyPr>
            <a:lstStyle/>
            <a:p>
              <a:r>
                <a:rPr lang="en-GB" altLang="zh-CN" sz="2400" dirty="0" smtClean="0"/>
                <a:t>Mapping to the vector space:</a:t>
              </a:r>
              <a:endParaRPr lang="zh-CN" altLang="en-US" sz="2400" dirty="0"/>
            </a:p>
          </p:txBody>
        </p:sp>
        <p:pic>
          <p:nvPicPr>
            <p:cNvPr id="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56952" y="4008911"/>
              <a:ext cx="1131552"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4396" y="4966037"/>
              <a:ext cx="2029569" cy="2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4687" y="4800999"/>
              <a:ext cx="1368152" cy="264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箭头连接符 5"/>
            <p:cNvCxnSpPr/>
            <p:nvPr/>
          </p:nvCxnSpPr>
          <p:spPr>
            <a:xfrm>
              <a:off x="3794636" y="5065803"/>
              <a:ext cx="1656184" cy="0"/>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22828" y="4961667"/>
              <a:ext cx="206375" cy="23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直接箭头连接符 10"/>
            <p:cNvCxnSpPr/>
            <p:nvPr/>
          </p:nvCxnSpPr>
          <p:spPr>
            <a:xfrm>
              <a:off x="4588763" y="4368951"/>
              <a:ext cx="0" cy="360040"/>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557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6553200" y="6356350"/>
            <a:ext cx="2133600" cy="365125"/>
          </a:xfrm>
        </p:spPr>
        <p:txBody>
          <a:bodyPr/>
          <a:lstStyle/>
          <a:p>
            <a:fld id="{0C913308-F349-4B6D-A68A-DD1791B4A57B}" type="slidenum">
              <a:rPr lang="zh-CN" altLang="en-US" smtClean="0"/>
              <a:t>25</a:t>
            </a:fld>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547788"/>
            <a:ext cx="5051425"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408063" y="1268760"/>
            <a:ext cx="4172049" cy="461665"/>
          </a:xfrm>
          <a:prstGeom prst="rect">
            <a:avLst/>
          </a:prstGeom>
          <a:noFill/>
        </p:spPr>
        <p:txBody>
          <a:bodyPr wrap="square" rtlCol="0">
            <a:spAutoFit/>
          </a:bodyPr>
          <a:lstStyle/>
          <a:p>
            <a:r>
              <a:rPr lang="en-GB" altLang="zh-CN" sz="2400" dirty="0" smtClean="0"/>
              <a:t>Protein structure of </a:t>
            </a:r>
            <a:r>
              <a:rPr lang="en-GB" altLang="zh-CN" sz="2400" dirty="0" err="1" smtClean="0"/>
              <a:t>FoxP</a:t>
            </a:r>
            <a:r>
              <a:rPr lang="en-GB" altLang="zh-CN" sz="2400" dirty="0" smtClean="0"/>
              <a:t>:</a:t>
            </a:r>
            <a:endParaRPr lang="zh-CN" altLang="en-US" sz="2400" dirty="0"/>
          </a:p>
        </p:txBody>
      </p:sp>
      <p:sp>
        <p:nvSpPr>
          <p:cNvPr id="14" name="TextBox 13"/>
          <p:cNvSpPr txBox="1"/>
          <p:nvPr/>
        </p:nvSpPr>
        <p:spPr>
          <a:xfrm>
            <a:off x="611560" y="-27384"/>
            <a:ext cx="8496944" cy="1077218"/>
          </a:xfrm>
          <a:prstGeom prst="rect">
            <a:avLst/>
          </a:prstGeom>
          <a:noFill/>
        </p:spPr>
        <p:txBody>
          <a:bodyPr wrap="square" rtlCol="0">
            <a:spAutoFit/>
          </a:bodyPr>
          <a:lstStyle/>
          <a:p>
            <a:r>
              <a:rPr lang="en-GB" altLang="zh-CN" sz="3200" dirty="0" smtClean="0">
                <a:ea typeface="Arial Unicode MS" pitchFamily="34" charset="-122"/>
                <a:cs typeface="Arial Unicode MS" pitchFamily="34" charset="-122"/>
              </a:rPr>
              <a:t>From domain to protein function – an example</a:t>
            </a:r>
          </a:p>
          <a:p>
            <a:pPr algn="ctr"/>
            <a:r>
              <a:rPr lang="en-GB" altLang="zh-CN" sz="3200" dirty="0" smtClean="0">
                <a:ea typeface="Arial Unicode MS" pitchFamily="34" charset="-122"/>
                <a:cs typeface="Arial Unicode MS" pitchFamily="34" charset="-122"/>
              </a:rPr>
              <a:t>(cont.)</a:t>
            </a:r>
            <a:endParaRPr lang="zh-CN" altLang="en-US" sz="3200" dirty="0">
              <a:ea typeface="Arial Unicode MS" pitchFamily="34" charset="-122"/>
              <a:cs typeface="Arial Unicode MS" pitchFamily="34" charset="-122"/>
            </a:endParaRPr>
          </a:p>
        </p:txBody>
      </p:sp>
      <p:grpSp>
        <p:nvGrpSpPr>
          <p:cNvPr id="4" name="组合 3"/>
          <p:cNvGrpSpPr/>
          <p:nvPr/>
        </p:nvGrpSpPr>
        <p:grpSpPr>
          <a:xfrm>
            <a:off x="1331640" y="2852936"/>
            <a:ext cx="5710014" cy="3168352"/>
            <a:chOff x="1331640" y="2276872"/>
            <a:chExt cx="5710014" cy="3168352"/>
          </a:xfrm>
        </p:grpSpPr>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942040"/>
              <a:ext cx="5710014" cy="92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4687" y="4166176"/>
              <a:ext cx="2765425"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8092" y="4183947"/>
              <a:ext cx="1368152" cy="264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784" y="4526216"/>
              <a:ext cx="3528392" cy="919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1392002" y="2276872"/>
              <a:ext cx="4980198" cy="461665"/>
            </a:xfrm>
            <a:prstGeom prst="rect">
              <a:avLst/>
            </a:prstGeom>
            <a:noFill/>
          </p:spPr>
          <p:txBody>
            <a:bodyPr wrap="square" rtlCol="0">
              <a:spAutoFit/>
            </a:bodyPr>
            <a:lstStyle/>
            <a:p>
              <a:r>
                <a:rPr lang="en-GB" altLang="zh-CN" sz="2400" dirty="0" smtClean="0"/>
                <a:t>Calculating the vector representation:</a:t>
              </a:r>
              <a:endParaRPr lang="zh-CN" altLang="en-US" sz="2400" dirty="0"/>
            </a:p>
          </p:txBody>
        </p:sp>
      </p:grpSp>
      <p:sp>
        <p:nvSpPr>
          <p:cNvPr id="19" name="矩形 18"/>
          <p:cNvSpPr/>
          <p:nvPr/>
        </p:nvSpPr>
        <p:spPr>
          <a:xfrm>
            <a:off x="899592" y="6352143"/>
            <a:ext cx="7650926" cy="369332"/>
          </a:xfrm>
          <a:prstGeom prst="rect">
            <a:avLst/>
          </a:prstGeom>
        </p:spPr>
        <p:txBody>
          <a:bodyPr wrap="square">
            <a:spAutoFit/>
          </a:bodyPr>
          <a:lstStyle/>
          <a:p>
            <a:pPr algn="ctr"/>
            <a:r>
              <a:rPr lang="en-GB" altLang="zh-CN" i="1" dirty="0" smtClean="0">
                <a:solidFill>
                  <a:schemeClr val="bg2">
                    <a:lumMod val="75000"/>
                  </a:schemeClr>
                </a:solidFill>
              </a:rPr>
              <a:t>What is applied category theory? </a:t>
            </a:r>
            <a:r>
              <a:rPr lang="en-GB" altLang="zh-CN" dirty="0" smtClean="0">
                <a:solidFill>
                  <a:schemeClr val="bg2">
                    <a:lumMod val="75000"/>
                  </a:schemeClr>
                </a:solidFill>
              </a:rPr>
              <a:t>Tai-</a:t>
            </a:r>
            <a:r>
              <a:rPr lang="en-GB" altLang="zh-CN" dirty="0" err="1" smtClean="0">
                <a:solidFill>
                  <a:schemeClr val="bg2">
                    <a:lumMod val="75000"/>
                  </a:schemeClr>
                </a:solidFill>
              </a:rPr>
              <a:t>Danae</a:t>
            </a:r>
            <a:r>
              <a:rPr lang="en-GB" altLang="zh-CN" dirty="0" smtClean="0">
                <a:solidFill>
                  <a:schemeClr val="bg2">
                    <a:lumMod val="75000"/>
                  </a:schemeClr>
                </a:solidFill>
              </a:rPr>
              <a:t> Bradley, 2018</a:t>
            </a:r>
            <a:endParaRPr lang="en-US" altLang="zh-CN" dirty="0" smtClean="0">
              <a:solidFill>
                <a:schemeClr val="bg2">
                  <a:lumMod val="75000"/>
                </a:schemeClr>
              </a:solidFill>
            </a:endParaRPr>
          </a:p>
        </p:txBody>
      </p:sp>
    </p:spTree>
    <p:extLst>
      <p:ext uri="{BB962C8B-B14F-4D97-AF65-F5344CB8AC3E}">
        <p14:creationId xmlns:p14="http://schemas.microsoft.com/office/powerpoint/2010/main" val="131048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26</a:t>
            </a:fld>
            <a:endParaRPr lang="zh-CN" altLang="en-US"/>
          </a:p>
        </p:txBody>
      </p:sp>
      <p:sp>
        <p:nvSpPr>
          <p:cNvPr id="6" name="TextBox 5"/>
          <p:cNvSpPr txBox="1"/>
          <p:nvPr/>
        </p:nvSpPr>
        <p:spPr>
          <a:xfrm>
            <a:off x="2699792" y="108000"/>
            <a:ext cx="3744416" cy="584775"/>
          </a:xfrm>
          <a:prstGeom prst="rect">
            <a:avLst/>
          </a:prstGeom>
          <a:noFill/>
        </p:spPr>
        <p:txBody>
          <a:bodyPr wrap="square" rtlCol="0">
            <a:spAutoFit/>
          </a:bodyPr>
          <a:lstStyle/>
          <a:p>
            <a:pPr algn="ctr"/>
            <a:r>
              <a:rPr lang="en-GB" altLang="zh-CN" sz="3200" dirty="0" smtClean="0"/>
              <a:t>Summary</a:t>
            </a:r>
            <a:endParaRPr lang="zh-CN" altLang="en-US" sz="3200" dirty="0"/>
          </a:p>
        </p:txBody>
      </p:sp>
      <p:sp>
        <p:nvSpPr>
          <p:cNvPr id="3" name="TextBox 2"/>
          <p:cNvSpPr txBox="1"/>
          <p:nvPr/>
        </p:nvSpPr>
        <p:spPr>
          <a:xfrm>
            <a:off x="3131840" y="980728"/>
            <a:ext cx="2880320" cy="369332"/>
          </a:xfrm>
          <a:prstGeom prst="rect">
            <a:avLst/>
          </a:prstGeom>
          <a:noFill/>
        </p:spPr>
        <p:txBody>
          <a:bodyPr wrap="square" rtlCol="0">
            <a:spAutoFit/>
          </a:bodyPr>
          <a:lstStyle/>
          <a:p>
            <a:pPr algn="ctr"/>
            <a:r>
              <a:rPr lang="en-GB" dirty="0" smtClean="0"/>
              <a:t>Categorical Genomics</a:t>
            </a:r>
            <a:endParaRPr lang="en-GB" dirty="0"/>
          </a:p>
        </p:txBody>
      </p:sp>
      <p:grpSp>
        <p:nvGrpSpPr>
          <p:cNvPr id="20" name="组合 19"/>
          <p:cNvGrpSpPr/>
          <p:nvPr/>
        </p:nvGrpSpPr>
        <p:grpSpPr>
          <a:xfrm>
            <a:off x="2987824" y="1412776"/>
            <a:ext cx="3528392" cy="1089412"/>
            <a:chOff x="2987824" y="1412776"/>
            <a:chExt cx="3528392" cy="1089412"/>
          </a:xfrm>
        </p:grpSpPr>
        <p:cxnSp>
          <p:nvCxnSpPr>
            <p:cNvPr id="8" name="直接箭头连接符 7"/>
            <p:cNvCxnSpPr/>
            <p:nvPr/>
          </p:nvCxnSpPr>
          <p:spPr>
            <a:xfrm>
              <a:off x="4572000" y="1412776"/>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987824" y="2132856"/>
              <a:ext cx="3528392" cy="369332"/>
            </a:xfrm>
            <a:prstGeom prst="rect">
              <a:avLst/>
            </a:prstGeom>
            <a:noFill/>
          </p:spPr>
          <p:txBody>
            <a:bodyPr wrap="square" rtlCol="0">
              <a:spAutoFit/>
            </a:bodyPr>
            <a:lstStyle/>
            <a:p>
              <a:pPr algn="ctr"/>
              <a:r>
                <a:rPr lang="en-GB" dirty="0" err="1" smtClean="0"/>
                <a:t>DisCoCat</a:t>
              </a:r>
              <a:r>
                <a:rPr lang="en-GB" dirty="0" smtClean="0"/>
                <a:t> for the language of life </a:t>
              </a:r>
              <a:endParaRPr lang="en-GB" dirty="0"/>
            </a:p>
          </p:txBody>
        </p:sp>
      </p:grpSp>
      <p:grpSp>
        <p:nvGrpSpPr>
          <p:cNvPr id="21" name="组合 20"/>
          <p:cNvGrpSpPr/>
          <p:nvPr/>
        </p:nvGrpSpPr>
        <p:grpSpPr>
          <a:xfrm>
            <a:off x="2987824" y="2564904"/>
            <a:ext cx="3528392" cy="936104"/>
            <a:chOff x="2987824" y="2564904"/>
            <a:chExt cx="3528392" cy="936104"/>
          </a:xfrm>
        </p:grpSpPr>
        <p:sp>
          <p:nvSpPr>
            <p:cNvPr id="10" name="TextBox 9"/>
            <p:cNvSpPr txBox="1"/>
            <p:nvPr/>
          </p:nvSpPr>
          <p:spPr>
            <a:xfrm>
              <a:off x="2987824" y="3131676"/>
              <a:ext cx="3528392" cy="369332"/>
            </a:xfrm>
            <a:prstGeom prst="rect">
              <a:avLst/>
            </a:prstGeom>
            <a:noFill/>
          </p:spPr>
          <p:txBody>
            <a:bodyPr wrap="square" rtlCol="0">
              <a:spAutoFit/>
            </a:bodyPr>
            <a:lstStyle/>
            <a:p>
              <a:pPr algn="ctr"/>
              <a:r>
                <a:rPr lang="en-GB" dirty="0" err="1" smtClean="0"/>
                <a:t>DisCoCat</a:t>
              </a:r>
              <a:r>
                <a:rPr lang="en-GB" dirty="0" smtClean="0"/>
                <a:t> for proteins</a:t>
              </a:r>
              <a:endParaRPr lang="en-GB" dirty="0"/>
            </a:p>
          </p:txBody>
        </p:sp>
        <p:cxnSp>
          <p:nvCxnSpPr>
            <p:cNvPr id="11" name="直接箭头连接符 10"/>
            <p:cNvCxnSpPr/>
            <p:nvPr/>
          </p:nvCxnSpPr>
          <p:spPr>
            <a:xfrm>
              <a:off x="4590176" y="2564904"/>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3455856" y="3573016"/>
            <a:ext cx="2988352" cy="1366411"/>
            <a:chOff x="3455856" y="3573016"/>
            <a:chExt cx="2988352" cy="1366411"/>
          </a:xfrm>
        </p:grpSpPr>
        <p:cxnSp>
          <p:nvCxnSpPr>
            <p:cNvPr id="13" name="直接连接符 12"/>
            <p:cNvCxnSpPr/>
            <p:nvPr/>
          </p:nvCxnSpPr>
          <p:spPr>
            <a:xfrm>
              <a:off x="4590176" y="3573016"/>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4230176" y="3933056"/>
              <a:ext cx="36000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4590176" y="3933056"/>
              <a:ext cx="360000" cy="288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5856" y="4293096"/>
              <a:ext cx="954320" cy="369332"/>
            </a:xfrm>
            <a:prstGeom prst="rect">
              <a:avLst/>
            </a:prstGeom>
            <a:noFill/>
          </p:spPr>
          <p:txBody>
            <a:bodyPr wrap="square" rtlCol="0">
              <a:spAutoFit/>
            </a:bodyPr>
            <a:lstStyle/>
            <a:p>
              <a:r>
                <a:rPr lang="en-GB" dirty="0" err="1" smtClean="0"/>
                <a:t>ProtVec</a:t>
              </a:r>
              <a:endParaRPr lang="en-GB" dirty="0"/>
            </a:p>
          </p:txBody>
        </p:sp>
        <p:sp>
          <p:nvSpPr>
            <p:cNvPr id="19" name="TextBox 18"/>
            <p:cNvSpPr txBox="1"/>
            <p:nvPr/>
          </p:nvSpPr>
          <p:spPr>
            <a:xfrm>
              <a:off x="4572000" y="4293096"/>
              <a:ext cx="1872208" cy="646331"/>
            </a:xfrm>
            <a:prstGeom prst="rect">
              <a:avLst/>
            </a:prstGeom>
            <a:noFill/>
          </p:spPr>
          <p:txBody>
            <a:bodyPr wrap="square" rtlCol="0">
              <a:spAutoFit/>
            </a:bodyPr>
            <a:lstStyle/>
            <a:p>
              <a:r>
                <a:rPr lang="en-GB" dirty="0" err="1" smtClean="0">
                  <a:solidFill>
                    <a:schemeClr val="bg2">
                      <a:lumMod val="75000"/>
                    </a:schemeClr>
                  </a:solidFill>
                </a:rPr>
                <a:t>Pregroup</a:t>
              </a:r>
              <a:r>
                <a:rPr lang="en-GB" dirty="0" smtClean="0">
                  <a:solidFill>
                    <a:schemeClr val="bg2">
                      <a:lumMod val="75000"/>
                    </a:schemeClr>
                  </a:solidFill>
                </a:rPr>
                <a:t> for Protein grammar</a:t>
              </a:r>
              <a:endParaRPr lang="en-GB" dirty="0">
                <a:solidFill>
                  <a:schemeClr val="bg2">
                    <a:lumMod val="75000"/>
                  </a:schemeClr>
                </a:solidFill>
              </a:endParaRPr>
            </a:p>
          </p:txBody>
        </p:sp>
      </p:grpSp>
    </p:spTree>
    <p:extLst>
      <p:ext uri="{BB962C8B-B14F-4D97-AF65-F5344CB8AC3E}">
        <p14:creationId xmlns:p14="http://schemas.microsoft.com/office/powerpoint/2010/main" val="225873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27</a:t>
            </a:fld>
            <a:endParaRPr lang="zh-CN" altLang="en-US"/>
          </a:p>
        </p:txBody>
      </p:sp>
      <p:sp>
        <p:nvSpPr>
          <p:cNvPr id="3" name="TextBox 2"/>
          <p:cNvSpPr txBox="1"/>
          <p:nvPr/>
        </p:nvSpPr>
        <p:spPr>
          <a:xfrm>
            <a:off x="1087643" y="1196752"/>
            <a:ext cx="6840760" cy="3354765"/>
          </a:xfrm>
          <a:prstGeom prst="rect">
            <a:avLst/>
          </a:prstGeom>
          <a:noFill/>
        </p:spPr>
        <p:txBody>
          <a:bodyPr wrap="square" rtlCol="0">
            <a:spAutoFit/>
          </a:bodyPr>
          <a:lstStyle/>
          <a:p>
            <a:r>
              <a:rPr lang="en-GB" sz="3200" dirty="0" smtClean="0"/>
              <a:t>Future work</a:t>
            </a:r>
          </a:p>
          <a:p>
            <a:endParaRPr lang="en-GB" dirty="0"/>
          </a:p>
          <a:p>
            <a:r>
              <a:rPr lang="en-GB" sz="2400" dirty="0" smtClean="0"/>
              <a:t>Typing of protein, is </a:t>
            </a:r>
            <a:r>
              <a:rPr lang="en-GB" sz="2400" dirty="0" err="1" smtClean="0"/>
              <a:t>pregroup</a:t>
            </a:r>
            <a:r>
              <a:rPr lang="en-GB" sz="2400" dirty="0" smtClean="0"/>
              <a:t> grammar suitable?</a:t>
            </a:r>
          </a:p>
          <a:p>
            <a:r>
              <a:rPr lang="en-GB" sz="2400" dirty="0" smtClean="0"/>
              <a:t>How to represent the compositional structure of a protein?</a:t>
            </a:r>
          </a:p>
          <a:p>
            <a:endParaRPr lang="en-GB" sz="2400" dirty="0"/>
          </a:p>
          <a:p>
            <a:endParaRPr lang="en-GB" sz="2400" dirty="0" smtClean="0"/>
          </a:p>
          <a:p>
            <a:r>
              <a:rPr lang="en-GB" sz="2400" dirty="0" smtClean="0"/>
              <a:t>From sentence to text</a:t>
            </a:r>
          </a:p>
          <a:p>
            <a:endParaRPr lang="en-GB" dirty="0"/>
          </a:p>
        </p:txBody>
      </p:sp>
    </p:spTree>
    <p:extLst>
      <p:ext uri="{BB962C8B-B14F-4D97-AF65-F5344CB8AC3E}">
        <p14:creationId xmlns:p14="http://schemas.microsoft.com/office/powerpoint/2010/main" val="236985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28</a:t>
            </a:fld>
            <a:endParaRPr lang="zh-CN" altLang="en-US"/>
          </a:p>
        </p:txBody>
      </p:sp>
      <p:sp>
        <p:nvSpPr>
          <p:cNvPr id="3" name="TextBox 2"/>
          <p:cNvSpPr txBox="1"/>
          <p:nvPr/>
        </p:nvSpPr>
        <p:spPr>
          <a:xfrm>
            <a:off x="2123728" y="2704564"/>
            <a:ext cx="4536504" cy="584775"/>
          </a:xfrm>
          <a:prstGeom prst="rect">
            <a:avLst/>
          </a:prstGeom>
          <a:noFill/>
        </p:spPr>
        <p:txBody>
          <a:bodyPr wrap="square" rtlCol="0">
            <a:spAutoFit/>
          </a:bodyPr>
          <a:lstStyle/>
          <a:p>
            <a:r>
              <a:rPr lang="en-GB" altLang="zh-CN" sz="3200" dirty="0" smtClean="0"/>
              <a:t>Thank you!</a:t>
            </a:r>
            <a:endParaRPr lang="zh-CN" altLang="en-US" sz="3200" dirty="0"/>
          </a:p>
        </p:txBody>
      </p:sp>
    </p:spTree>
    <p:extLst>
      <p:ext uri="{BB962C8B-B14F-4D97-AF65-F5344CB8AC3E}">
        <p14:creationId xmlns:p14="http://schemas.microsoft.com/office/powerpoint/2010/main" val="30584977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29</a:t>
            </a:fld>
            <a:endParaRPr lang="zh-CN" altLang="en-US"/>
          </a:p>
        </p:txBody>
      </p:sp>
      <p:sp>
        <p:nvSpPr>
          <p:cNvPr id="3" name="矩形 2"/>
          <p:cNvSpPr/>
          <p:nvPr/>
        </p:nvSpPr>
        <p:spPr>
          <a:xfrm>
            <a:off x="1489200" y="323945"/>
            <a:ext cx="6165599" cy="584775"/>
          </a:xfrm>
          <a:prstGeom prst="rect">
            <a:avLst/>
          </a:prstGeom>
        </p:spPr>
        <p:txBody>
          <a:bodyPr wrap="none">
            <a:spAutoFit/>
          </a:bodyPr>
          <a:lstStyle/>
          <a:p>
            <a:r>
              <a:rPr lang="en-GB" altLang="zh-CN" sz="3200" dirty="0" smtClean="0"/>
              <a:t>Apply Category Theory to Genomics</a:t>
            </a:r>
            <a:endParaRPr lang="en-GB" sz="3200" dirty="0"/>
          </a:p>
        </p:txBody>
      </p:sp>
      <p:sp>
        <p:nvSpPr>
          <p:cNvPr id="4" name="矩形 3"/>
          <p:cNvSpPr/>
          <p:nvPr/>
        </p:nvSpPr>
        <p:spPr>
          <a:xfrm>
            <a:off x="1488319" y="323945"/>
            <a:ext cx="6180025" cy="584775"/>
          </a:xfrm>
          <a:prstGeom prst="rect">
            <a:avLst/>
          </a:prstGeom>
          <a:solidFill>
            <a:schemeClr val="bg1"/>
          </a:solidFill>
        </p:spPr>
        <p:txBody>
          <a:bodyPr wrap="none">
            <a:spAutoFit/>
          </a:bodyPr>
          <a:lstStyle/>
          <a:p>
            <a:r>
              <a:rPr lang="en-GB" altLang="zh-CN" sz="3200" b="1" dirty="0" smtClean="0">
                <a:solidFill>
                  <a:srgbClr val="FFC000"/>
                </a:solidFill>
              </a:rPr>
              <a:t>A</a:t>
            </a:r>
            <a:r>
              <a:rPr lang="en-GB" altLang="zh-CN" sz="3200" dirty="0" smtClean="0"/>
              <a:t>pply </a:t>
            </a:r>
            <a:r>
              <a:rPr lang="en-GB" altLang="zh-CN" sz="3200" b="1" dirty="0" smtClean="0">
                <a:solidFill>
                  <a:srgbClr val="0070C0"/>
                </a:solidFill>
              </a:rPr>
              <a:t>C</a:t>
            </a:r>
            <a:r>
              <a:rPr lang="en-GB" altLang="zh-CN" sz="3200" dirty="0" smtClean="0"/>
              <a:t>ategory </a:t>
            </a:r>
            <a:r>
              <a:rPr lang="en-GB" altLang="zh-CN" sz="3200" b="1" dirty="0" smtClean="0">
                <a:solidFill>
                  <a:srgbClr val="00B050"/>
                </a:solidFill>
              </a:rPr>
              <a:t>T</a:t>
            </a:r>
            <a:r>
              <a:rPr lang="en-GB" altLang="zh-CN" sz="3200" dirty="0" smtClean="0"/>
              <a:t>heory to </a:t>
            </a:r>
            <a:r>
              <a:rPr lang="en-GB" altLang="zh-CN" sz="3200" b="1" dirty="0" smtClean="0">
                <a:solidFill>
                  <a:srgbClr val="C00000"/>
                </a:solidFill>
              </a:rPr>
              <a:t>G</a:t>
            </a:r>
            <a:r>
              <a:rPr lang="en-GB" altLang="zh-CN" sz="3200" dirty="0" smtClean="0"/>
              <a:t>enomics</a:t>
            </a:r>
            <a:endParaRPr lang="en-GB" sz="3200" dirty="0"/>
          </a:p>
        </p:txBody>
      </p:sp>
      <p:grpSp>
        <p:nvGrpSpPr>
          <p:cNvPr id="11" name="组合 10"/>
          <p:cNvGrpSpPr/>
          <p:nvPr/>
        </p:nvGrpSpPr>
        <p:grpSpPr>
          <a:xfrm>
            <a:off x="1331639" y="1312199"/>
            <a:ext cx="6678488" cy="5410310"/>
            <a:chOff x="1331639" y="1312199"/>
            <a:chExt cx="6678488" cy="5410310"/>
          </a:xfrm>
        </p:grpSpPr>
        <p:sp>
          <p:nvSpPr>
            <p:cNvPr id="6" name="矩形 5"/>
            <p:cNvSpPr/>
            <p:nvPr/>
          </p:nvSpPr>
          <p:spPr>
            <a:xfrm>
              <a:off x="1331639" y="6353177"/>
              <a:ext cx="6678488" cy="369332"/>
            </a:xfrm>
            <a:prstGeom prst="rect">
              <a:avLst/>
            </a:prstGeom>
          </p:spPr>
          <p:txBody>
            <a:bodyPr wrap="square">
              <a:spAutoFit/>
            </a:bodyPr>
            <a:lstStyle/>
            <a:p>
              <a:r>
                <a:rPr lang="en-GB" dirty="0">
                  <a:solidFill>
                    <a:schemeClr val="bg2">
                      <a:lumMod val="75000"/>
                    </a:schemeClr>
                  </a:solidFill>
                </a:rPr>
                <a:t>https://owlcation.com/academia/explaining-dna-to-a-six-year-old</a:t>
              </a:r>
            </a:p>
          </p:txBody>
        </p:sp>
        <p:grpSp>
          <p:nvGrpSpPr>
            <p:cNvPr id="10" name="组合 9"/>
            <p:cNvGrpSpPr/>
            <p:nvPr/>
          </p:nvGrpSpPr>
          <p:grpSpPr>
            <a:xfrm>
              <a:off x="2700076" y="1312199"/>
              <a:ext cx="4862147" cy="4925113"/>
              <a:chOff x="2700076" y="1312199"/>
              <a:chExt cx="4862147" cy="4925113"/>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076" y="1312199"/>
                <a:ext cx="3743848" cy="4925113"/>
              </a:xfrm>
              <a:prstGeom prst="rect">
                <a:avLst/>
              </a:prstGeom>
            </p:spPr>
          </p:pic>
          <p:sp>
            <p:nvSpPr>
              <p:cNvPr id="8" name="矩形 7"/>
              <p:cNvSpPr/>
              <p:nvPr/>
            </p:nvSpPr>
            <p:spPr>
              <a:xfrm>
                <a:off x="5076056" y="3918772"/>
                <a:ext cx="1152128"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184" y="2766644"/>
                <a:ext cx="1334039" cy="895712"/>
              </a:xfrm>
              <a:prstGeom prst="rect">
                <a:avLst/>
              </a:prstGeom>
            </p:spPr>
          </p:pic>
        </p:grpSp>
      </p:grpSp>
    </p:spTree>
    <p:extLst>
      <p:ext uri="{BB962C8B-B14F-4D97-AF65-F5344CB8AC3E}">
        <p14:creationId xmlns:p14="http://schemas.microsoft.com/office/powerpoint/2010/main" val="300584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011451" y="2268509"/>
            <a:ext cx="4320000" cy="2160000"/>
          </a:xfrm>
          <a:prstGeom prst="ellipse">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70C0"/>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3</a:t>
            </a:fld>
            <a:endParaRPr lang="zh-CN" altLang="en-US" dirty="0"/>
          </a:p>
        </p:txBody>
      </p:sp>
      <p:sp>
        <p:nvSpPr>
          <p:cNvPr id="7" name="TextBox 6"/>
          <p:cNvSpPr txBox="1"/>
          <p:nvPr/>
        </p:nvSpPr>
        <p:spPr>
          <a:xfrm>
            <a:off x="1259632" y="3025343"/>
            <a:ext cx="1355571" cy="646331"/>
          </a:xfrm>
          <a:prstGeom prst="rect">
            <a:avLst/>
          </a:prstGeom>
          <a:noFill/>
        </p:spPr>
        <p:txBody>
          <a:bodyPr wrap="square" rtlCol="0">
            <a:spAutoFit/>
          </a:bodyPr>
          <a:lstStyle/>
          <a:p>
            <a:pPr algn="ctr"/>
            <a:r>
              <a:rPr lang="en-GB" altLang="zh-CN" dirty="0">
                <a:solidFill>
                  <a:srgbClr val="0070C0"/>
                </a:solidFill>
              </a:rPr>
              <a:t>Computer </a:t>
            </a:r>
            <a:r>
              <a:rPr lang="en-GB" altLang="zh-CN" dirty="0" smtClean="0">
                <a:solidFill>
                  <a:srgbClr val="0070C0"/>
                </a:solidFill>
              </a:rPr>
              <a:t>Science</a:t>
            </a:r>
            <a:endParaRPr lang="zh-CN" altLang="en-US" dirty="0">
              <a:solidFill>
                <a:srgbClr val="0070C0"/>
              </a:solidFill>
            </a:endParaRPr>
          </a:p>
        </p:txBody>
      </p:sp>
      <p:sp>
        <p:nvSpPr>
          <p:cNvPr id="8" name="椭圆 7"/>
          <p:cNvSpPr/>
          <p:nvPr/>
        </p:nvSpPr>
        <p:spPr>
          <a:xfrm>
            <a:off x="3348104" y="98504"/>
            <a:ext cx="2160000" cy="4320000"/>
          </a:xfrm>
          <a:prstGeom prst="ellipse">
            <a:avLst/>
          </a:prstGeom>
          <a:solidFill>
            <a:schemeClr val="accent6">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70C0"/>
              </a:solidFill>
            </a:endParaRPr>
          </a:p>
        </p:txBody>
      </p:sp>
      <p:sp>
        <p:nvSpPr>
          <p:cNvPr id="9" name="椭圆 8"/>
          <p:cNvSpPr/>
          <p:nvPr/>
        </p:nvSpPr>
        <p:spPr>
          <a:xfrm>
            <a:off x="3563888" y="2268509"/>
            <a:ext cx="4320000" cy="2160000"/>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70C0"/>
              </a:solidFill>
            </a:endParaRPr>
          </a:p>
        </p:txBody>
      </p:sp>
      <p:sp>
        <p:nvSpPr>
          <p:cNvPr id="10" name="椭圆 9"/>
          <p:cNvSpPr/>
          <p:nvPr/>
        </p:nvSpPr>
        <p:spPr>
          <a:xfrm>
            <a:off x="3348104" y="2420888"/>
            <a:ext cx="2160000" cy="4320000"/>
          </a:xfrm>
          <a:prstGeom prst="ellipse">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70C0"/>
              </a:solidFill>
            </a:endParaRPr>
          </a:p>
        </p:txBody>
      </p:sp>
      <p:sp>
        <p:nvSpPr>
          <p:cNvPr id="11" name="TextBox 10"/>
          <p:cNvSpPr txBox="1"/>
          <p:nvPr/>
        </p:nvSpPr>
        <p:spPr>
          <a:xfrm>
            <a:off x="6228184" y="3025342"/>
            <a:ext cx="1355571" cy="646331"/>
          </a:xfrm>
          <a:prstGeom prst="rect">
            <a:avLst/>
          </a:prstGeom>
          <a:noFill/>
        </p:spPr>
        <p:txBody>
          <a:bodyPr wrap="square" rtlCol="0">
            <a:spAutoFit/>
          </a:bodyPr>
          <a:lstStyle/>
          <a:p>
            <a:pPr algn="ctr"/>
            <a:r>
              <a:rPr lang="en-GB" altLang="zh-CN" dirty="0" smtClean="0">
                <a:solidFill>
                  <a:srgbClr val="00B050"/>
                </a:solidFill>
              </a:rPr>
              <a:t>Quantum</a:t>
            </a:r>
          </a:p>
          <a:p>
            <a:pPr algn="ctr"/>
            <a:r>
              <a:rPr lang="en-GB" altLang="zh-CN" dirty="0" smtClean="0">
                <a:solidFill>
                  <a:srgbClr val="00B050"/>
                </a:solidFill>
              </a:rPr>
              <a:t>Physics</a:t>
            </a:r>
            <a:endParaRPr lang="zh-CN" altLang="en-US" dirty="0">
              <a:solidFill>
                <a:srgbClr val="00B050"/>
              </a:solidFill>
            </a:endParaRPr>
          </a:p>
        </p:txBody>
      </p:sp>
      <p:sp>
        <p:nvSpPr>
          <p:cNvPr id="12" name="TextBox 11"/>
          <p:cNvSpPr txBox="1"/>
          <p:nvPr/>
        </p:nvSpPr>
        <p:spPr>
          <a:xfrm>
            <a:off x="3637537" y="933032"/>
            <a:ext cx="1581133" cy="923330"/>
          </a:xfrm>
          <a:prstGeom prst="rect">
            <a:avLst/>
          </a:prstGeom>
          <a:noFill/>
        </p:spPr>
        <p:txBody>
          <a:bodyPr wrap="square" rtlCol="0">
            <a:spAutoFit/>
          </a:bodyPr>
          <a:lstStyle/>
          <a:p>
            <a:pPr algn="ctr"/>
            <a:r>
              <a:rPr lang="en-GB" altLang="zh-CN" dirty="0" smtClean="0">
                <a:solidFill>
                  <a:schemeClr val="accent2">
                    <a:lumMod val="75000"/>
                  </a:schemeClr>
                </a:solidFill>
              </a:rPr>
              <a:t>Natural Language</a:t>
            </a:r>
          </a:p>
          <a:p>
            <a:pPr algn="ctr"/>
            <a:r>
              <a:rPr lang="en-GB" altLang="zh-CN" dirty="0" smtClean="0">
                <a:solidFill>
                  <a:schemeClr val="accent2">
                    <a:lumMod val="75000"/>
                  </a:schemeClr>
                </a:solidFill>
              </a:rPr>
              <a:t>Processing</a:t>
            </a:r>
            <a:endParaRPr lang="zh-CN" altLang="en-US" dirty="0">
              <a:solidFill>
                <a:schemeClr val="accent2">
                  <a:lumMod val="75000"/>
                </a:schemeClr>
              </a:solidFill>
            </a:endParaRPr>
          </a:p>
        </p:txBody>
      </p:sp>
      <p:sp>
        <p:nvSpPr>
          <p:cNvPr id="13" name="TextBox 12"/>
          <p:cNvSpPr txBox="1"/>
          <p:nvPr/>
        </p:nvSpPr>
        <p:spPr>
          <a:xfrm>
            <a:off x="3750318" y="5517232"/>
            <a:ext cx="1355571" cy="646331"/>
          </a:xfrm>
          <a:prstGeom prst="rect">
            <a:avLst/>
          </a:prstGeom>
          <a:noFill/>
        </p:spPr>
        <p:txBody>
          <a:bodyPr wrap="square" rtlCol="0">
            <a:spAutoFit/>
          </a:bodyPr>
          <a:lstStyle/>
          <a:p>
            <a:pPr algn="ctr"/>
            <a:r>
              <a:rPr lang="en-GB" altLang="zh-CN" dirty="0" smtClean="0">
                <a:solidFill>
                  <a:schemeClr val="accent4">
                    <a:lumMod val="75000"/>
                  </a:schemeClr>
                </a:solidFill>
              </a:rPr>
              <a:t>System</a:t>
            </a:r>
          </a:p>
          <a:p>
            <a:pPr algn="ctr"/>
            <a:r>
              <a:rPr lang="en-GB" altLang="zh-CN" dirty="0" smtClean="0">
                <a:solidFill>
                  <a:schemeClr val="accent4">
                    <a:lumMod val="75000"/>
                  </a:schemeClr>
                </a:solidFill>
              </a:rPr>
              <a:t>Biology</a:t>
            </a:r>
            <a:endParaRPr lang="zh-CN" altLang="en-US" dirty="0">
              <a:solidFill>
                <a:schemeClr val="accent4">
                  <a:lumMod val="75000"/>
                </a:schemeClr>
              </a:solidFill>
            </a:endParaRPr>
          </a:p>
        </p:txBody>
      </p:sp>
      <p:sp>
        <p:nvSpPr>
          <p:cNvPr id="14" name="椭圆 13"/>
          <p:cNvSpPr/>
          <p:nvPr/>
        </p:nvSpPr>
        <p:spPr>
          <a:xfrm>
            <a:off x="3582420" y="2532576"/>
            <a:ext cx="1691367" cy="163186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3741647" y="2886842"/>
            <a:ext cx="1355571" cy="923330"/>
          </a:xfrm>
          <a:prstGeom prst="rect">
            <a:avLst/>
          </a:prstGeom>
          <a:noFill/>
        </p:spPr>
        <p:txBody>
          <a:bodyPr wrap="square" rtlCol="0">
            <a:spAutoFit/>
          </a:bodyPr>
          <a:lstStyle/>
          <a:p>
            <a:pPr algn="ctr"/>
            <a:r>
              <a:rPr lang="en-GB" altLang="zh-CN" dirty="0" smtClean="0">
                <a:solidFill>
                  <a:schemeClr val="accent4">
                    <a:lumMod val="75000"/>
                  </a:schemeClr>
                </a:solidFill>
              </a:rPr>
              <a:t>Applied Category</a:t>
            </a:r>
          </a:p>
          <a:p>
            <a:pPr algn="ctr"/>
            <a:r>
              <a:rPr lang="en-GB" altLang="zh-CN" dirty="0" smtClean="0">
                <a:solidFill>
                  <a:schemeClr val="accent4">
                    <a:lumMod val="75000"/>
                  </a:schemeClr>
                </a:solidFill>
              </a:rPr>
              <a:t>Theory</a:t>
            </a:r>
            <a:endParaRPr lang="zh-CN" altLang="en-US" dirty="0">
              <a:solidFill>
                <a:schemeClr val="accent4">
                  <a:lumMod val="75000"/>
                </a:schemeClr>
              </a:solidFill>
            </a:endParaRPr>
          </a:p>
        </p:txBody>
      </p:sp>
    </p:spTree>
    <p:extLst>
      <p:ext uri="{BB962C8B-B14F-4D97-AF65-F5344CB8AC3E}">
        <p14:creationId xmlns:p14="http://schemas.microsoft.com/office/powerpoint/2010/main" val="11779831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30</a:t>
            </a:fld>
            <a:endParaRPr lang="zh-CN" altLang="en-US"/>
          </a:p>
        </p:txBody>
      </p:sp>
      <p:sp>
        <p:nvSpPr>
          <p:cNvPr id="4" name="矩形 3"/>
          <p:cNvSpPr/>
          <p:nvPr/>
        </p:nvSpPr>
        <p:spPr>
          <a:xfrm>
            <a:off x="890553" y="6349970"/>
            <a:ext cx="7650926" cy="369332"/>
          </a:xfrm>
          <a:prstGeom prst="rect">
            <a:avLst/>
          </a:prstGeom>
        </p:spPr>
        <p:txBody>
          <a:bodyPr wrap="square">
            <a:spAutoFit/>
          </a:bodyPr>
          <a:lstStyle/>
          <a:p>
            <a:pPr algn="ctr"/>
            <a:r>
              <a:rPr lang="en-GB" dirty="0">
                <a:solidFill>
                  <a:schemeClr val="bg2">
                    <a:lumMod val="75000"/>
                  </a:schemeClr>
                </a:solidFill>
              </a:rPr>
              <a:t>https://www.jax.org</a:t>
            </a:r>
            <a:r>
              <a:rPr lang="en-GB" dirty="0" smtClean="0">
                <a:solidFill>
                  <a:schemeClr val="bg2">
                    <a:lumMod val="75000"/>
                  </a:schemeClr>
                </a:solidFill>
              </a:rPr>
              <a:t>/.../genetics-</a:t>
            </a:r>
            <a:r>
              <a:rPr lang="en-GB" dirty="0" err="1" smtClean="0">
                <a:solidFill>
                  <a:schemeClr val="bg2">
                    <a:lumMod val="75000"/>
                  </a:schemeClr>
                </a:solidFill>
              </a:rPr>
              <a:t>vs</a:t>
            </a:r>
            <a:r>
              <a:rPr lang="en-GB" dirty="0" smtClean="0">
                <a:solidFill>
                  <a:schemeClr val="bg2">
                    <a:lumMod val="75000"/>
                  </a:schemeClr>
                </a:solidFill>
              </a:rPr>
              <a:t>-genomics</a:t>
            </a:r>
            <a:endParaRPr lang="en-US" altLang="zh-CN" dirty="0" smtClean="0">
              <a:solidFill>
                <a:schemeClr val="bg2">
                  <a:lumMod val="75000"/>
                </a:schemeClr>
              </a:solidFill>
            </a:endParaRPr>
          </a:p>
        </p:txBody>
      </p:sp>
      <p:sp>
        <p:nvSpPr>
          <p:cNvPr id="6" name="TextBox 5"/>
          <p:cNvSpPr txBox="1"/>
          <p:nvPr/>
        </p:nvSpPr>
        <p:spPr>
          <a:xfrm>
            <a:off x="2699792" y="108000"/>
            <a:ext cx="4320480" cy="584775"/>
          </a:xfrm>
          <a:prstGeom prst="rect">
            <a:avLst/>
          </a:prstGeom>
          <a:noFill/>
        </p:spPr>
        <p:txBody>
          <a:bodyPr wrap="square" rtlCol="0">
            <a:spAutoFit/>
          </a:bodyPr>
          <a:lstStyle/>
          <a:p>
            <a:r>
              <a:rPr lang="en-GB" altLang="zh-CN" sz="3200" dirty="0" smtClean="0"/>
              <a:t>Genetics vs. Genomics</a:t>
            </a:r>
            <a:endParaRPr lang="zh-CN" altLang="en-US" sz="3200" dirty="0"/>
          </a:p>
        </p:txBody>
      </p:sp>
      <p:sp>
        <p:nvSpPr>
          <p:cNvPr id="3" name="TextBox 2"/>
          <p:cNvSpPr txBox="1"/>
          <p:nvPr/>
        </p:nvSpPr>
        <p:spPr>
          <a:xfrm>
            <a:off x="611560" y="1196752"/>
            <a:ext cx="8208912" cy="3785652"/>
          </a:xfrm>
          <a:prstGeom prst="rect">
            <a:avLst/>
          </a:prstGeom>
          <a:noFill/>
        </p:spPr>
        <p:txBody>
          <a:bodyPr wrap="square" rtlCol="0">
            <a:spAutoFit/>
          </a:bodyPr>
          <a:lstStyle/>
          <a:p>
            <a:r>
              <a:rPr lang="en-GB" sz="2400" dirty="0"/>
              <a:t>Genetics is the study of heredity, or how the characteristics of living organisms are transmitted from one generation to the next via DNA, the substance that comprises genes, the basic unit of heredity. </a:t>
            </a:r>
            <a:endParaRPr lang="en-GB" sz="2400" dirty="0" smtClean="0"/>
          </a:p>
          <a:p>
            <a:endParaRPr lang="en-GB" sz="2400" dirty="0"/>
          </a:p>
          <a:p>
            <a:r>
              <a:rPr lang="en-GB" sz="2400" dirty="0"/>
              <a:t>Genetics involves the study of specific and limited numbers of genes, or parts of genes, that have a known function. </a:t>
            </a:r>
            <a:endParaRPr lang="en-GB" sz="2400" dirty="0" smtClean="0"/>
          </a:p>
          <a:p>
            <a:endParaRPr lang="en-GB" sz="2400" dirty="0"/>
          </a:p>
          <a:p>
            <a:r>
              <a:rPr lang="en-GB" sz="2400" dirty="0"/>
              <a:t>Genomics, in contrast, is the study of the entirety of an organism’s genes – called the genome. </a:t>
            </a:r>
          </a:p>
        </p:txBody>
      </p:sp>
    </p:spTree>
    <p:extLst>
      <p:ext uri="{BB962C8B-B14F-4D97-AF65-F5344CB8AC3E}">
        <p14:creationId xmlns:p14="http://schemas.microsoft.com/office/powerpoint/2010/main" val="13520681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31</a:t>
            </a:fld>
            <a:endParaRPr lang="zh-CN"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27" y="1268760"/>
            <a:ext cx="8957169" cy="3668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7495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32</a:t>
            </a:fld>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692696"/>
            <a:ext cx="6287045" cy="5311601"/>
          </a:xfrm>
          <a:prstGeom prst="rect">
            <a:avLst/>
          </a:prstGeom>
        </p:spPr>
      </p:pic>
      <p:sp>
        <p:nvSpPr>
          <p:cNvPr id="5" name="矩形 4"/>
          <p:cNvSpPr/>
          <p:nvPr/>
        </p:nvSpPr>
        <p:spPr>
          <a:xfrm>
            <a:off x="181153" y="6381937"/>
            <a:ext cx="6912768" cy="369332"/>
          </a:xfrm>
          <a:prstGeom prst="rect">
            <a:avLst/>
          </a:prstGeom>
        </p:spPr>
        <p:txBody>
          <a:bodyPr wrap="square">
            <a:spAutoFit/>
          </a:bodyPr>
          <a:lstStyle/>
          <a:p>
            <a:r>
              <a:rPr lang="en-GB" altLang="zh-CN" dirty="0"/>
              <a:t>Richard </a:t>
            </a:r>
            <a:r>
              <a:rPr lang="en-GB" altLang="zh-CN" dirty="0" err="1"/>
              <a:t>Southwell</a:t>
            </a:r>
            <a:endParaRPr lang="zh-CN" altLang="en-US" dirty="0"/>
          </a:p>
        </p:txBody>
      </p:sp>
      <p:sp>
        <p:nvSpPr>
          <p:cNvPr id="6" name="TextBox 5"/>
          <p:cNvSpPr txBox="1"/>
          <p:nvPr/>
        </p:nvSpPr>
        <p:spPr>
          <a:xfrm>
            <a:off x="0" y="0"/>
            <a:ext cx="2411760" cy="400110"/>
          </a:xfrm>
          <a:prstGeom prst="rect">
            <a:avLst/>
          </a:prstGeom>
          <a:solidFill>
            <a:schemeClr val="accent4">
              <a:lumMod val="40000"/>
              <a:lumOff val="60000"/>
            </a:schemeClr>
          </a:solidFill>
        </p:spPr>
        <p:txBody>
          <a:bodyPr wrap="square" rtlCol="0">
            <a:spAutoFit/>
          </a:bodyPr>
          <a:lstStyle/>
          <a:p>
            <a:pPr algn="ctr"/>
            <a:r>
              <a:rPr lang="en-GB" altLang="zh-CN" sz="2000" i="1" dirty="0" smtClean="0"/>
              <a:t>Motivation</a:t>
            </a:r>
            <a:endParaRPr lang="zh-CN" altLang="en-US" sz="2000" i="1" dirty="0"/>
          </a:p>
        </p:txBody>
      </p:sp>
    </p:spTree>
    <p:extLst>
      <p:ext uri="{BB962C8B-B14F-4D97-AF65-F5344CB8AC3E}">
        <p14:creationId xmlns:p14="http://schemas.microsoft.com/office/powerpoint/2010/main" val="3256006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6553200" y="6356350"/>
            <a:ext cx="2133600" cy="365125"/>
          </a:xfrm>
        </p:spPr>
        <p:txBody>
          <a:bodyPr/>
          <a:lstStyle/>
          <a:p>
            <a:fld id="{0C913308-F349-4B6D-A68A-DD1791B4A57B}" type="slidenum">
              <a:rPr lang="zh-CN" altLang="en-US" smtClean="0"/>
              <a:t>4</a:t>
            </a:fld>
            <a:endParaRPr lang="zh-CN" altLang="en-US" dirty="0"/>
          </a:p>
        </p:txBody>
      </p:sp>
      <p:sp>
        <p:nvSpPr>
          <p:cNvPr id="3" name="矩形 2"/>
          <p:cNvSpPr/>
          <p:nvPr/>
        </p:nvSpPr>
        <p:spPr>
          <a:xfrm>
            <a:off x="899592" y="1772816"/>
            <a:ext cx="7560840" cy="1938992"/>
          </a:xfrm>
          <a:prstGeom prst="rect">
            <a:avLst/>
          </a:prstGeom>
        </p:spPr>
        <p:txBody>
          <a:bodyPr wrap="square">
            <a:spAutoFit/>
          </a:bodyPr>
          <a:lstStyle/>
          <a:p>
            <a:r>
              <a:rPr lang="en-US" altLang="zh-CN" sz="2400" dirty="0" smtClean="0"/>
              <a:t>System </a:t>
            </a:r>
            <a:r>
              <a:rPr lang="en-US" altLang="zh-CN" sz="2400" dirty="0"/>
              <a:t>biology is an approach in biomedical research to </a:t>
            </a:r>
            <a:r>
              <a:rPr lang="en-US" altLang="zh-CN" sz="2400" dirty="0" smtClean="0"/>
              <a:t>understand </a:t>
            </a:r>
            <a:r>
              <a:rPr lang="en-US" altLang="zh-CN" sz="2400" dirty="0"/>
              <a:t>the larger picture—be it at the level of the organism, tissue, or cell—by putting its pieces together. It’s in stark contrast to decades of reductionist biology, which involves taking the pieces apart.</a:t>
            </a:r>
            <a:endParaRPr lang="zh-CN" altLang="en-US" sz="2400" dirty="0"/>
          </a:p>
        </p:txBody>
      </p:sp>
      <p:sp>
        <p:nvSpPr>
          <p:cNvPr id="4" name="矩形 3"/>
          <p:cNvSpPr/>
          <p:nvPr/>
        </p:nvSpPr>
        <p:spPr>
          <a:xfrm>
            <a:off x="1403648" y="6352143"/>
            <a:ext cx="6930770" cy="369332"/>
          </a:xfrm>
          <a:prstGeom prst="rect">
            <a:avLst/>
          </a:prstGeom>
        </p:spPr>
        <p:txBody>
          <a:bodyPr wrap="square">
            <a:spAutoFit/>
          </a:bodyPr>
          <a:lstStyle/>
          <a:p>
            <a:r>
              <a:rPr lang="en-GB" altLang="zh-CN" dirty="0">
                <a:solidFill>
                  <a:schemeClr val="bg2">
                    <a:lumMod val="75000"/>
                  </a:schemeClr>
                </a:solidFill>
              </a:rPr>
              <a:t>https://irp.nih.gov/catalyst/v19i6/systems-biology-as-defined-by-nih</a:t>
            </a:r>
            <a:endParaRPr lang="zh-CN" altLang="en-US" dirty="0">
              <a:solidFill>
                <a:schemeClr val="bg2">
                  <a:lumMod val="75000"/>
                </a:schemeClr>
              </a:solidFill>
            </a:endParaRPr>
          </a:p>
        </p:txBody>
      </p:sp>
    </p:spTree>
    <p:extLst>
      <p:ext uri="{BB962C8B-B14F-4D97-AF65-F5344CB8AC3E}">
        <p14:creationId xmlns:p14="http://schemas.microsoft.com/office/powerpoint/2010/main" val="2290770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6553200" y="6356350"/>
            <a:ext cx="2133600" cy="365125"/>
          </a:xfrm>
        </p:spPr>
        <p:txBody>
          <a:bodyPr/>
          <a:lstStyle/>
          <a:p>
            <a:fld id="{0C913308-F349-4B6D-A68A-DD1791B4A57B}" type="slidenum">
              <a:rPr lang="zh-CN" altLang="en-US" smtClean="0"/>
              <a:t>5</a:t>
            </a:fld>
            <a:endParaRPr lang="zh-CN" altLang="en-US"/>
          </a:p>
        </p:txBody>
      </p:sp>
      <p:sp>
        <p:nvSpPr>
          <p:cNvPr id="3" name="矩形 2"/>
          <p:cNvSpPr/>
          <p:nvPr/>
        </p:nvSpPr>
        <p:spPr>
          <a:xfrm>
            <a:off x="3059832" y="6352143"/>
            <a:ext cx="2838085" cy="369332"/>
          </a:xfrm>
          <a:prstGeom prst="rect">
            <a:avLst/>
          </a:prstGeom>
        </p:spPr>
        <p:txBody>
          <a:bodyPr wrap="none">
            <a:spAutoFit/>
          </a:bodyPr>
          <a:lstStyle/>
          <a:p>
            <a:r>
              <a:rPr lang="en-GB" altLang="zh-CN" dirty="0">
                <a:solidFill>
                  <a:schemeClr val="bg2">
                    <a:lumMod val="75000"/>
                  </a:schemeClr>
                </a:solidFill>
              </a:rPr>
              <a:t>https://www.pinterest.com/</a:t>
            </a:r>
            <a:endParaRPr lang="zh-CN" altLang="en-US" dirty="0">
              <a:solidFill>
                <a:schemeClr val="bg2">
                  <a:lumMod val="75000"/>
                </a:schemeClr>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1196751"/>
            <a:ext cx="3227056" cy="4174127"/>
          </a:xfrm>
          <a:prstGeom prst="rect">
            <a:avLst/>
          </a:prstGeom>
        </p:spPr>
      </p:pic>
      <p:sp>
        <p:nvSpPr>
          <p:cNvPr id="5" name="TextBox 4"/>
          <p:cNvSpPr txBox="1"/>
          <p:nvPr/>
        </p:nvSpPr>
        <p:spPr>
          <a:xfrm>
            <a:off x="5796136" y="1772816"/>
            <a:ext cx="2376264" cy="553998"/>
          </a:xfrm>
          <a:prstGeom prst="rect">
            <a:avLst/>
          </a:prstGeom>
          <a:noFill/>
        </p:spPr>
        <p:txBody>
          <a:bodyPr wrap="square" rtlCol="0">
            <a:spAutoFit/>
          </a:bodyPr>
          <a:lstStyle/>
          <a:p>
            <a:r>
              <a:rPr lang="en-GB" i="1" dirty="0" smtClean="0"/>
              <a:t>What is life?</a:t>
            </a:r>
          </a:p>
          <a:p>
            <a:r>
              <a:rPr lang="en-GB" sz="1200" dirty="0" smtClean="0"/>
              <a:t>Robert Rosen, 1945</a:t>
            </a:r>
            <a:endParaRPr lang="en-GB" sz="1200" dirty="0"/>
          </a:p>
        </p:txBody>
      </p:sp>
      <p:sp>
        <p:nvSpPr>
          <p:cNvPr id="6" name="TextBox 5"/>
          <p:cNvSpPr txBox="1"/>
          <p:nvPr/>
        </p:nvSpPr>
        <p:spPr>
          <a:xfrm>
            <a:off x="5796136" y="2326814"/>
            <a:ext cx="2376264" cy="553998"/>
          </a:xfrm>
          <a:prstGeom prst="rect">
            <a:avLst/>
          </a:prstGeom>
          <a:noFill/>
        </p:spPr>
        <p:txBody>
          <a:bodyPr wrap="square" rtlCol="0">
            <a:spAutoFit/>
          </a:bodyPr>
          <a:lstStyle/>
          <a:p>
            <a:r>
              <a:rPr lang="en-GB" i="1" dirty="0" smtClean="0"/>
              <a:t>(M, R) systems</a:t>
            </a:r>
          </a:p>
          <a:p>
            <a:r>
              <a:rPr lang="en-GB" sz="1200" dirty="0" smtClean="0"/>
              <a:t>Robert Rosen, 1964~1966</a:t>
            </a:r>
            <a:endParaRPr lang="en-GB" sz="1200" dirty="0"/>
          </a:p>
        </p:txBody>
      </p:sp>
      <p:sp>
        <p:nvSpPr>
          <p:cNvPr id="7" name="TextBox 6"/>
          <p:cNvSpPr txBox="1"/>
          <p:nvPr/>
        </p:nvSpPr>
        <p:spPr>
          <a:xfrm>
            <a:off x="4211960" y="5013176"/>
            <a:ext cx="266914" cy="369332"/>
          </a:xfrm>
          <a:prstGeom prst="rect">
            <a:avLst/>
          </a:prstGeom>
          <a:solidFill>
            <a:schemeClr val="bg1"/>
          </a:solidFill>
        </p:spPr>
        <p:txBody>
          <a:bodyPr wrap="square" rtlCol="0">
            <a:spAutoFit/>
          </a:bodyPr>
          <a:lstStyle/>
          <a:p>
            <a:endParaRPr lang="zh-CN" altLang="en-US" dirty="0"/>
          </a:p>
        </p:txBody>
      </p:sp>
    </p:spTree>
    <p:extLst>
      <p:ext uri="{BB962C8B-B14F-4D97-AF65-F5344CB8AC3E}">
        <p14:creationId xmlns:p14="http://schemas.microsoft.com/office/powerpoint/2010/main" val="2918978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6553200" y="6376243"/>
            <a:ext cx="2133600" cy="365125"/>
          </a:xfrm>
        </p:spPr>
        <p:txBody>
          <a:bodyPr/>
          <a:lstStyle/>
          <a:p>
            <a:fld id="{0C913308-F349-4B6D-A68A-DD1791B4A57B}" type="slidenum">
              <a:rPr lang="zh-CN" altLang="en-US" smtClean="0"/>
              <a:t>6</a:t>
            </a:fld>
            <a:endParaRPr lang="zh-CN" altLang="en-US" dirty="0"/>
          </a:p>
        </p:txBody>
      </p:sp>
      <p:sp>
        <p:nvSpPr>
          <p:cNvPr id="4" name="矩形 3"/>
          <p:cNvSpPr/>
          <p:nvPr/>
        </p:nvSpPr>
        <p:spPr>
          <a:xfrm>
            <a:off x="1475656" y="6372036"/>
            <a:ext cx="6912768" cy="369332"/>
          </a:xfrm>
          <a:prstGeom prst="rect">
            <a:avLst/>
          </a:prstGeom>
        </p:spPr>
        <p:txBody>
          <a:bodyPr wrap="square">
            <a:spAutoFit/>
          </a:bodyPr>
          <a:lstStyle/>
          <a:p>
            <a:r>
              <a:rPr lang="en-GB" altLang="zh-CN" dirty="0">
                <a:solidFill>
                  <a:schemeClr val="bg2">
                    <a:lumMod val="75000"/>
                  </a:schemeClr>
                </a:solidFill>
              </a:rPr>
              <a:t>https://www.quora.com/How-many-cells-are-there-in-the-human-body</a:t>
            </a:r>
            <a:endParaRPr lang="zh-CN" altLang="en-US" dirty="0">
              <a:solidFill>
                <a:schemeClr val="bg2">
                  <a:lumMod val="75000"/>
                </a:schemeClr>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921" y="692696"/>
            <a:ext cx="6696744" cy="5005872"/>
          </a:xfrm>
          <a:prstGeom prst="rect">
            <a:avLst/>
          </a:prstGeom>
        </p:spPr>
      </p:pic>
      <p:sp>
        <p:nvSpPr>
          <p:cNvPr id="5" name="TextBox 4"/>
          <p:cNvSpPr txBox="1"/>
          <p:nvPr/>
        </p:nvSpPr>
        <p:spPr>
          <a:xfrm>
            <a:off x="5846846" y="415697"/>
            <a:ext cx="3297154" cy="553998"/>
          </a:xfrm>
          <a:prstGeom prst="rect">
            <a:avLst/>
          </a:prstGeom>
          <a:noFill/>
        </p:spPr>
        <p:txBody>
          <a:bodyPr wrap="square" rtlCol="0">
            <a:spAutoFit/>
          </a:bodyPr>
          <a:lstStyle/>
          <a:p>
            <a:pPr fontAlgn="base"/>
            <a:r>
              <a:rPr lang="en-GB" i="1" dirty="0"/>
              <a:t>Memory </a:t>
            </a:r>
            <a:r>
              <a:rPr lang="en-GB" i="1" dirty="0" err="1"/>
              <a:t>Evolutive</a:t>
            </a:r>
            <a:r>
              <a:rPr lang="en-GB" i="1" dirty="0"/>
              <a:t> Systems</a:t>
            </a:r>
          </a:p>
          <a:p>
            <a:r>
              <a:rPr lang="en-GB" altLang="zh-CN" sz="1200" dirty="0" err="1"/>
              <a:t>Ehresmann</a:t>
            </a:r>
            <a:r>
              <a:rPr lang="en-GB" altLang="zh-CN" sz="1200" dirty="0"/>
              <a:t>, A.C. &amp; </a:t>
            </a:r>
            <a:r>
              <a:rPr lang="en-GB" altLang="zh-CN" sz="1200" dirty="0" err="1"/>
              <a:t>Vanbremeersch</a:t>
            </a:r>
            <a:r>
              <a:rPr lang="en-GB" altLang="zh-CN" sz="1200" dirty="0"/>
              <a:t>, J.P.</a:t>
            </a:r>
            <a:r>
              <a:rPr lang="en-GB" sz="1200" dirty="0" smtClean="0"/>
              <a:t>, 2007</a:t>
            </a:r>
            <a:endParaRPr lang="en-GB" sz="1200" dirty="0"/>
          </a:p>
        </p:txBody>
      </p:sp>
    </p:spTree>
    <p:extLst>
      <p:ext uri="{BB962C8B-B14F-4D97-AF65-F5344CB8AC3E}">
        <p14:creationId xmlns:p14="http://schemas.microsoft.com/office/powerpoint/2010/main" val="28707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6553200" y="6376243"/>
            <a:ext cx="2133600" cy="365125"/>
          </a:xfrm>
        </p:spPr>
        <p:txBody>
          <a:bodyPr/>
          <a:lstStyle/>
          <a:p>
            <a:fld id="{0C913308-F349-4B6D-A68A-DD1791B4A57B}" type="slidenum">
              <a:rPr lang="zh-CN" altLang="en-US" smtClean="0"/>
              <a:t>7</a:t>
            </a:fld>
            <a:endParaRPr lang="zh-CN" altLang="en-US"/>
          </a:p>
        </p:txBody>
      </p:sp>
      <p:sp>
        <p:nvSpPr>
          <p:cNvPr id="3" name="矩形 2"/>
          <p:cNvSpPr/>
          <p:nvPr/>
        </p:nvSpPr>
        <p:spPr>
          <a:xfrm>
            <a:off x="611560" y="6372036"/>
            <a:ext cx="8424936" cy="369332"/>
          </a:xfrm>
          <a:prstGeom prst="rect">
            <a:avLst/>
          </a:prstGeom>
        </p:spPr>
        <p:txBody>
          <a:bodyPr wrap="square">
            <a:spAutoFit/>
          </a:bodyPr>
          <a:lstStyle/>
          <a:p>
            <a:r>
              <a:rPr lang="en-GB" dirty="0">
                <a:solidFill>
                  <a:schemeClr val="bg2">
                    <a:lumMod val="75000"/>
                  </a:schemeClr>
                </a:solidFill>
              </a:rPr>
              <a:t>https://www.rndsystems.com/resources/posters/overview-wnt-signaling-pathways</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692696"/>
            <a:ext cx="7596336" cy="4915087"/>
          </a:xfrm>
          <a:prstGeom prst="rect">
            <a:avLst/>
          </a:prstGeom>
        </p:spPr>
      </p:pic>
      <p:sp>
        <p:nvSpPr>
          <p:cNvPr id="5" name="TextBox 4"/>
          <p:cNvSpPr txBox="1"/>
          <p:nvPr/>
        </p:nvSpPr>
        <p:spPr>
          <a:xfrm>
            <a:off x="5292080" y="5604784"/>
            <a:ext cx="3059832" cy="553998"/>
          </a:xfrm>
          <a:prstGeom prst="rect">
            <a:avLst/>
          </a:prstGeom>
          <a:noFill/>
        </p:spPr>
        <p:txBody>
          <a:bodyPr wrap="square" rtlCol="0">
            <a:spAutoFit/>
          </a:bodyPr>
          <a:lstStyle/>
          <a:p>
            <a:r>
              <a:rPr lang="en-GB" i="1" dirty="0" smtClean="0"/>
              <a:t>The Kappa platform</a:t>
            </a:r>
          </a:p>
          <a:p>
            <a:r>
              <a:rPr lang="en-GB" sz="1200" dirty="0" smtClean="0"/>
              <a:t>Jean </a:t>
            </a:r>
            <a:r>
              <a:rPr lang="en-GB" sz="1200" dirty="0" err="1" smtClean="0"/>
              <a:t>Krivine</a:t>
            </a:r>
            <a:r>
              <a:rPr lang="en-GB" sz="1200" dirty="0" smtClean="0"/>
              <a:t>, Walter Fontana et al., since 2007</a:t>
            </a:r>
            <a:endParaRPr lang="en-GB" sz="1200" dirty="0"/>
          </a:p>
        </p:txBody>
      </p:sp>
    </p:spTree>
    <p:extLst>
      <p:ext uri="{BB962C8B-B14F-4D97-AF65-F5344CB8AC3E}">
        <p14:creationId xmlns:p14="http://schemas.microsoft.com/office/powerpoint/2010/main" val="287434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8388424" y="6356350"/>
            <a:ext cx="298376" cy="365125"/>
          </a:xfrm>
        </p:spPr>
        <p:txBody>
          <a:bodyPr/>
          <a:lstStyle/>
          <a:p>
            <a:fld id="{0C913308-F349-4B6D-A68A-DD1791B4A57B}" type="slidenum">
              <a:rPr lang="zh-CN" altLang="en-US" smtClean="0"/>
              <a:t>8</a:t>
            </a:fld>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127992"/>
            <a:ext cx="5226271" cy="5920024"/>
          </a:xfrm>
          <a:prstGeom prst="rect">
            <a:avLst/>
          </a:prstGeom>
        </p:spPr>
      </p:pic>
      <p:sp>
        <p:nvSpPr>
          <p:cNvPr id="6" name="矩形 5"/>
          <p:cNvSpPr/>
          <p:nvPr/>
        </p:nvSpPr>
        <p:spPr>
          <a:xfrm>
            <a:off x="1403648" y="6352143"/>
            <a:ext cx="7344816" cy="369332"/>
          </a:xfrm>
          <a:prstGeom prst="rect">
            <a:avLst/>
          </a:prstGeom>
        </p:spPr>
        <p:txBody>
          <a:bodyPr wrap="square">
            <a:spAutoFit/>
          </a:bodyPr>
          <a:lstStyle/>
          <a:p>
            <a:r>
              <a:rPr lang="en-GB" altLang="zh-CN" dirty="0">
                <a:solidFill>
                  <a:schemeClr val="bg2">
                    <a:lumMod val="75000"/>
                  </a:schemeClr>
                </a:solidFill>
              </a:rPr>
              <a:t>https://www.genomebc.ca/why-genomics/understanding-genomics/</a:t>
            </a:r>
            <a:endParaRPr lang="zh-CN" altLang="en-US" dirty="0">
              <a:solidFill>
                <a:schemeClr val="bg2">
                  <a:lumMod val="75000"/>
                </a:schemeClr>
              </a:solidFill>
            </a:endParaRPr>
          </a:p>
        </p:txBody>
      </p:sp>
      <p:sp>
        <p:nvSpPr>
          <p:cNvPr id="2" name="TextBox 1"/>
          <p:cNvSpPr txBox="1"/>
          <p:nvPr/>
        </p:nvSpPr>
        <p:spPr>
          <a:xfrm>
            <a:off x="251520" y="2636912"/>
            <a:ext cx="2736304" cy="369332"/>
          </a:xfrm>
          <a:prstGeom prst="rect">
            <a:avLst/>
          </a:prstGeom>
          <a:noFill/>
        </p:spPr>
        <p:txBody>
          <a:bodyPr wrap="square" rtlCol="0">
            <a:spAutoFit/>
          </a:bodyPr>
          <a:lstStyle/>
          <a:p>
            <a:r>
              <a:rPr lang="en-GB" altLang="zh-CN" b="1" dirty="0" smtClean="0"/>
              <a:t>Categorical Genomics</a:t>
            </a:r>
            <a:endParaRPr lang="zh-CN" altLang="en-US" b="1" dirty="0"/>
          </a:p>
        </p:txBody>
      </p:sp>
      <p:sp>
        <p:nvSpPr>
          <p:cNvPr id="7" name="TextBox 6"/>
          <p:cNvSpPr txBox="1"/>
          <p:nvPr/>
        </p:nvSpPr>
        <p:spPr>
          <a:xfrm>
            <a:off x="5975648" y="5748533"/>
            <a:ext cx="3168352" cy="553998"/>
          </a:xfrm>
          <a:prstGeom prst="rect">
            <a:avLst/>
          </a:prstGeom>
          <a:noFill/>
        </p:spPr>
        <p:txBody>
          <a:bodyPr wrap="square" rtlCol="0">
            <a:spAutoFit/>
          </a:bodyPr>
          <a:lstStyle/>
          <a:p>
            <a:r>
              <a:rPr lang="en-GB" i="1" dirty="0" smtClean="0"/>
              <a:t>Category Theory for Genetics</a:t>
            </a:r>
          </a:p>
          <a:p>
            <a:r>
              <a:rPr lang="en-GB" sz="1200" dirty="0" smtClean="0"/>
              <a:t>Remy </a:t>
            </a:r>
            <a:r>
              <a:rPr lang="en-GB" sz="1200" dirty="0" err="1" smtClean="0"/>
              <a:t>Tuyeras</a:t>
            </a:r>
            <a:r>
              <a:rPr lang="en-GB" sz="1200" dirty="0" smtClean="0"/>
              <a:t>, 2018</a:t>
            </a:r>
            <a:endParaRPr lang="en-GB" sz="1200" dirty="0"/>
          </a:p>
        </p:txBody>
      </p:sp>
    </p:spTree>
    <p:extLst>
      <p:ext uri="{BB962C8B-B14F-4D97-AF65-F5344CB8AC3E}">
        <p14:creationId xmlns:p14="http://schemas.microsoft.com/office/powerpoint/2010/main" val="2510727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9</a:t>
            </a:fld>
            <a:endParaRPr lang="zh-CN" altLang="en-US"/>
          </a:p>
        </p:txBody>
      </p:sp>
      <p:sp>
        <p:nvSpPr>
          <p:cNvPr id="4" name="矩形 3"/>
          <p:cNvSpPr/>
          <p:nvPr/>
        </p:nvSpPr>
        <p:spPr>
          <a:xfrm>
            <a:off x="899592" y="1772816"/>
            <a:ext cx="7560840" cy="2677656"/>
          </a:xfrm>
          <a:prstGeom prst="rect">
            <a:avLst/>
          </a:prstGeom>
        </p:spPr>
        <p:txBody>
          <a:bodyPr wrap="square">
            <a:spAutoFit/>
          </a:bodyPr>
          <a:lstStyle/>
          <a:p>
            <a:r>
              <a:rPr lang="en-US" altLang="zh-CN" sz="2400" dirty="0" smtClean="0"/>
              <a:t>For me, …, the uncovering of the human genome sequence held additional significance…I felt an overwhelming sense of awe in surveying this most significant of all biological text. Yes, it is written in a language we understand very poorly, and it will take decades, if not centuries, to understand its instructions, but we had crossed a one-way bridge into profoundly new territory.</a:t>
            </a:r>
            <a:endParaRPr lang="zh-CN" altLang="en-US" sz="2400" dirty="0"/>
          </a:p>
        </p:txBody>
      </p:sp>
      <p:sp>
        <p:nvSpPr>
          <p:cNvPr id="5" name="矩形 4"/>
          <p:cNvSpPr/>
          <p:nvPr/>
        </p:nvSpPr>
        <p:spPr>
          <a:xfrm>
            <a:off x="2267744" y="6352143"/>
            <a:ext cx="5250220" cy="369332"/>
          </a:xfrm>
          <a:prstGeom prst="rect">
            <a:avLst/>
          </a:prstGeom>
        </p:spPr>
        <p:txBody>
          <a:bodyPr wrap="none">
            <a:spAutoFit/>
          </a:bodyPr>
          <a:lstStyle/>
          <a:p>
            <a:r>
              <a:rPr lang="en-GB" i="1" dirty="0" smtClean="0">
                <a:solidFill>
                  <a:schemeClr val="bg2">
                    <a:lumMod val="75000"/>
                  </a:schemeClr>
                </a:solidFill>
              </a:rPr>
              <a:t>P123-124, The language of GOD</a:t>
            </a:r>
            <a:r>
              <a:rPr lang="en-GB" dirty="0" smtClean="0">
                <a:solidFill>
                  <a:schemeClr val="bg2">
                    <a:lumMod val="75000"/>
                  </a:schemeClr>
                </a:solidFill>
              </a:rPr>
              <a:t> Francis Collins, 2007  </a:t>
            </a:r>
            <a:endParaRPr lang="en-GB" dirty="0">
              <a:solidFill>
                <a:schemeClr val="bg2">
                  <a:lumMod val="75000"/>
                </a:schemeClr>
              </a:solidFill>
            </a:endParaRPr>
          </a:p>
        </p:txBody>
      </p:sp>
      <p:cxnSp>
        <p:nvCxnSpPr>
          <p:cNvPr id="7" name="直接连接符 6"/>
          <p:cNvCxnSpPr/>
          <p:nvPr/>
        </p:nvCxnSpPr>
        <p:spPr>
          <a:xfrm>
            <a:off x="4680012" y="2204864"/>
            <a:ext cx="363640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23728" y="3284984"/>
            <a:ext cx="561662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931633" y="3717032"/>
            <a:ext cx="83205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411760" y="4005064"/>
            <a:ext cx="194421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5514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1448</TotalTime>
  <Words>849</Words>
  <Application>Microsoft Office PowerPoint</Application>
  <PresentationFormat>全屏显示(4:3)</PresentationFormat>
  <Paragraphs>181</Paragraphs>
  <Slides>32</Slides>
  <Notes>10</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Office 主题​​</vt:lpstr>
      <vt:lpstr>An attempt to model the language of life using DisCoCat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attempt to model the language of life using DisCoCat</dc:title>
  <dc:creator>wing</dc:creator>
  <cp:lastModifiedBy>Yanying Wu</cp:lastModifiedBy>
  <cp:revision>101</cp:revision>
  <cp:lastPrinted>2019-08-29T17:27:31Z</cp:lastPrinted>
  <dcterms:created xsi:type="dcterms:W3CDTF">2019-07-20T16:23:42Z</dcterms:created>
  <dcterms:modified xsi:type="dcterms:W3CDTF">2019-09-10T17:09:03Z</dcterms:modified>
</cp:coreProperties>
</file>