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media/image13.jpg" ContentType="image/jpeg"/>
  <Override PartName="/ppt/notesSlides/notesSlide16.xml" ContentType="application/vnd.openxmlformats-officedocument.presentationml.notesSlide+xml"/>
  <Override PartName="/ppt/media/image14.jpg" ContentType="image/jpeg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media/image15.jpg" ContentType="image/jpeg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261" r:id="rId3"/>
    <p:sldId id="263" r:id="rId4"/>
    <p:sldId id="264" r:id="rId5"/>
    <p:sldId id="265" r:id="rId6"/>
    <p:sldId id="267" r:id="rId7"/>
    <p:sldId id="266" r:id="rId8"/>
    <p:sldId id="268" r:id="rId9"/>
    <p:sldId id="269" r:id="rId10"/>
    <p:sldId id="270" r:id="rId11"/>
    <p:sldId id="271" r:id="rId12"/>
    <p:sldId id="272" r:id="rId13"/>
    <p:sldId id="281" r:id="rId14"/>
    <p:sldId id="273" r:id="rId15"/>
    <p:sldId id="276" r:id="rId16"/>
    <p:sldId id="287" r:id="rId17"/>
    <p:sldId id="277" r:id="rId18"/>
    <p:sldId id="288" r:id="rId19"/>
    <p:sldId id="289" r:id="rId20"/>
    <p:sldId id="278" r:id="rId21"/>
    <p:sldId id="279" r:id="rId22"/>
    <p:sldId id="283" r:id="rId23"/>
    <p:sldId id="286" r:id="rId24"/>
    <p:sldId id="284" r:id="rId25"/>
    <p:sldId id="285" r:id="rId26"/>
    <p:sldId id="282" r:id="rId27"/>
    <p:sldId id="280" r:id="rId28"/>
    <p:sldId id="260" r:id="rId29"/>
  </p:sldIdLst>
  <p:sldSz cx="9144000" cy="5143500" type="screen16x9"/>
  <p:notesSz cx="6858000" cy="99472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33">
          <p15:clr>
            <a:srgbClr val="A4A3A4"/>
          </p15:clr>
        </p15:guide>
        <p15:guide id="2" orient="horz" pos="3169">
          <p15:clr>
            <a:srgbClr val="A4A3A4"/>
          </p15:clr>
        </p15:guide>
        <p15:guide id="3" pos="5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3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73B9"/>
    <a:srgbClr val="3E6D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25"/>
    <p:restoredTop sz="89551" autoAdjust="0"/>
  </p:normalViewPr>
  <p:slideViewPr>
    <p:cSldViewPr snapToGrid="0" showGuides="1">
      <p:cViewPr>
        <p:scale>
          <a:sx n="150" d="100"/>
          <a:sy n="150" d="100"/>
        </p:scale>
        <p:origin x="612" y="-186"/>
      </p:cViewPr>
      <p:guideLst>
        <p:guide orient="horz" pos="3033"/>
        <p:guide orient="horz" pos="3169"/>
        <p:guide pos="51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1" d="100"/>
          <a:sy n="91" d="100"/>
        </p:scale>
        <p:origin x="-3720" y="-108"/>
      </p:cViewPr>
      <p:guideLst>
        <p:guide orient="horz" pos="3133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A2CE6C-339B-6D48-89EF-98BFB8A15979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880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944880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EB03F5-D840-DC4A-98B9-8263B84BE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8792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746125"/>
            <a:ext cx="6629400" cy="3730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7971" y="4724956"/>
            <a:ext cx="4908331" cy="447627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022876" y="9449911"/>
            <a:ext cx="835124" cy="497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n-lt"/>
                <a:cs typeface="Arial" panose="020B0604020202020204" pitchFamily="34" charset="0"/>
              </a:defRPr>
            </a:lvl1pPr>
          </a:lstStyle>
          <a:p>
            <a:fld id="{49DD4D23-C98A-435E-AE88-9061F8349B0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00334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Distributed ledger is an append only log</a:t>
            </a:r>
          </a:p>
          <a:p>
            <a:r>
              <a:rPr lang="en-IN" dirty="0"/>
              <a:t>E.g., Bitcoin, Ethereum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D4D23-C98A-435E-AE88-9061F8349B02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30146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/>
              <a:t>E.g., horse race betting, smart contract to transfer funds to winners, event takes place, data that the nth horse has won the race needs to be passed on chain – done using the implementation of oracles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D4D23-C98A-435E-AE88-9061F8349B02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22088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D4D23-C98A-435E-AE88-9061F8349B02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50214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Validity bond and a no-show bond</a:t>
            </a:r>
          </a:p>
          <a:p>
            <a:r>
              <a:rPr lang="en-IN" dirty="0"/>
              <a:t>Designated reporting -&gt; dispute round -&gt; finalized</a:t>
            </a:r>
          </a:p>
          <a:p>
            <a:r>
              <a:rPr lang="en-IN" dirty="0"/>
              <a:t>Designated reporting -&gt; dispute round (dispute bond &gt; 2.5 % of the total REP) -&gt;Fork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D4D23-C98A-435E-AE88-9061F8349B02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08436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D4D23-C98A-435E-AE88-9061F8349B02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96332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D4D23-C98A-435E-AE88-9061F8349B02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53664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D4D23-C98A-435E-AE88-9061F8349B02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87364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D4D23-C98A-435E-AE88-9061F8349B02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26108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D4D23-C98A-435E-AE88-9061F8349B02}" type="slidenum">
              <a:rPr lang="en-GB" smtClean="0"/>
              <a:pPr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51635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D4D23-C98A-435E-AE88-9061F8349B02}" type="slidenum">
              <a:rPr lang="en-GB" smtClean="0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91057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Flexibility -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Arial" panose="020B0604020202020204" pitchFamily="34" charset="0"/>
              </a:rPr>
              <a:t>Our oracle makes it possible for oracle contracts to choose between a centralized and a decentralized service. </a:t>
            </a:r>
          </a:p>
          <a:p>
            <a:r>
              <a:rPr lang="en-IN" dirty="0"/>
              <a:t>Turn-around Time -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Arial" panose="020B0604020202020204" pitchFamily="34" charset="0"/>
              </a:rPr>
              <a:t>Together with flexibility comes an opportunity to improve the turn-around time of responses to requests. Also, the techniques of micro-decentralization and macro-decentralization helps reduce the response time by making it possible for multiple reporters to submit data during the designated reporter phase, to reach consensus</a:t>
            </a: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Arial" panose="020B0604020202020204" pitchFamily="34" charset="0"/>
              </a:rPr>
              <a:t>Private Blockchain – saves costs; transactions on a public blockchain and computation become costly</a:t>
            </a:r>
          </a:p>
          <a:p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Arial" panose="020B0604020202020204" pitchFamily="34" charset="0"/>
              </a:rPr>
              <a:t>Qtum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Arial" panose="020B0604020202020204" pitchFamily="34" charset="0"/>
              </a:rPr>
              <a:t> Blockchain? – helps with token creation; which can be used to stake deposits during voting and certification.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D4D23-C98A-435E-AE88-9061F8349B02}" type="slidenum">
              <a:rPr lang="en-GB" smtClean="0"/>
              <a:pPr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3531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D4D23-C98A-435E-AE88-9061F8349B02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11010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Centralized component – uses a central server to make API requests and pass the data on-chain</a:t>
            </a:r>
          </a:p>
          <a:p>
            <a:r>
              <a:rPr lang="en-IN" dirty="0"/>
              <a:t>Decentralized component – uses a UI to pass data on-chain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D4D23-C98A-435E-AE88-9061F8349B02}" type="slidenum">
              <a:rPr lang="en-GB" smtClean="0"/>
              <a:pPr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51754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D4D23-C98A-435E-AE88-9061F8349B02}" type="slidenum">
              <a:rPr lang="en-GB" smtClean="0"/>
              <a:pPr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43031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err="1"/>
              <a:t>oracleQuery</a:t>
            </a:r>
            <a:r>
              <a:rPr lang="en-IN" dirty="0"/>
              <a:t>() – used to create an oracle request.</a:t>
            </a:r>
          </a:p>
          <a:p>
            <a:r>
              <a:rPr lang="en-IN" dirty="0" err="1"/>
              <a:t>updateQuery</a:t>
            </a:r>
            <a:r>
              <a:rPr lang="en-IN" dirty="0"/>
              <a:t>() – used by oracle providers to supply data to the oracle contract</a:t>
            </a:r>
          </a:p>
          <a:p>
            <a:r>
              <a:rPr lang="en-IN" dirty="0" err="1"/>
              <a:t>Callback</a:t>
            </a:r>
            <a:r>
              <a:rPr lang="en-IN" dirty="0"/>
              <a:t>() – overridden by the relying contract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D4D23-C98A-435E-AE88-9061F8349B02}" type="slidenum">
              <a:rPr lang="en-GB" smtClean="0"/>
              <a:pPr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24266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D4D23-C98A-435E-AE88-9061F8349B02}" type="slidenum">
              <a:rPr lang="en-GB" smtClean="0"/>
              <a:pPr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52417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D4D23-C98A-435E-AE88-9061F8349B02}" type="slidenum">
              <a:rPr lang="en-GB" smtClean="0"/>
              <a:pPr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5774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Only requests that require a decentralized service are populated in the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D4D23-C98A-435E-AE88-9061F8349B02}" type="slidenum">
              <a:rPr lang="en-GB" smtClean="0"/>
              <a:pPr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35271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Flexibility -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Arial" panose="020B0604020202020204" pitchFamily="34" charset="0"/>
              </a:rPr>
              <a:t>Our oracle makes it possible for oracle contracts to choose between a centralized and a decentralized service. </a:t>
            </a:r>
          </a:p>
          <a:p>
            <a:r>
              <a:rPr lang="en-IN" dirty="0"/>
              <a:t>Turn-around Time -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Arial" panose="020B0604020202020204" pitchFamily="34" charset="0"/>
              </a:rPr>
              <a:t>Together with flexibility comes an opportunity to improve the turn-around time of responses to requests. Also, the techniques of micro-decentralization and macro-decentralization helps reduce the response time by making it possible for multiple reporters to submit data during the designated reporter phase, to reach consensus</a:t>
            </a: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Arial" panose="020B0604020202020204" pitchFamily="34" charset="0"/>
              </a:rPr>
              <a:t>Private Blockchain – saves costs; transactions on a public blockchain and computation become costly</a:t>
            </a:r>
          </a:p>
          <a:p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Arial" panose="020B0604020202020204" pitchFamily="34" charset="0"/>
              </a:rPr>
              <a:t>Qtum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Arial" panose="020B0604020202020204" pitchFamily="34" charset="0"/>
              </a:rPr>
              <a:t> Blockchain? – helps with token creation; which can be used to stake deposits during voting and certification.</a:t>
            </a: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D4D23-C98A-435E-AE88-9061F8349B02}" type="slidenum">
              <a:rPr lang="en-GB" smtClean="0"/>
              <a:pPr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54415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Arial" panose="020B0604020202020204" pitchFamily="34" charset="0"/>
              </a:rPr>
              <a:t>Let’s take a look at a simplified example of how the UTXO model works in Bitcoin transactions: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Arial" panose="020B0604020202020204" pitchFamily="34" charset="0"/>
              </a:rPr>
              <a:t>1. Alice gains 12.5 bitcoins through mining. Alice’s wallet is associated with one UTXO record of 12.5 bitcoins.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Arial" panose="020B0604020202020204" pitchFamily="34" charset="0"/>
              </a:rPr>
              <a:t>2. Alice wants to give Bob 1 bitcoin. Alice’s wallet first unlocks her UTXO of 12.5 bitcoins and uses this whole 12.5 bitcoins as input to the transaction. This transaction sends 1 bitcoin to Bob’s address and the reminder of 11.5 bitcoins is sent back to Alice in the form of a new UTXO to a newly-created address (owned by Alice).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Arial" panose="020B0604020202020204" pitchFamily="34" charset="0"/>
              </a:rPr>
              <a:t>3. Say there was another UTXO of 2 bitcoins associated with Bob prior to step 2, Bob’s wallet now shows that his balance is 3 bitcoins. Bob’s wallet now keeps track of two UTXOs: one from before and another from the transaction in step 2. Each UTXO needs to be unlocked if Bob wishes to spend them.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D4D23-C98A-435E-AE88-9061F8349B02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1334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Nonce is a random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D4D23-C98A-435E-AE88-9061F8349B02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5258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/>
              <a:t>Each transaction present in the block has a hash; all converge to the root hash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D4D23-C98A-435E-AE88-9061F8349B02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98682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Turing Complete – execute code of unbounded complexity</a:t>
            </a:r>
          </a:p>
          <a:p>
            <a:r>
              <a:rPr lang="en-US" b="1" dirty="0"/>
              <a:t>Accounts model – similar to a debit card transaction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Arial" panose="020B0604020202020204" pitchFamily="34" charset="0"/>
              </a:rPr>
              <a:t>Here is a simplified example of how this model works in Ethereum: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Arial" panose="020B0604020202020204" pitchFamily="34" charset="0"/>
              </a:rPr>
              <a:t>1. Alice gains 5 ethers through mining. It is recorded in the system that Alice has 5 ethers.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Arial" panose="020B0604020202020204" pitchFamily="34" charset="0"/>
              </a:rPr>
              <a:t>2. Alice wants to give Bob 1 ether, so the system will first deduct 1 ether from Alice’s account, so Alice now has 4 ethers.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Arial" panose="020B0604020202020204" pitchFamily="34" charset="0"/>
              </a:rPr>
              <a:t>3. The system then increases Bob’s account by 1 ether. The system knows that Bob has 2 ethers to begin with, therefore Bob’s balance is increased to 3 ethers.</a:t>
            </a:r>
          </a:p>
          <a:p>
            <a:endParaRPr lang="en-US" dirty="0"/>
          </a:p>
          <a:p>
            <a:r>
              <a:rPr lang="en-US" dirty="0"/>
              <a:t>Uses a variant of the Merkle tree </a:t>
            </a:r>
          </a:p>
          <a:p>
            <a:endParaRPr lang="en-US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D4D23-C98A-435E-AE88-9061F8349B02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089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Arial" panose="020B0604020202020204" pitchFamily="34" charset="0"/>
              </a:rPr>
              <a:t>The Account Abstraction Layer translates the UTXO-based model to an account-based interface for the EVM</a:t>
            </a: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Arial" panose="020B0604020202020204" pitchFamily="34" charset="0"/>
              </a:rPr>
              <a:t>UTXO model ;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Arial" panose="020B0604020202020204" pitchFamily="34" charset="0"/>
              </a:rPr>
              <a:t>Scalability — Since it is possible to process multiple UTXOs at the same time, it enables parallel transaction processing. </a:t>
            </a: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Arial" panose="020B0604020202020204" pitchFamily="34" charset="0"/>
              </a:rPr>
              <a:t>Decentralised Governance Protocol (DGP) that allows QTUM token holders to participate in the voting and negotiation of the upgrade and iteration of the blockchain network</a:t>
            </a:r>
            <a:endParaRPr 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D4D23-C98A-435E-AE88-9061F8349B02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37784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/>
              <a:t>E.g., horse race betting, smart contract to transfer funds to winners, event takes place, data that the nth horse has won the race needs to be passed on chain – done using the implementation of oracles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D4D23-C98A-435E-AE88-9061F8349B02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20374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/>
              <a:t>E.g., horse race betting, smart contract to transfer funds to winners, event takes place, data that the nth horse has won the race needs to be passed on chain – done using the implementation of oracles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D4D23-C98A-435E-AE88-9061F8349B02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1055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9165127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8686" y="2786400"/>
            <a:ext cx="7500939" cy="416138"/>
          </a:xfrm>
        </p:spPr>
        <p:txBody>
          <a:bodyPr/>
          <a:lstStyle>
            <a:lvl1pPr algn="l">
              <a:defRPr sz="2600">
                <a:solidFill>
                  <a:schemeClr val="bg1"/>
                </a:solidFill>
              </a:defRPr>
            </a:lvl1pPr>
          </a:lstStyle>
          <a:p>
            <a:r>
              <a:rPr lang="ga-IE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8675" y="3217050"/>
            <a:ext cx="7500938" cy="271350"/>
          </a:xfrm>
        </p:spPr>
        <p:txBody>
          <a:bodyPr/>
          <a:lstStyle>
            <a:lvl1pPr marL="0" indent="0" algn="l">
              <a:buNone/>
              <a:defRPr sz="2000"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ga-IE"/>
              <a:t>Click to edit Master subtitle style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828688" y="4111318"/>
            <a:ext cx="4679325" cy="734531"/>
          </a:xfrm>
        </p:spPr>
        <p:txBody>
          <a:bodyPr/>
          <a:lstStyle>
            <a:lvl1pPr>
              <a:spcBef>
                <a:spcPts val="0"/>
              </a:spcBef>
              <a:defRPr sz="14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2pPr>
            <a:lvl3pPr marL="0" indent="0">
              <a:spcBef>
                <a:spcPts val="567"/>
              </a:spcBef>
              <a:buNone/>
              <a:defRPr sz="1400">
                <a:solidFill>
                  <a:schemeClr val="bg1"/>
                </a:solidFill>
              </a:defRPr>
            </a:lvl3pPr>
            <a:lvl4pPr>
              <a:spcBef>
                <a:spcPts val="0"/>
              </a:spcBef>
              <a:defRPr sz="1400">
                <a:solidFill>
                  <a:schemeClr val="bg1"/>
                </a:solidFill>
              </a:defRPr>
            </a:lvl4pPr>
            <a:lvl5pPr>
              <a:spcBef>
                <a:spcPts val="0"/>
              </a:spcBef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</p:txBody>
      </p:sp>
      <p:pic>
        <p:nvPicPr>
          <p:cNvPr id="10" name="Picture 9" descr="TCD_White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77" y="381655"/>
            <a:ext cx="3039743" cy="81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279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20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28675" y="1302191"/>
            <a:ext cx="7500938" cy="3030141"/>
          </a:xfrm>
        </p:spPr>
        <p:txBody>
          <a:bodyPr/>
          <a:lstStyle/>
          <a:p>
            <a:pPr lvl="0"/>
            <a:r>
              <a:rPr lang="ga-IE" dirty="0"/>
              <a:t>Click to edit Master text styles</a:t>
            </a:r>
          </a:p>
          <a:p>
            <a:pPr lvl="1"/>
            <a:r>
              <a:rPr lang="ga-IE" dirty="0"/>
              <a:t>Second level</a:t>
            </a:r>
          </a:p>
          <a:p>
            <a:pPr lvl="2"/>
            <a:r>
              <a:rPr lang="ga-IE" dirty="0"/>
              <a:t>Third level</a:t>
            </a:r>
          </a:p>
          <a:p>
            <a:pPr lvl="3"/>
            <a:r>
              <a:rPr lang="ga-IE" dirty="0"/>
              <a:t>Fourth level</a:t>
            </a:r>
          </a:p>
          <a:p>
            <a:pPr lvl="4"/>
            <a:r>
              <a:rPr lang="ga-IE" dirty="0"/>
              <a:t>Fifth level</a:t>
            </a:r>
            <a:endParaRPr lang="en-GB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28675" y="685806"/>
            <a:ext cx="7500938" cy="207169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ga-IE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3000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2 Column Content 20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495500"/>
            <a:ext cx="9144000" cy="648000"/>
          </a:xfrm>
          <a:prstGeom prst="rect">
            <a:avLst/>
          </a:prstGeom>
          <a:solidFill>
            <a:srgbClr val="0E73B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727075" indent="0" algn="l"/>
            <a:endParaRPr lang="en-GB" sz="10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GB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28675" y="685806"/>
            <a:ext cx="7500938" cy="207169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ga-IE"/>
              <a:t>Click to edit Master text styles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1078706"/>
            <a:ext cx="9144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28675" y="1302192"/>
            <a:ext cx="7500938" cy="2891980"/>
          </a:xfrm>
        </p:spPr>
        <p:txBody>
          <a:bodyPr/>
          <a:lstStyle/>
          <a:p>
            <a:pPr lvl="0"/>
            <a:r>
              <a:rPr lang="ga-IE" dirty="0"/>
              <a:t>Click to edit Master text styles</a:t>
            </a:r>
          </a:p>
          <a:p>
            <a:pPr lvl="1"/>
            <a:r>
              <a:rPr lang="ga-IE" dirty="0"/>
              <a:t>Second level</a:t>
            </a:r>
          </a:p>
          <a:p>
            <a:pPr lvl="2"/>
            <a:r>
              <a:rPr lang="ga-IE" dirty="0"/>
              <a:t>Third level</a:t>
            </a:r>
          </a:p>
          <a:p>
            <a:pPr lvl="3"/>
            <a:r>
              <a:rPr lang="ga-IE" dirty="0"/>
              <a:t>Fourth level</a:t>
            </a:r>
          </a:p>
          <a:p>
            <a:pPr lvl="4"/>
            <a:r>
              <a:rPr lang="ga-IE" dirty="0"/>
              <a:t>Fifth level</a:t>
            </a:r>
            <a:endParaRPr lang="en-GB" dirty="0"/>
          </a:p>
        </p:txBody>
      </p:sp>
      <p:pic>
        <p:nvPicPr>
          <p:cNvPr id="11" name="Picture 10" descr="TCD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78" y="4613536"/>
            <a:ext cx="1585894" cy="427482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7954041" y="4903833"/>
            <a:ext cx="37557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0B15D8-8C78-934C-9F81-483F5C37CC80}" type="slidenum">
              <a:rPr lang="en-US" sz="1000" smtClean="0">
                <a:solidFill>
                  <a:schemeClr val="bg1"/>
                </a:solidFill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9210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&amp; 2 Column Content 20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28676" y="1410807"/>
            <a:ext cx="3933824" cy="2372524"/>
          </a:xfrm>
        </p:spPr>
        <p:txBody>
          <a:bodyPr/>
          <a:lstStyle>
            <a:lvl1pPr marL="276225" indent="-276225">
              <a:spcBef>
                <a:spcPts val="900"/>
              </a:spcBef>
              <a:buClr>
                <a:schemeClr val="tx2"/>
              </a:buClr>
              <a:buFont typeface="Arial" panose="020B0604020202020204" pitchFamily="34" charset="0"/>
              <a:buChar char="‒"/>
              <a:defRPr sz="1400" b="0"/>
            </a:lvl1pPr>
            <a:lvl2pPr marL="625475" indent="-233363">
              <a:buFont typeface="Arial" panose="020B0604020202020204" pitchFamily="34" charset="0"/>
              <a:buChar char="•"/>
              <a:defRPr sz="1400"/>
            </a:lvl2pPr>
            <a:lvl3pPr marL="912813" indent="-222250">
              <a:defRPr sz="1400"/>
            </a:lvl3pPr>
            <a:lvl4pPr marL="1128713" indent="-190500">
              <a:defRPr sz="1400"/>
            </a:lvl4pPr>
            <a:lvl5pPr marL="1439863" indent="-185738">
              <a:defRPr sz="1400"/>
            </a:lvl5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GB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28675" y="685806"/>
            <a:ext cx="7500938" cy="207169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ga-IE"/>
              <a:t>Click to edit Master text styles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1078706"/>
            <a:ext cx="9144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914901" y="1410807"/>
            <a:ext cx="3934800" cy="2372524"/>
          </a:xfrm>
        </p:spPr>
        <p:txBody>
          <a:bodyPr/>
          <a:lstStyle>
            <a:lvl1pPr marL="276225" indent="-276225">
              <a:spcBef>
                <a:spcPts val="900"/>
              </a:spcBef>
              <a:buClr>
                <a:schemeClr val="tx2"/>
              </a:buClr>
              <a:buFont typeface="Arial" panose="020B0604020202020204" pitchFamily="34" charset="0"/>
              <a:buChar char="‒"/>
              <a:defRPr sz="1400" b="0"/>
            </a:lvl1pPr>
            <a:lvl2pPr marL="625475" indent="-233363">
              <a:buFont typeface="Arial" panose="020B0604020202020204" pitchFamily="34" charset="0"/>
              <a:buChar char="•"/>
              <a:defRPr sz="1400"/>
            </a:lvl2pPr>
            <a:lvl3pPr marL="912813" indent="-222250">
              <a:defRPr sz="1400"/>
            </a:lvl3pPr>
            <a:lvl4pPr marL="1128713" indent="-190500">
              <a:defRPr sz="1400"/>
            </a:lvl4pPr>
            <a:lvl5pPr marL="1439863" indent="-185738">
              <a:defRPr sz="1400"/>
            </a:lvl5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GB"/>
          </a:p>
        </p:txBody>
      </p:sp>
      <p:sp>
        <p:nvSpPr>
          <p:cNvPr id="14" name="Rectangle 13"/>
          <p:cNvSpPr/>
          <p:nvPr userDrawn="1"/>
        </p:nvSpPr>
        <p:spPr>
          <a:xfrm>
            <a:off x="0" y="4495500"/>
            <a:ext cx="9144000" cy="648000"/>
          </a:xfrm>
          <a:prstGeom prst="rect">
            <a:avLst/>
          </a:prstGeom>
          <a:solidFill>
            <a:srgbClr val="0E73B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727075" indent="0" algn="l"/>
            <a:endParaRPr lang="en-GB" sz="1000"/>
          </a:p>
        </p:txBody>
      </p:sp>
      <p:pic>
        <p:nvPicPr>
          <p:cNvPr id="15" name="Picture 14" descr="TCD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78" y="4613536"/>
            <a:ext cx="1585894" cy="427482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7954041" y="4903833"/>
            <a:ext cx="37557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0B15D8-8C78-934C-9F81-483F5C37CC80}" type="slidenum">
              <a:rPr lang="en-US" sz="1000" smtClean="0">
                <a:solidFill>
                  <a:schemeClr val="bg1"/>
                </a:solidFill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917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Conten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4939200" y="1078712"/>
            <a:ext cx="4204800" cy="3739329"/>
          </a:xfrm>
          <a:solidFill>
            <a:schemeClr val="accent4"/>
          </a:solidFill>
        </p:spPr>
        <p:txBody>
          <a:bodyPr tIns="0" anchor="ctr" anchorCtr="0"/>
          <a:lstStyle>
            <a:lvl1pPr algn="ctr">
              <a:defRPr sz="1600" b="0">
                <a:solidFill>
                  <a:schemeClr val="accent3"/>
                </a:solidFill>
              </a:defRPr>
            </a:lvl1pPr>
          </a:lstStyle>
          <a:p>
            <a:r>
              <a:rPr lang="en-GB"/>
              <a:t>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28683" y="1428750"/>
            <a:ext cx="3819525" cy="2990766"/>
          </a:xfrm>
        </p:spPr>
        <p:txBody>
          <a:bodyPr/>
          <a:lstStyle>
            <a:lvl1pPr marL="238125" indent="-238125">
              <a:spcBef>
                <a:spcPts val="850"/>
              </a:spcBef>
              <a:buClr>
                <a:schemeClr val="tx2"/>
              </a:buClr>
              <a:buFont typeface="Calibri" panose="020F0502020204030204" pitchFamily="34" charset="0"/>
              <a:buChar char="–"/>
              <a:defRPr sz="1400" b="0"/>
            </a:lvl1pPr>
            <a:lvl2pPr marL="503238" indent="-207963">
              <a:spcBef>
                <a:spcPts val="0"/>
              </a:spcBef>
              <a:spcAft>
                <a:spcPts val="567"/>
              </a:spcAft>
              <a:defRPr sz="1400" b="0"/>
            </a:lvl2pPr>
            <a:lvl3pPr>
              <a:defRPr sz="1400" b="0"/>
            </a:lvl3pPr>
            <a:lvl4pPr>
              <a:defRPr sz="1400" b="0"/>
            </a:lvl4pPr>
            <a:lvl5pPr>
              <a:defRPr sz="1400" b="0"/>
            </a:lvl5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28675" y="685806"/>
            <a:ext cx="7500938" cy="207169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ga-IE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1078706"/>
            <a:ext cx="9144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 userDrawn="1"/>
        </p:nvSpPr>
        <p:spPr>
          <a:xfrm>
            <a:off x="0" y="4819500"/>
            <a:ext cx="9144000" cy="324000"/>
          </a:xfrm>
          <a:prstGeom prst="rect">
            <a:avLst/>
          </a:prstGeom>
          <a:solidFill>
            <a:srgbClr val="0E73B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0" bIns="0" rtlCol="0" anchor="ctr" anchorCtr="0"/>
          <a:lstStyle/>
          <a:p>
            <a:pPr marL="727075" indent="0" algn="l"/>
            <a:r>
              <a:rPr lang="en-GB" sz="1000" b="1" dirty="0"/>
              <a:t>Trinity College Dublin, </a:t>
            </a:r>
            <a:r>
              <a:rPr lang="en-GB" sz="1000" dirty="0"/>
              <a:t>The University of Dublin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7954041" y="4903833"/>
            <a:ext cx="37557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0B15D8-8C78-934C-9F81-483F5C37CC80}" type="slidenum">
              <a:rPr lang="en-US" sz="1000" smtClean="0">
                <a:solidFill>
                  <a:schemeClr val="bg1"/>
                </a:solidFill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2368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1078712"/>
            <a:ext cx="9144000" cy="3739319"/>
          </a:xfrm>
          <a:solidFill>
            <a:schemeClr val="accent4"/>
          </a:solidFill>
        </p:spPr>
        <p:txBody>
          <a:bodyPr tIns="0" anchor="ctr" anchorCtr="0"/>
          <a:lstStyle>
            <a:lvl1pPr algn="ctr">
              <a:defRPr sz="1600" b="0">
                <a:solidFill>
                  <a:schemeClr val="accent3"/>
                </a:solidFill>
              </a:defRPr>
            </a:lvl1pPr>
          </a:lstStyle>
          <a:p>
            <a:r>
              <a:rPr lang="en-GB"/>
              <a:t>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28675" y="685806"/>
            <a:ext cx="7500938" cy="207169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ga-IE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1078706"/>
            <a:ext cx="9144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4819500"/>
            <a:ext cx="9144000" cy="324000"/>
          </a:xfrm>
          <a:prstGeom prst="rect">
            <a:avLst/>
          </a:prstGeom>
          <a:solidFill>
            <a:srgbClr val="0E73B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0" bIns="0" rtlCol="0" anchor="ctr" anchorCtr="0"/>
          <a:lstStyle/>
          <a:p>
            <a:pPr marL="727075" indent="0" algn="l"/>
            <a:r>
              <a:rPr lang="en-GB" sz="1000" b="1" dirty="0"/>
              <a:t>Trinity College Dublin, </a:t>
            </a:r>
            <a:r>
              <a:rPr lang="en-GB" sz="1000" dirty="0"/>
              <a:t>The University of Dublin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7954041" y="4903833"/>
            <a:ext cx="37557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0B15D8-8C78-934C-9F81-483F5C37CC80}" type="slidenum">
              <a:rPr lang="en-US" sz="1000" smtClean="0">
                <a:solidFill>
                  <a:schemeClr val="bg1"/>
                </a:solidFill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617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0"/>
            <a:ext cx="9171711" cy="51471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8686" y="2786400"/>
            <a:ext cx="7500939" cy="416138"/>
          </a:xfrm>
        </p:spPr>
        <p:txBody>
          <a:bodyPr/>
          <a:lstStyle>
            <a:lvl1pPr algn="l">
              <a:defRPr sz="4200">
                <a:solidFill>
                  <a:schemeClr val="bg1"/>
                </a:solidFill>
              </a:defRPr>
            </a:lvl1pPr>
          </a:lstStyle>
          <a:p>
            <a:r>
              <a:rPr lang="ga-IE"/>
              <a:t>Click to edit Master title style</a:t>
            </a:r>
            <a:endParaRPr lang="en-GB"/>
          </a:p>
        </p:txBody>
      </p:sp>
      <p:pic>
        <p:nvPicPr>
          <p:cNvPr id="5" name="Picture 4" descr="TCD_White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77" y="381655"/>
            <a:ext cx="3039743" cy="81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789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7743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8686" y="270000"/>
            <a:ext cx="7500939" cy="4212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ga-IE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8675" y="1303403"/>
            <a:ext cx="7500938" cy="3072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ga-IE" dirty="0"/>
              <a:t>Click to edit Master text styles</a:t>
            </a:r>
          </a:p>
          <a:p>
            <a:pPr lvl="1"/>
            <a:r>
              <a:rPr lang="ga-IE" dirty="0"/>
              <a:t>Second level</a:t>
            </a:r>
          </a:p>
          <a:p>
            <a:pPr lvl="2"/>
            <a:r>
              <a:rPr lang="ga-IE" dirty="0"/>
              <a:t>Third level</a:t>
            </a:r>
          </a:p>
          <a:p>
            <a:pPr lvl="3"/>
            <a:r>
              <a:rPr lang="ga-IE" dirty="0"/>
              <a:t>Fourth level</a:t>
            </a:r>
          </a:p>
          <a:p>
            <a:pPr lvl="4"/>
            <a:r>
              <a:rPr lang="ga-IE" dirty="0"/>
              <a:t>Fifth level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0" y="4819500"/>
            <a:ext cx="9144000" cy="324000"/>
          </a:xfrm>
          <a:prstGeom prst="rect">
            <a:avLst/>
          </a:prstGeom>
          <a:solidFill>
            <a:srgbClr val="0E73B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0" bIns="0" rtlCol="0" anchor="ctr" anchorCtr="0"/>
          <a:lstStyle/>
          <a:p>
            <a:pPr marL="727075" indent="0" algn="l"/>
            <a:r>
              <a:rPr lang="en-GB" sz="1000" b="1" dirty="0"/>
              <a:t>Trinity College Dublin, </a:t>
            </a:r>
            <a:r>
              <a:rPr lang="en-GB" sz="1000" dirty="0"/>
              <a:t>The University of Dublin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078706"/>
            <a:ext cx="9144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 userDrawn="1"/>
        </p:nvSpPr>
        <p:spPr>
          <a:xfrm>
            <a:off x="7954041" y="4903833"/>
            <a:ext cx="37557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0B15D8-8C78-934C-9F81-483F5C37CC80}" type="slidenum">
              <a:rPr lang="en-US" sz="1000" smtClean="0">
                <a:solidFill>
                  <a:schemeClr val="bg1"/>
                </a:solidFill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1066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60" r:id="rId3"/>
    <p:sldLayoutId id="2147483661" r:id="rId4"/>
    <p:sldLayoutId id="2147483657" r:id="rId5"/>
    <p:sldLayoutId id="2147483658" r:id="rId6"/>
    <p:sldLayoutId id="2147483659" r:id="rId7"/>
    <p:sldLayoutId id="2147483654" r:id="rId8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1417"/>
        </a:spcBef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317500" indent="-317500" algn="l" defTabSz="914400" rtl="0" eaLnBrk="1" latinLnBrk="0" hangingPunct="1">
        <a:spcBef>
          <a:spcPts val="1134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568325" indent="-222250" algn="l" defTabSz="914400" rtl="0" eaLnBrk="1" latinLnBrk="0" hangingPunct="1">
        <a:spcBef>
          <a:spcPts val="1134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784225" indent="-201613" algn="l" defTabSz="914400" rtl="0" eaLnBrk="1" latinLnBrk="0" hangingPunct="1">
        <a:spcBef>
          <a:spcPts val="1134"/>
        </a:spcBef>
        <a:buClr>
          <a:schemeClr val="tx2"/>
        </a:buClr>
        <a:buFont typeface="Minion Pro" pitchFamily="18" charset="0"/>
        <a:buChar char="‒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000125" indent="-185738" algn="l" defTabSz="914400" rtl="0" eaLnBrk="1" latinLnBrk="0" hangingPunct="1">
        <a:spcBef>
          <a:spcPts val="1134"/>
        </a:spcBef>
        <a:buClr>
          <a:schemeClr val="tx2"/>
        </a:buClr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1530" y="2155612"/>
            <a:ext cx="7500939" cy="416138"/>
          </a:xfrm>
        </p:spPr>
        <p:txBody>
          <a:bodyPr/>
          <a:lstStyle/>
          <a:p>
            <a:r>
              <a:rPr lang="en-US" dirty="0"/>
              <a:t>A Study of Oracle Systems for the QTUM blockchain eco-system – ‘Oracle </a:t>
            </a:r>
            <a:r>
              <a:rPr lang="en-US" baseline="30000" dirty="0"/>
              <a:t>2</a:t>
            </a:r>
            <a:r>
              <a:rPr lang="en-US" dirty="0"/>
              <a:t>’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1530" y="2772550"/>
            <a:ext cx="7500938" cy="271350"/>
          </a:xfrm>
        </p:spPr>
        <p:txBody>
          <a:bodyPr/>
          <a:lstStyle/>
          <a:p>
            <a:r>
              <a:rPr lang="en-GB" dirty="0"/>
              <a:t>M. Sc. Computer Science Dissertation Presentation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Presented by: George John Chavady - 19305272</a:t>
            </a:r>
          </a:p>
          <a:p>
            <a:r>
              <a:rPr lang="en-GB" dirty="0"/>
              <a:t>Supervisor    :  Prof. Donal O’ Mahony</a:t>
            </a:r>
          </a:p>
          <a:p>
            <a:pPr lvl="2"/>
            <a:r>
              <a:rPr lang="en-GB" dirty="0"/>
              <a:t>Date 26/08/2020</a:t>
            </a:r>
          </a:p>
        </p:txBody>
      </p:sp>
    </p:spTree>
    <p:extLst>
      <p:ext uri="{BB962C8B-B14F-4D97-AF65-F5344CB8AC3E}">
        <p14:creationId xmlns:p14="http://schemas.microsoft.com/office/powerpoint/2010/main" val="1772792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BDB150-8D47-49A9-867D-87DB1D1D1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30" y="475871"/>
            <a:ext cx="7500939" cy="421200"/>
          </a:xfrm>
        </p:spPr>
        <p:txBody>
          <a:bodyPr/>
          <a:lstStyle/>
          <a:p>
            <a:r>
              <a:rPr lang="en-IN" sz="28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Blockchain Oracles - Architecture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29013C-28BA-433C-8687-970CB3D39A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530" y="1345836"/>
            <a:ext cx="6462885" cy="270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92621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BDB150-8D47-49A9-867D-87DB1D1D1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30" y="475871"/>
            <a:ext cx="7500939" cy="421200"/>
          </a:xfrm>
        </p:spPr>
        <p:txBody>
          <a:bodyPr/>
          <a:lstStyle/>
          <a:p>
            <a:r>
              <a:rPr lang="en-IN" sz="28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A centralized oracle - Provable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4D6196-0184-4BAF-B608-459CC47BAF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530" y="1201889"/>
            <a:ext cx="3777490" cy="3204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86462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BDB150-8D47-49A9-867D-87DB1D1D1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30" y="475871"/>
            <a:ext cx="7500939" cy="421200"/>
          </a:xfrm>
        </p:spPr>
        <p:txBody>
          <a:bodyPr/>
          <a:lstStyle/>
          <a:p>
            <a:r>
              <a:rPr lang="en-IN" sz="28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A decentralized oracle - Augur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F3E1730-B66F-4519-AA36-1750EE38E92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407" y="3322515"/>
            <a:ext cx="7973759" cy="100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8B18849E-3013-4088-8444-509CD3B11C0A}"/>
              </a:ext>
            </a:extLst>
          </p:cNvPr>
          <p:cNvSpPr txBox="1">
            <a:spLocks/>
          </p:cNvSpPr>
          <p:nvPr/>
        </p:nvSpPr>
        <p:spPr>
          <a:xfrm>
            <a:off x="821530" y="1334164"/>
            <a:ext cx="7975629" cy="131525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1417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17500" indent="-317500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8325" indent="-222250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84225" indent="-201613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Minion Pro" pitchFamily="18" charset="0"/>
              <a:buChar char="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00125" indent="-185738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endParaRPr lang="en-US" dirty="0">
              <a:solidFill>
                <a:schemeClr val="accent1">
                  <a:lumMod val="75000"/>
                </a:schemeClr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C8BCFAD3-50EF-44B3-8344-46022F81B1E7}"/>
              </a:ext>
            </a:extLst>
          </p:cNvPr>
          <p:cNvSpPr txBox="1">
            <a:spLocks/>
          </p:cNvSpPr>
          <p:nvPr/>
        </p:nvSpPr>
        <p:spPr>
          <a:xfrm>
            <a:off x="821531" y="1334164"/>
            <a:ext cx="6728132" cy="187014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1417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17500" indent="-317500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8325" indent="-222250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84225" indent="-201613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Minion Pro" pitchFamily="18" charset="0"/>
              <a:buChar char="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00125" indent="-185738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Prediction market and decentralized oracle platform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Designated reporters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Dispute round: 7-day period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Fork: 60-day period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>
              <a:solidFill>
                <a:schemeClr val="accent1">
                  <a:lumMod val="75000"/>
                </a:schemeClr>
              </a:solidFill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3120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BDB150-8D47-49A9-867D-87DB1D1D1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30" y="475871"/>
            <a:ext cx="7500939" cy="421200"/>
          </a:xfrm>
        </p:spPr>
        <p:txBody>
          <a:bodyPr/>
          <a:lstStyle/>
          <a:p>
            <a:r>
              <a:rPr lang="en-IN" sz="28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A decentralized oracle - Augur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8C9FD2-A36A-4951-BBF5-90FDC9D7CC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854" y="1134985"/>
            <a:ext cx="3577145" cy="3276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167523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BDB150-8D47-49A9-867D-87DB1D1D1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688" y="491636"/>
            <a:ext cx="8192518" cy="338081"/>
          </a:xfrm>
        </p:spPr>
        <p:txBody>
          <a:bodyPr/>
          <a:lstStyle/>
          <a:p>
            <a:r>
              <a:rPr lang="en-IN" sz="28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A Summary of Oracles</a:t>
            </a:r>
          </a:p>
        </p:txBody>
      </p:sp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5463FDD4-F56C-4E8E-A4E1-7ABD9EF09C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3651167"/>
              </p:ext>
            </p:extLst>
          </p:nvPr>
        </p:nvGraphicFramePr>
        <p:xfrm>
          <a:off x="474688" y="1151081"/>
          <a:ext cx="7748753" cy="3279412"/>
        </p:xfrm>
        <a:graphic>
          <a:graphicData uri="http://schemas.openxmlformats.org/drawingml/2006/table">
            <a:tbl>
              <a:tblPr firstRow="1" firstCol="1" bandRow="1">
                <a:tableStyleId>{8799B23B-EC83-4686-B30A-512413B5E67A}</a:tableStyleId>
              </a:tblPr>
              <a:tblGrid>
                <a:gridCol w="986687">
                  <a:extLst>
                    <a:ext uri="{9D8B030D-6E8A-4147-A177-3AD203B41FA5}">
                      <a16:colId xmlns:a16="http://schemas.microsoft.com/office/drawing/2014/main" val="1058036284"/>
                    </a:ext>
                  </a:extLst>
                </a:gridCol>
                <a:gridCol w="791758">
                  <a:extLst>
                    <a:ext uri="{9D8B030D-6E8A-4147-A177-3AD203B41FA5}">
                      <a16:colId xmlns:a16="http://schemas.microsoft.com/office/drawing/2014/main" val="3877737175"/>
                    </a:ext>
                  </a:extLst>
                </a:gridCol>
                <a:gridCol w="1094522">
                  <a:extLst>
                    <a:ext uri="{9D8B030D-6E8A-4147-A177-3AD203B41FA5}">
                      <a16:colId xmlns:a16="http://schemas.microsoft.com/office/drawing/2014/main" val="550903372"/>
                    </a:ext>
                  </a:extLst>
                </a:gridCol>
                <a:gridCol w="2065033">
                  <a:extLst>
                    <a:ext uri="{9D8B030D-6E8A-4147-A177-3AD203B41FA5}">
                      <a16:colId xmlns:a16="http://schemas.microsoft.com/office/drawing/2014/main" val="2700271984"/>
                    </a:ext>
                  </a:extLst>
                </a:gridCol>
                <a:gridCol w="938991">
                  <a:extLst>
                    <a:ext uri="{9D8B030D-6E8A-4147-A177-3AD203B41FA5}">
                      <a16:colId xmlns:a16="http://schemas.microsoft.com/office/drawing/2014/main" val="3441772191"/>
                    </a:ext>
                  </a:extLst>
                </a:gridCol>
                <a:gridCol w="797977">
                  <a:extLst>
                    <a:ext uri="{9D8B030D-6E8A-4147-A177-3AD203B41FA5}">
                      <a16:colId xmlns:a16="http://schemas.microsoft.com/office/drawing/2014/main" val="1594788394"/>
                    </a:ext>
                  </a:extLst>
                </a:gridCol>
                <a:gridCol w="1073785">
                  <a:extLst>
                    <a:ext uri="{9D8B030D-6E8A-4147-A177-3AD203B41FA5}">
                      <a16:colId xmlns:a16="http://schemas.microsoft.com/office/drawing/2014/main" val="1482795685"/>
                    </a:ext>
                  </a:extLst>
                </a:gridCol>
              </a:tblGrid>
              <a:tr h="32457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Platform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Oracles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Consensus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Trust Model / features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Data Source(s)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Latency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Types of Oracles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extLst>
                  <a:ext uri="{0D108BD9-81ED-4DB2-BD59-A6C34878D82A}">
                    <a16:rowId xmlns:a16="http://schemas.microsoft.com/office/drawing/2014/main" val="3696075005"/>
                  </a:ext>
                </a:extLst>
              </a:tr>
              <a:tr h="36232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Provable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single</a:t>
                      </a:r>
                      <a:endParaRPr lang="en-IN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N/A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TLS Notary, IPFS multihash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single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low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Provable Contract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extLst>
                  <a:ext uri="{0D108BD9-81ED-4DB2-BD59-A6C34878D82A}">
                    <a16:rowId xmlns:a16="http://schemas.microsoft.com/office/drawing/2014/main" val="1383124189"/>
                  </a:ext>
                </a:extLst>
              </a:tr>
              <a:tr h="36232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TownCrier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single</a:t>
                      </a:r>
                      <a:endParaRPr lang="en-IN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N/A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Intel SGX, proofs</a:t>
                      </a:r>
                      <a:endParaRPr lang="en-IN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single</a:t>
                      </a:r>
                      <a:endParaRPr lang="en-IN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low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TownCrier Contract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extLst>
                  <a:ext uri="{0D108BD9-81ED-4DB2-BD59-A6C34878D82A}">
                    <a16:rowId xmlns:a16="http://schemas.microsoft.com/office/drawing/2014/main" val="1397104577"/>
                  </a:ext>
                </a:extLst>
              </a:tr>
              <a:tr h="17569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Corda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single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N/A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Intel SGX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single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low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Corda code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extLst>
                  <a:ext uri="{0D108BD9-81ED-4DB2-BD59-A6C34878D82A}">
                    <a16:rowId xmlns:a16="http://schemas.microsoft.com/office/drawing/2014/main" val="388227407"/>
                  </a:ext>
                </a:extLst>
              </a:tr>
              <a:tr h="26582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MS Bletchley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multiple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N/A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Secure Container, Intel SGX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multiple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low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Off-chain code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extLst>
                  <a:ext uri="{0D108BD9-81ED-4DB2-BD59-A6C34878D82A}">
                    <a16:rowId xmlns:a16="http://schemas.microsoft.com/office/drawing/2014/main" val="2552772774"/>
                  </a:ext>
                </a:extLst>
              </a:tr>
              <a:tr h="36232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Astrea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multiple</a:t>
                      </a:r>
                      <a:endParaRPr lang="en-IN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Voting/ Certification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Reward Pools, Penalties,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multiple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high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Certifiers/ Voters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extLst>
                  <a:ext uri="{0D108BD9-81ED-4DB2-BD59-A6C34878D82A}">
                    <a16:rowId xmlns:a16="http://schemas.microsoft.com/office/drawing/2014/main" val="2950912503"/>
                  </a:ext>
                </a:extLst>
              </a:tr>
              <a:tr h="36232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ChainLink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multiple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n-of-k multi-signature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Off-chain aggregation, Reputation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multiple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high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Reporters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extLst>
                  <a:ext uri="{0D108BD9-81ED-4DB2-BD59-A6C34878D82A}">
                    <a16:rowId xmlns:a16="http://schemas.microsoft.com/office/drawing/2014/main" val="1071228831"/>
                  </a:ext>
                </a:extLst>
              </a:tr>
              <a:tr h="36232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Augur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multiple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Voting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Reputation, Dispute windows, Forks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multiple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high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Voters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extLst>
                  <a:ext uri="{0D108BD9-81ED-4DB2-BD59-A6C34878D82A}">
                    <a16:rowId xmlns:a16="http://schemas.microsoft.com/office/drawing/2014/main" val="1770211901"/>
                  </a:ext>
                </a:extLst>
              </a:tr>
              <a:tr h="36232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Gnosis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multiple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Voting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Centralized oracle, Ultimate oracle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multiple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high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Voters</a:t>
                      </a:r>
                      <a:endParaRPr lang="en-IN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extLst>
                  <a:ext uri="{0D108BD9-81ED-4DB2-BD59-A6C34878D82A}">
                    <a16:rowId xmlns:a16="http://schemas.microsoft.com/office/drawing/2014/main" val="38550182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3268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BDB150-8D47-49A9-867D-87DB1D1D1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688" y="491636"/>
            <a:ext cx="8192518" cy="338081"/>
          </a:xfrm>
        </p:spPr>
        <p:txBody>
          <a:bodyPr/>
          <a:lstStyle/>
          <a:p>
            <a:r>
              <a:rPr lang="en-IN" sz="28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Oracle </a:t>
            </a:r>
            <a:r>
              <a:rPr lang="en-IN" sz="2800" baseline="300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2 </a:t>
            </a:r>
            <a:r>
              <a:rPr lang="en-IN" sz="28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- Architecture</a:t>
            </a:r>
          </a:p>
        </p:txBody>
      </p:sp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255EA916-1EC2-4E70-B991-615BBC6F89E5}"/>
              </a:ext>
            </a:extLst>
          </p:cNvPr>
          <p:cNvSpPr txBox="1">
            <a:spLocks/>
          </p:cNvSpPr>
          <p:nvPr/>
        </p:nvSpPr>
        <p:spPr>
          <a:xfrm>
            <a:off x="474688" y="1200814"/>
            <a:ext cx="6728132" cy="187014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1417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17500" indent="-317500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8325" indent="-222250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84225" indent="-201613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Minion Pro" pitchFamily="18" charset="0"/>
              <a:buChar char="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00125" indent="-185738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Oracle contract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Relay Server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Private blockchain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Designated Reporter(s)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REP tokens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Voters and Certifiers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>
              <a:solidFill>
                <a:schemeClr val="accent1">
                  <a:lumMod val="75000"/>
                </a:schemeClr>
              </a:solidFill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22934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BDB150-8D47-49A9-867D-87DB1D1D1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688" y="491636"/>
            <a:ext cx="8192518" cy="338081"/>
          </a:xfrm>
        </p:spPr>
        <p:txBody>
          <a:bodyPr/>
          <a:lstStyle/>
          <a:p>
            <a:r>
              <a:rPr lang="en-IN" sz="28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Oracle </a:t>
            </a:r>
            <a:r>
              <a:rPr lang="en-IN" sz="2800" baseline="300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2</a:t>
            </a:r>
            <a:r>
              <a:rPr lang="en-IN" sz="28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 – Architecture</a:t>
            </a:r>
          </a:p>
        </p:txBody>
      </p:sp>
      <p:pic>
        <p:nvPicPr>
          <p:cNvPr id="5" name="Content Placeholder 6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F908B0E9-1AFD-4FF8-B256-B725789181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88" y="1112548"/>
            <a:ext cx="3454108" cy="33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1289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BDB150-8D47-49A9-867D-87DB1D1D1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688" y="491636"/>
            <a:ext cx="8192518" cy="338081"/>
          </a:xfrm>
        </p:spPr>
        <p:txBody>
          <a:bodyPr/>
          <a:lstStyle/>
          <a:p>
            <a:r>
              <a:rPr lang="en-IN" sz="28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Oracle </a:t>
            </a:r>
            <a:r>
              <a:rPr lang="en-IN" sz="2800" baseline="300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2</a:t>
            </a:r>
            <a:r>
              <a:rPr lang="en-IN" sz="28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 – Workflow</a:t>
            </a:r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C7D35FFC-0C37-4B0C-83B5-11E811F3CA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88" y="1099063"/>
            <a:ext cx="3997030" cy="33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6038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BDB150-8D47-49A9-867D-87DB1D1D1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688" y="491636"/>
            <a:ext cx="8192518" cy="338081"/>
          </a:xfrm>
        </p:spPr>
        <p:txBody>
          <a:bodyPr/>
          <a:lstStyle/>
          <a:p>
            <a:r>
              <a:rPr lang="en-IN" sz="28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Oracle </a:t>
            </a:r>
            <a:r>
              <a:rPr lang="en-IN" sz="2800" baseline="300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2</a:t>
            </a:r>
            <a:r>
              <a:rPr lang="en-IN" sz="28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 – Example</a:t>
            </a:r>
          </a:p>
        </p:txBody>
      </p:sp>
      <p:sp>
        <p:nvSpPr>
          <p:cNvPr id="5" name="Text Placeholder 16">
            <a:extLst>
              <a:ext uri="{FF2B5EF4-FFF2-40B4-BE49-F238E27FC236}">
                <a16:creationId xmlns:a16="http://schemas.microsoft.com/office/drawing/2014/main" id="{D26ED624-0887-4F11-B789-452A5DD89E8C}"/>
              </a:ext>
            </a:extLst>
          </p:cNvPr>
          <p:cNvSpPr txBox="1">
            <a:spLocks/>
          </p:cNvSpPr>
          <p:nvPr/>
        </p:nvSpPr>
        <p:spPr>
          <a:xfrm>
            <a:off x="474688" y="1271810"/>
            <a:ext cx="7975629" cy="289198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1417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17500" indent="-317500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8325" indent="-222250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84225" indent="-201613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Minion Pro" pitchFamily="18" charset="0"/>
              <a:buChar char="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00125" indent="-185738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The bounty submitted with a request is 2 ETH and, the participants are –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Designated reporter D1 stakes a deposit of 2 REP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Voters – V1, V2 and V3 stake deposits 4 REP, 3 REP and 2 REP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Certifiers – C1 and C2 deposit 10 REP and 15 REP</a:t>
            </a:r>
            <a:endParaRPr lang="en-US" sz="1600" dirty="0">
              <a:solidFill>
                <a:schemeClr val="accent1">
                  <a:lumMod val="75000"/>
                </a:schemeClr>
              </a:solidFill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71003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BDB150-8D47-49A9-867D-87DB1D1D1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688" y="491636"/>
            <a:ext cx="8192518" cy="338081"/>
          </a:xfrm>
        </p:spPr>
        <p:txBody>
          <a:bodyPr/>
          <a:lstStyle/>
          <a:p>
            <a:r>
              <a:rPr lang="en-IN" sz="28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Oracle </a:t>
            </a:r>
            <a:r>
              <a:rPr lang="en-IN" sz="2800" baseline="300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2</a:t>
            </a:r>
            <a:r>
              <a:rPr lang="en-IN" sz="28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 – Example</a:t>
            </a:r>
          </a:p>
        </p:txBody>
      </p:sp>
      <p:sp>
        <p:nvSpPr>
          <p:cNvPr id="5" name="Text Placeholder 16">
            <a:extLst>
              <a:ext uri="{FF2B5EF4-FFF2-40B4-BE49-F238E27FC236}">
                <a16:creationId xmlns:a16="http://schemas.microsoft.com/office/drawing/2014/main" id="{D26ED624-0887-4F11-B789-452A5DD89E8C}"/>
              </a:ext>
            </a:extLst>
          </p:cNvPr>
          <p:cNvSpPr txBox="1">
            <a:spLocks/>
          </p:cNvSpPr>
          <p:nvPr/>
        </p:nvSpPr>
        <p:spPr>
          <a:xfrm>
            <a:off x="474689" y="1309910"/>
            <a:ext cx="7488212" cy="289198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1417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17500" indent="-317500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8325" indent="-222250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84225" indent="-201613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Minion Pro" pitchFamily="18" charset="0"/>
              <a:buChar char="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00125" indent="-185738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The total REP staked as a deposit is 36 REP.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Suppose voter V1 and certifier C1 report false outcomes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Reward pool holds a value of 2 ETH and 14 REP.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In our case voter V2 would receive a reward (3/22) * (2 ETH + 14 REP).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1600" dirty="0">
              <a:solidFill>
                <a:schemeClr val="accent1">
                  <a:lumMod val="75000"/>
                </a:schemeClr>
              </a:solidFill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455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BDB150-8D47-49A9-867D-87DB1D1D1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528128"/>
            <a:ext cx="7500939" cy="421200"/>
          </a:xfrm>
        </p:spPr>
        <p:txBody>
          <a:bodyPr/>
          <a:lstStyle/>
          <a:p>
            <a:r>
              <a:rPr lang="en-IN" sz="28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Blockchain</a:t>
            </a:r>
            <a:endParaRPr lang="en-IN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828675" y="1302192"/>
            <a:ext cx="3450966" cy="289198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Decentralized and immutable platform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Technology – peer-to-peer network, distributed ledger, hashing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The changes in the state of the blockchain are recorded as transactions and gathered into blocks</a:t>
            </a:r>
            <a:endParaRPr lang="en-GB" dirty="0">
              <a:latin typeface="+mj-lt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153C938-010D-4628-BD07-E19B0C3E58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1409" y="1941750"/>
            <a:ext cx="4612591" cy="126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949387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BDB150-8D47-49A9-867D-87DB1D1D1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30" y="475871"/>
            <a:ext cx="7500939" cy="421200"/>
          </a:xfrm>
        </p:spPr>
        <p:txBody>
          <a:bodyPr/>
          <a:lstStyle/>
          <a:p>
            <a:r>
              <a:rPr lang="en-IN" sz="28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Innovation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821530" y="1334164"/>
            <a:ext cx="7975629" cy="201101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Flexibility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Turn-around 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Private blockchain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Why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Qtum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? Tokens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>
                  <a:lumMod val="75000"/>
                </a:schemeClr>
              </a:solidFill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7960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BDB150-8D47-49A9-867D-87DB1D1D1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30" y="475871"/>
            <a:ext cx="7500939" cy="421200"/>
          </a:xfrm>
        </p:spPr>
        <p:txBody>
          <a:bodyPr/>
          <a:lstStyle/>
          <a:p>
            <a:r>
              <a:rPr lang="en-IN" sz="28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Implementation</a:t>
            </a:r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5CFB6089-941D-4365-A1AC-00759AF5A9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30" y="1101969"/>
            <a:ext cx="3997030" cy="33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5214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BDB150-8D47-49A9-867D-87DB1D1D1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30" y="475871"/>
            <a:ext cx="7500939" cy="421200"/>
          </a:xfrm>
        </p:spPr>
        <p:txBody>
          <a:bodyPr/>
          <a:lstStyle/>
          <a:p>
            <a:r>
              <a:rPr lang="en-IN" sz="28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Implementation</a:t>
            </a:r>
          </a:p>
        </p:txBody>
      </p:sp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C7DFB2A7-F343-46F0-B2C6-6909996CEC67}"/>
              </a:ext>
            </a:extLst>
          </p:cNvPr>
          <p:cNvSpPr txBox="1">
            <a:spLocks/>
          </p:cNvSpPr>
          <p:nvPr/>
        </p:nvSpPr>
        <p:spPr>
          <a:xfrm>
            <a:off x="821530" y="1194464"/>
            <a:ext cx="7975629" cy="201101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1417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17500" indent="-317500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8325" indent="-222250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84225" indent="-201613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Minion Pro" pitchFamily="18" charset="0"/>
              <a:buChar char="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00125" indent="-185738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Onchain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+mj-lt"/>
              <a:cs typeface="Times New Roman" panose="02020603050405020304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Smart contract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1800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Stores the state of the requests and data submitted by oracles</a:t>
            </a:r>
            <a:endParaRPr lang="en-US" sz="1800" dirty="0">
              <a:solidFill>
                <a:schemeClr val="accent1">
                  <a:lumMod val="75000"/>
                </a:schemeClr>
              </a:solidFill>
              <a:latin typeface="+mj-lt"/>
              <a:cs typeface="Times New Roman" panose="02020603050405020304" pitchFamily="18" charset="0"/>
            </a:endParaRPr>
          </a:p>
          <a:p>
            <a:pPr marL="382587" lvl="2" indent="0">
              <a:buNone/>
            </a:pPr>
            <a:r>
              <a:rPr lang="en-IN" sz="1200" i="1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struct Request {</a:t>
            </a:r>
          </a:p>
          <a:p>
            <a:pPr marL="382587" lvl="2" indent="0">
              <a:spcBef>
                <a:spcPts val="0"/>
              </a:spcBef>
              <a:buNone/>
            </a:pPr>
            <a:r>
              <a:rPr lang="en-IN" sz="1200" i="1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      bool </a:t>
            </a:r>
            <a:r>
              <a:rPr lang="en-IN" sz="1200" i="1" dirty="0" err="1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api</a:t>
            </a:r>
            <a:r>
              <a:rPr lang="en-IN" sz="1200" i="1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;	//centralised or decentralised service</a:t>
            </a:r>
          </a:p>
          <a:p>
            <a:pPr marL="382587" lvl="2" indent="0">
              <a:spcBef>
                <a:spcPts val="0"/>
              </a:spcBef>
              <a:buNone/>
            </a:pPr>
            <a:r>
              <a:rPr lang="en-IN" sz="1200" i="1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      </a:t>
            </a:r>
            <a:r>
              <a:rPr lang="en-IN" sz="1200" i="1" dirty="0" err="1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uint</a:t>
            </a:r>
            <a:r>
              <a:rPr lang="en-IN" sz="1200" i="1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 id;                           //request id</a:t>
            </a:r>
          </a:p>
          <a:p>
            <a:pPr marL="382587" lvl="2" indent="0">
              <a:spcBef>
                <a:spcPts val="0"/>
              </a:spcBef>
              <a:buNone/>
            </a:pPr>
            <a:r>
              <a:rPr lang="en-IN" sz="1200" i="1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      string source;                //source </a:t>
            </a:r>
            <a:r>
              <a:rPr lang="en-IN" sz="1200" i="1" dirty="0" err="1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url</a:t>
            </a:r>
            <a:endParaRPr lang="en-IN" sz="1200" i="1" dirty="0">
              <a:solidFill>
                <a:schemeClr val="accent1">
                  <a:lumMod val="75000"/>
                </a:schemeClr>
              </a:solidFill>
              <a:latin typeface="+mj-lt"/>
              <a:cs typeface="Times New Roman" panose="02020603050405020304" pitchFamily="18" charset="0"/>
            </a:endParaRPr>
          </a:p>
          <a:p>
            <a:pPr marL="382587" lvl="2" indent="0">
              <a:spcBef>
                <a:spcPts val="0"/>
              </a:spcBef>
              <a:buNone/>
            </a:pPr>
            <a:r>
              <a:rPr lang="en-IN" sz="1200" i="1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      string attribute;            //json attribute (key) to retrieve in the response</a:t>
            </a:r>
          </a:p>
          <a:p>
            <a:pPr marL="382587" lvl="2" indent="0">
              <a:spcBef>
                <a:spcPts val="0"/>
              </a:spcBef>
              <a:buNone/>
            </a:pPr>
            <a:r>
              <a:rPr lang="en-IN" sz="1200" i="1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      address </a:t>
            </a:r>
            <a:r>
              <a:rPr lang="en-IN" sz="1200" i="1" dirty="0" err="1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contractAddress</a:t>
            </a:r>
            <a:r>
              <a:rPr lang="en-IN" sz="1200" i="1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;          // address of the contract to return the value</a:t>
            </a:r>
          </a:p>
          <a:p>
            <a:pPr marL="382587" lvl="2" indent="0">
              <a:spcBef>
                <a:spcPts val="0"/>
              </a:spcBef>
              <a:buNone/>
            </a:pPr>
            <a:r>
              <a:rPr lang="en-IN" sz="1200" i="1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      string </a:t>
            </a:r>
            <a:r>
              <a:rPr lang="en-IN" sz="1200" i="1" dirty="0" err="1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finalOutcome</a:t>
            </a:r>
            <a:r>
              <a:rPr lang="en-IN" sz="1200" i="1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;               //value from key</a:t>
            </a:r>
          </a:p>
          <a:p>
            <a:pPr marL="382587" lvl="2" indent="0">
              <a:spcBef>
                <a:spcPts val="0"/>
              </a:spcBef>
              <a:buNone/>
            </a:pPr>
            <a:r>
              <a:rPr lang="en-IN" sz="1200" i="1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      mapping(</a:t>
            </a:r>
            <a:r>
              <a:rPr lang="en-IN" sz="1200" i="1" dirty="0" err="1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uint</a:t>
            </a:r>
            <a:r>
              <a:rPr lang="en-IN" sz="1200" i="1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 =&gt; string) outcomes;   //data provided by the oracles</a:t>
            </a:r>
          </a:p>
          <a:p>
            <a:pPr marL="382587" lvl="2" indent="0">
              <a:spcBef>
                <a:spcPts val="0"/>
              </a:spcBef>
              <a:buNone/>
            </a:pPr>
            <a:r>
              <a:rPr lang="en-IN" sz="1200" i="1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      mapping(address =&gt; </a:t>
            </a:r>
            <a:r>
              <a:rPr lang="en-IN" sz="1200" i="1" dirty="0" err="1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uint</a:t>
            </a:r>
            <a:r>
              <a:rPr lang="en-IN" sz="1200" i="1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) </a:t>
            </a:r>
            <a:r>
              <a:rPr lang="en-IN" sz="1200" i="1" dirty="0" err="1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qtum</a:t>
            </a:r>
            <a:r>
              <a:rPr lang="en-IN" sz="1200" i="1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;  //0=oracle hasn't voted, 1=oracle has voted</a:t>
            </a:r>
          </a:p>
          <a:p>
            <a:pPr marL="382587" lvl="2" indent="0">
              <a:spcBef>
                <a:spcPts val="0"/>
              </a:spcBef>
              <a:buNone/>
            </a:pPr>
            <a:r>
              <a:rPr lang="en-IN" sz="1200" i="1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    }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>
              <a:solidFill>
                <a:schemeClr val="accent1">
                  <a:lumMod val="75000"/>
                </a:schemeClr>
              </a:solidFill>
              <a:latin typeface="+mj-lt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  <a:latin typeface="+mj-lt"/>
              <a:cs typeface="Times New Roman" panose="02020603050405020304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dirty="0">
              <a:solidFill>
                <a:schemeClr val="accent1">
                  <a:lumMod val="75000"/>
                </a:schemeClr>
              </a:solidFill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1863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BDB150-8D47-49A9-867D-87DB1D1D1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30" y="475871"/>
            <a:ext cx="7500939" cy="421200"/>
          </a:xfrm>
        </p:spPr>
        <p:txBody>
          <a:bodyPr/>
          <a:lstStyle/>
          <a:p>
            <a:r>
              <a:rPr lang="en-IN" sz="28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Implementation</a:t>
            </a:r>
          </a:p>
        </p:txBody>
      </p:sp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C7DFB2A7-F343-46F0-B2C6-6909996CEC67}"/>
              </a:ext>
            </a:extLst>
          </p:cNvPr>
          <p:cNvSpPr txBox="1">
            <a:spLocks/>
          </p:cNvSpPr>
          <p:nvPr/>
        </p:nvSpPr>
        <p:spPr>
          <a:xfrm>
            <a:off x="821531" y="1194464"/>
            <a:ext cx="6500020" cy="201101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1417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17500" indent="-317500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8325" indent="-222250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84225" indent="-201613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Minion Pro" pitchFamily="18" charset="0"/>
              <a:buChar char="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00125" indent="-185738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Onchain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+mj-lt"/>
              <a:cs typeface="Times New Roman" panose="02020603050405020304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Implements a k out of n consensus mechanism.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i.e., if k out of n oracles report identical values response is passed to the relying contract.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Functions –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oracleQuery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() and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updateQuery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()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>
              <a:solidFill>
                <a:schemeClr val="accent1">
                  <a:lumMod val="75000"/>
                </a:schemeClr>
              </a:solidFill>
              <a:latin typeface="+mj-lt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  <a:latin typeface="+mj-lt"/>
              <a:cs typeface="Times New Roman" panose="02020603050405020304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dirty="0">
              <a:solidFill>
                <a:schemeClr val="accent1">
                  <a:lumMod val="75000"/>
                </a:schemeClr>
              </a:solidFill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1767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BDB150-8D47-49A9-867D-87DB1D1D1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30" y="475871"/>
            <a:ext cx="7500939" cy="421200"/>
          </a:xfrm>
        </p:spPr>
        <p:txBody>
          <a:bodyPr/>
          <a:lstStyle/>
          <a:p>
            <a:r>
              <a:rPr lang="en-IN" sz="28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Implementation</a:t>
            </a:r>
          </a:p>
        </p:txBody>
      </p:sp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C7DFB2A7-F343-46F0-B2C6-6909996CEC67}"/>
              </a:ext>
            </a:extLst>
          </p:cNvPr>
          <p:cNvSpPr txBox="1">
            <a:spLocks/>
          </p:cNvSpPr>
          <p:nvPr/>
        </p:nvSpPr>
        <p:spPr>
          <a:xfrm>
            <a:off x="821530" y="1334164"/>
            <a:ext cx="7975629" cy="201101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1417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17500" indent="-317500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8325" indent="-222250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84225" indent="-201613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Minion Pro" pitchFamily="18" charset="0"/>
              <a:buChar char="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00125" indent="-185738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Centralized Component (off-chain)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Node.js, PostgreSQL, web3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Node.js used to connect to the database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Web3 is used to poll the oracle contract for events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  <a:latin typeface="+mj-lt"/>
              <a:cs typeface="Times New Roman" panose="02020603050405020304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dirty="0">
              <a:solidFill>
                <a:schemeClr val="accent1">
                  <a:lumMod val="75000"/>
                </a:schemeClr>
              </a:solidFill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1315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BDB150-8D47-49A9-867D-87DB1D1D1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30" y="475871"/>
            <a:ext cx="7500939" cy="421200"/>
          </a:xfrm>
        </p:spPr>
        <p:txBody>
          <a:bodyPr/>
          <a:lstStyle/>
          <a:p>
            <a:r>
              <a:rPr lang="en-IN" sz="28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Implementation</a:t>
            </a:r>
          </a:p>
        </p:txBody>
      </p:sp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C7DFB2A7-F343-46F0-B2C6-6909996CEC67}"/>
              </a:ext>
            </a:extLst>
          </p:cNvPr>
          <p:cNvSpPr txBox="1">
            <a:spLocks/>
          </p:cNvSpPr>
          <p:nvPr/>
        </p:nvSpPr>
        <p:spPr>
          <a:xfrm>
            <a:off x="821530" y="1334164"/>
            <a:ext cx="7975629" cy="201101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1417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17500" indent="-317500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8325" indent="-222250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84225" indent="-201613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Minion Pro" pitchFamily="18" charset="0"/>
              <a:buChar char="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00125" indent="-185738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Decentralized Component (off-chain)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Web3, HTML, CSS,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Javascript</a:t>
            </a:r>
            <a:endParaRPr lang="en-US" sz="1800" dirty="0">
              <a:solidFill>
                <a:schemeClr val="accent1">
                  <a:lumMod val="75000"/>
                </a:schemeClr>
              </a:solidFill>
              <a:latin typeface="+mj-lt"/>
              <a:cs typeface="Times New Roman" panose="02020603050405020304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Web3 is used to poll the oracle contract for events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HTML used to design the UI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>
              <a:solidFill>
                <a:schemeClr val="accent1">
                  <a:lumMod val="75000"/>
                </a:schemeClr>
              </a:solidFill>
              <a:latin typeface="+mj-lt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  <a:latin typeface="+mj-lt"/>
              <a:cs typeface="Times New Roman" panose="02020603050405020304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dirty="0">
              <a:solidFill>
                <a:schemeClr val="accent1">
                  <a:lumMod val="75000"/>
                </a:schemeClr>
              </a:solidFill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2189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BDB150-8D47-49A9-867D-87DB1D1D1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30" y="475871"/>
            <a:ext cx="7500939" cy="421200"/>
          </a:xfrm>
        </p:spPr>
        <p:txBody>
          <a:bodyPr/>
          <a:lstStyle/>
          <a:p>
            <a:r>
              <a:rPr lang="en-IN" sz="28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Implementation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D3B533-2329-4118-AAB4-73A7096F62A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21530" y="1141979"/>
            <a:ext cx="5517798" cy="3312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3654579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BDB150-8D47-49A9-867D-87DB1D1D1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30" y="475871"/>
            <a:ext cx="7500939" cy="421200"/>
          </a:xfrm>
        </p:spPr>
        <p:txBody>
          <a:bodyPr/>
          <a:lstStyle/>
          <a:p>
            <a:r>
              <a:rPr lang="en-IN" sz="28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Why the </a:t>
            </a:r>
            <a:r>
              <a:rPr lang="en-IN" sz="2800" dirty="0" err="1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Qtum</a:t>
            </a:r>
            <a:r>
              <a:rPr lang="en-IN" sz="28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 blockchain?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821530" y="1494024"/>
            <a:ext cx="5950077" cy="224670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UTXO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Account Abstraction Layer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Decentralized Governance Protocol (DGP)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Token Creation</a:t>
            </a:r>
          </a:p>
        </p:txBody>
      </p:sp>
      <p:pic>
        <p:nvPicPr>
          <p:cNvPr id="6" name="Picture 5" descr="A picture containing building, window&#10;&#10;Description automatically generated">
            <a:extLst>
              <a:ext uri="{FF2B5EF4-FFF2-40B4-BE49-F238E27FC236}">
                <a16:creationId xmlns:a16="http://schemas.microsoft.com/office/drawing/2014/main" id="{9FB8B1F9-E872-4856-B3E7-851EBAFE65D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9630" y="345505"/>
            <a:ext cx="755603" cy="681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8423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73462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BDB150-8D47-49A9-867D-87DB1D1D1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30" y="475871"/>
            <a:ext cx="7500939" cy="421200"/>
          </a:xfrm>
        </p:spPr>
        <p:txBody>
          <a:bodyPr/>
          <a:lstStyle/>
          <a:p>
            <a:r>
              <a:rPr lang="en-IN" sz="28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Bitcoin</a:t>
            </a:r>
            <a:endParaRPr lang="en-IN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828674" y="1302192"/>
            <a:ext cx="7101381" cy="289198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Blockchain for the bitcoin cryptocurrency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UTXO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Proof of Work algorithm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Merkle trees used to verify the authenticity of a transaction.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E85E2F4E-E71B-4D44-A30C-B2BC8BF1DB3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139" b="82247" l="10000" r="90000">
                        <a14:backgroundMark x1="91204" y1="66524" x2="91204" y2="66524"/>
                        <a14:backgroundMark x1="93981" y1="12446" x2="43981" y2="1288"/>
                        <a14:backgroundMark x1="43981" y1="1288" x2="7407" y2="32618"/>
                        <a14:backgroundMark x1="7407" y1="32618" x2="20370" y2="78541"/>
                        <a14:backgroundMark x1="20370" y1="78541" x2="71296" y2="83262"/>
                        <a14:backgroundMark x1="71296" y1="83262" x2="99074" y2="35193"/>
                        <a14:backgroundMark x1="99074" y1="35193" x2="82870" y2="1630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8614"/>
          <a:stretch/>
        </p:blipFill>
        <p:spPr>
          <a:xfrm>
            <a:off x="1814760" y="200471"/>
            <a:ext cx="986011" cy="9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702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BDB150-8D47-49A9-867D-87DB1D1D1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30" y="475871"/>
            <a:ext cx="7500939" cy="421200"/>
          </a:xfrm>
        </p:spPr>
        <p:txBody>
          <a:bodyPr/>
          <a:lstStyle/>
          <a:p>
            <a:r>
              <a:rPr lang="en-IN" sz="28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UTXO</a:t>
            </a:r>
            <a:endParaRPr lang="en-IN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821530" y="1334164"/>
            <a:ext cx="7218884" cy="289198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Each transaction spends output from prior transactions and generates new outputs that can be spent by transactions in the future.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Unspent transactions are kept in each fully-synchronized node, and therefore this model is named “UTXO”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>
                  <a:lumMod val="75000"/>
                </a:schemeClr>
              </a:solidFill>
              <a:latin typeface="+mj-lt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>
                  <a:lumMod val="75000"/>
                </a:schemeClr>
              </a:solidFill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884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BDB150-8D47-49A9-867D-87DB1D1D1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30" y="475871"/>
            <a:ext cx="7500939" cy="421200"/>
          </a:xfrm>
        </p:spPr>
        <p:txBody>
          <a:bodyPr/>
          <a:lstStyle/>
          <a:p>
            <a:r>
              <a:rPr lang="en-IN" sz="28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Proof-of-Work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821530" y="1334164"/>
            <a:ext cx="5950077" cy="289198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Calculation of a nonce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Hash(B + nonce) &lt; t, where B denotes the contents of the block, nonce a random variable and t is an upper threshold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>
                  <a:lumMod val="75000"/>
                </a:schemeClr>
              </a:solidFill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7601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BDB150-8D47-49A9-867D-87DB1D1D1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528128"/>
            <a:ext cx="7500939" cy="421200"/>
          </a:xfrm>
        </p:spPr>
        <p:txBody>
          <a:bodyPr/>
          <a:lstStyle/>
          <a:p>
            <a:r>
              <a:rPr lang="en-IN" sz="28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Merkle Tree</a:t>
            </a:r>
            <a:endParaRPr lang="en-IN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828675" y="1525996"/>
            <a:ext cx="3450966" cy="220833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Represents a block in the chain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Uses the concept of hashing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Only the root hash is stored in the block.</a:t>
            </a:r>
          </a:p>
        </p:txBody>
      </p:sp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A8F9E08-8FE4-4BD8-8985-5373C9AC276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48"/>
          <a:stretch/>
        </p:blipFill>
        <p:spPr>
          <a:xfrm>
            <a:off x="5245217" y="1193998"/>
            <a:ext cx="2487592" cy="2629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979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BDB150-8D47-49A9-867D-87DB1D1D1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30" y="475871"/>
            <a:ext cx="7500939" cy="421200"/>
          </a:xfrm>
        </p:spPr>
        <p:txBody>
          <a:bodyPr/>
          <a:lstStyle/>
          <a:p>
            <a:r>
              <a:rPr lang="en-IN" sz="28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Ethereum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821530" y="1494024"/>
            <a:ext cx="5950077" cy="224670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Turing complete blockchain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Accounts/balance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Proof-of-work algorithm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Smart contract creation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>
                  <a:lumMod val="75000"/>
                </a:schemeClr>
              </a:solidFill>
              <a:latin typeface="+mj-lt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>
                  <a:lumMod val="75000"/>
                </a:schemeClr>
              </a:solidFill>
              <a:latin typeface="+mj-lt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>
                  <a:lumMod val="75000"/>
                </a:schemeClr>
              </a:solidFill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5" name="Picture 4" descr="A picture containing box&#10;&#10;Description automatically generated">
            <a:extLst>
              <a:ext uri="{FF2B5EF4-FFF2-40B4-BE49-F238E27FC236}">
                <a16:creationId xmlns:a16="http://schemas.microsoft.com/office/drawing/2014/main" id="{BAB54D59-B1A3-4731-8407-CC980DBAC2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7111" y1="81333" x2="47111" y2="81333"/>
                        <a14:foregroundMark x1="56444" y1="79111" x2="56444" y2="79111"/>
                        <a14:foregroundMark x1="64444" y1="60889" x2="64444" y2="60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549" y="136527"/>
            <a:ext cx="972000" cy="9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655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BDB150-8D47-49A9-867D-87DB1D1D1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30" y="475871"/>
            <a:ext cx="7500939" cy="421200"/>
          </a:xfrm>
        </p:spPr>
        <p:txBody>
          <a:bodyPr/>
          <a:lstStyle/>
          <a:p>
            <a:r>
              <a:rPr lang="en-IN" sz="2800" dirty="0" err="1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Qtum</a:t>
            </a:r>
            <a:endParaRPr lang="en-IN" sz="2800" dirty="0">
              <a:solidFill>
                <a:schemeClr val="accent1">
                  <a:lumMod val="75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821530" y="1494024"/>
            <a:ext cx="5950077" cy="224670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Turing complete blockchain that uses the EVM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UTXO model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Proof-of-stake algorithm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Account abstraction layer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Decentralized Governance Protocol (DGP)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>
                  <a:lumMod val="75000"/>
                </a:schemeClr>
              </a:solidFill>
              <a:latin typeface="+mj-lt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>
                  <a:lumMod val="75000"/>
                </a:schemeClr>
              </a:solidFill>
              <a:latin typeface="+mj-lt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>
                  <a:lumMod val="75000"/>
                </a:schemeClr>
              </a:solidFill>
              <a:latin typeface="+mj-lt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>
                  <a:lumMod val="75000"/>
                </a:schemeClr>
              </a:solidFill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6" name="Picture 5" descr="A picture containing building, window&#10;&#10;Description automatically generated">
            <a:extLst>
              <a:ext uri="{FF2B5EF4-FFF2-40B4-BE49-F238E27FC236}">
                <a16:creationId xmlns:a16="http://schemas.microsoft.com/office/drawing/2014/main" id="{9FB8B1F9-E872-4856-B3E7-851EBAFE65D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030" y="345505"/>
            <a:ext cx="755603" cy="681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645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BDB150-8D47-49A9-867D-87DB1D1D1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30" y="475871"/>
            <a:ext cx="7500939" cy="421200"/>
          </a:xfrm>
        </p:spPr>
        <p:txBody>
          <a:bodyPr/>
          <a:lstStyle/>
          <a:p>
            <a:r>
              <a:rPr lang="en-IN" sz="28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Blockchain Oracles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821530" y="1334164"/>
            <a:ext cx="7975629" cy="289198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Used to supply data on-chain, since smart contracts cannot call the outside world.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Centralized and decentralized oracles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Human oracles, software/hardware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Consensus mechanisms for decentralized oracles. E.g., k out of n oracles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>
                  <a:lumMod val="75000"/>
                </a:schemeClr>
              </a:solidFill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5128552"/>
      </p:ext>
    </p:extLst>
  </p:cSld>
  <p:clrMapOvr>
    <a:masterClrMapping/>
  </p:clrMapOvr>
</p:sld>
</file>

<file path=ppt/theme/theme1.xml><?xml version="1.0" encoding="utf-8"?>
<a:theme xmlns:a="http://schemas.openxmlformats.org/drawingml/2006/main" name="TCD_PPT_Calibri_Option1a">
  <a:themeElements>
    <a:clrScheme name="Custom 5">
      <a:dk1>
        <a:srgbClr val="000000"/>
      </a:dk1>
      <a:lt1>
        <a:srgbClr val="FFFFFF"/>
      </a:lt1>
      <a:dk2>
        <a:srgbClr val="0070BB"/>
      </a:dk2>
      <a:lt2>
        <a:srgbClr val="FFFFFF"/>
      </a:lt2>
      <a:accent1>
        <a:srgbClr val="0070BB"/>
      </a:accent1>
      <a:accent2>
        <a:srgbClr val="0070BB"/>
      </a:accent2>
      <a:accent3>
        <a:srgbClr val="7C7C7C"/>
      </a:accent3>
      <a:accent4>
        <a:srgbClr val="A6A6A6"/>
      </a:accent4>
      <a:accent5>
        <a:srgbClr val="0E73B9"/>
      </a:accent5>
      <a:accent6>
        <a:srgbClr val="0070BB"/>
      </a:accent6>
      <a:hlink>
        <a:srgbClr val="000000"/>
      </a:hlink>
      <a:folHlink>
        <a:srgbClr val="000000"/>
      </a:folHlink>
    </a:clrScheme>
    <a:fontScheme name="Trinity Colleg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175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893</TotalTime>
  <Words>1668</Words>
  <Application>Microsoft Office PowerPoint</Application>
  <PresentationFormat>On-screen Show (16:9)</PresentationFormat>
  <Paragraphs>245</Paragraphs>
  <Slides>28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Minion Pro</vt:lpstr>
      <vt:lpstr>TCD_PPT_Calibri_Option1a</vt:lpstr>
      <vt:lpstr>A Study of Oracle Systems for the QTUM blockchain eco-system – ‘Oracle 2’</vt:lpstr>
      <vt:lpstr>Blockchain</vt:lpstr>
      <vt:lpstr>Bitcoin</vt:lpstr>
      <vt:lpstr>UTXO</vt:lpstr>
      <vt:lpstr>Proof-of-Work</vt:lpstr>
      <vt:lpstr>Merkle Tree</vt:lpstr>
      <vt:lpstr>Ethereum</vt:lpstr>
      <vt:lpstr>Qtum</vt:lpstr>
      <vt:lpstr>Blockchain Oracles</vt:lpstr>
      <vt:lpstr>Blockchain Oracles - Architecture</vt:lpstr>
      <vt:lpstr>A centralized oracle - Provable</vt:lpstr>
      <vt:lpstr>A decentralized oracle - Augur</vt:lpstr>
      <vt:lpstr>A decentralized oracle - Augur</vt:lpstr>
      <vt:lpstr>A Summary of Oracles</vt:lpstr>
      <vt:lpstr>Oracle 2 - Architecture</vt:lpstr>
      <vt:lpstr>Oracle 2 – Architecture</vt:lpstr>
      <vt:lpstr>Oracle 2 – Workflow</vt:lpstr>
      <vt:lpstr>Oracle 2 – Example</vt:lpstr>
      <vt:lpstr>Oracle 2 – Example</vt:lpstr>
      <vt:lpstr>Innovation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Why the Qtum blockchain?</vt:lpstr>
      <vt:lpstr>Thank You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dtpgraphics</dc:creator>
  <cp:lastModifiedBy>George Chavady</cp:lastModifiedBy>
  <cp:revision>95</cp:revision>
  <cp:lastPrinted>2014-12-16T10:33:11Z</cp:lastPrinted>
  <dcterms:created xsi:type="dcterms:W3CDTF">2013-07-29T09:34:50Z</dcterms:created>
  <dcterms:modified xsi:type="dcterms:W3CDTF">2020-08-25T10:39:40Z</dcterms:modified>
</cp:coreProperties>
</file>