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FDC4C05-7172-4E91-AEC9-AA6D0AA5EA6C}">
  <a:tblStyle styleId="{3FDC4C05-7172-4E91-AEC9-AA6D0AA5EA6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D75FCCC-1FE9-4FE2-AA46-A1216CB9728F}"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65b281f3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65b281f3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sz="1400">
                <a:latin typeface="Calibri"/>
                <a:ea typeface="Calibri"/>
                <a:cs typeface="Calibri"/>
                <a:sym typeface="Calibri"/>
              </a:rPr>
              <a:t>Testing Aspects:</a:t>
            </a:r>
            <a:endParaRPr sz="1400">
              <a:latin typeface="Calibri"/>
              <a:ea typeface="Calibri"/>
              <a:cs typeface="Calibri"/>
              <a:sym typeface="Calibri"/>
            </a:endParaRPr>
          </a:p>
          <a:p>
            <a:pPr indent="0" lvl="0" marL="0" rtl="0" algn="l">
              <a:lnSpc>
                <a:spcPct val="100000"/>
              </a:lnSpc>
              <a:spcBef>
                <a:spcPts val="1600"/>
              </a:spcBef>
              <a:spcAft>
                <a:spcPts val="0"/>
              </a:spcAft>
              <a:buNone/>
            </a:pPr>
            <a:r>
              <a:rPr lang="zh-CN" sz="1400">
                <a:latin typeface="Calibri"/>
                <a:ea typeface="Calibri"/>
                <a:cs typeface="Calibri"/>
                <a:sym typeface="Calibri"/>
              </a:rPr>
              <a:t>1.</a:t>
            </a:r>
            <a:r>
              <a:rPr lang="zh-CN" sz="1400">
                <a:latin typeface="Calibri"/>
                <a:ea typeface="Calibri"/>
                <a:cs typeface="Calibri"/>
                <a:sym typeface="Calibri"/>
              </a:rPr>
              <a:t>Would you visit a restaurant that provides extra services like charging your devices while you dine?</a:t>
            </a:r>
            <a:endParaRPr sz="1400">
              <a:latin typeface="Calibri"/>
              <a:ea typeface="Calibri"/>
              <a:cs typeface="Calibri"/>
              <a:sym typeface="Calibri"/>
            </a:endParaRPr>
          </a:p>
          <a:p>
            <a:pPr indent="0" lvl="0" marL="0" rtl="0" algn="l">
              <a:lnSpc>
                <a:spcPct val="100000"/>
              </a:lnSpc>
              <a:spcBef>
                <a:spcPts val="1600"/>
              </a:spcBef>
              <a:spcAft>
                <a:spcPts val="0"/>
              </a:spcAft>
              <a:buNone/>
            </a:pPr>
            <a:r>
              <a:rPr lang="zh-CN" sz="1400">
                <a:latin typeface="Calibri"/>
                <a:ea typeface="Calibri"/>
                <a:cs typeface="Calibri"/>
                <a:sym typeface="Calibri"/>
              </a:rPr>
              <a:t>2. Are you comfortable spending in a restaurant on food/drinks to charge your device?</a:t>
            </a:r>
            <a:endParaRPr sz="1400">
              <a:latin typeface="Calibri"/>
              <a:ea typeface="Calibri"/>
              <a:cs typeface="Calibri"/>
              <a:sym typeface="Calibri"/>
            </a:endParaRPr>
          </a:p>
          <a:p>
            <a:pPr indent="0" lvl="0" marL="457200" rtl="0" algn="l">
              <a:lnSpc>
                <a:spcPct val="100000"/>
              </a:lnSpc>
              <a:spcBef>
                <a:spcPts val="1600"/>
              </a:spcBef>
              <a:spcAft>
                <a:spcPts val="1600"/>
              </a:spcAft>
              <a:buNone/>
            </a:pPr>
            <a:r>
              <a:rPr lang="zh-CN" sz="1400">
                <a:latin typeface="Calibri"/>
                <a:ea typeface="Calibri"/>
                <a:cs typeface="Calibri"/>
                <a:sym typeface="Calibri"/>
              </a:rPr>
              <a:t>For eg. We met one of the customer who was of the thought process that he will prefer purchasing the cheapest item from the restaurant and charge his device for free. But, when compared to the other  users we saw that “Time” is value for rest.</a:t>
            </a:r>
            <a:endParaRPr sz="1400">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65b62dfd3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65b62dfd3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400">
                <a:latin typeface="Calibri"/>
                <a:ea typeface="Calibri"/>
                <a:cs typeface="Calibri"/>
                <a:sym typeface="Calibri"/>
              </a:rPr>
              <a:t>Testing Aspects: </a:t>
            </a:r>
            <a:endParaRPr sz="1400">
              <a:latin typeface="Calibri"/>
              <a:ea typeface="Calibri"/>
              <a:cs typeface="Calibri"/>
              <a:sym typeface="Calibri"/>
            </a:endParaRPr>
          </a:p>
          <a:p>
            <a:pPr indent="0" lvl="0" marL="0" rtl="0" algn="l">
              <a:lnSpc>
                <a:spcPct val="115000"/>
              </a:lnSpc>
              <a:spcBef>
                <a:spcPts val="0"/>
              </a:spcBef>
              <a:spcAft>
                <a:spcPts val="0"/>
              </a:spcAft>
              <a:buNone/>
            </a:pPr>
            <a:r>
              <a:rPr lang="zh-CN" sz="1400">
                <a:latin typeface="Calibri"/>
                <a:ea typeface="Calibri"/>
                <a:cs typeface="Calibri"/>
                <a:sym typeface="Calibri"/>
              </a:rPr>
              <a:t>Are you willing to travel more than a mile to rent power supplies?</a:t>
            </a:r>
            <a:endParaRPr sz="1400">
              <a:latin typeface="Calibri"/>
              <a:ea typeface="Calibri"/>
              <a:cs typeface="Calibri"/>
              <a:sym typeface="Calibri"/>
            </a:endParaRPr>
          </a:p>
          <a:p>
            <a:pPr indent="0" lvl="0" marL="0" rtl="0" algn="l">
              <a:lnSpc>
                <a:spcPct val="115000"/>
              </a:lnSpc>
              <a:spcBef>
                <a:spcPts val="0"/>
              </a:spcBef>
              <a:spcAft>
                <a:spcPts val="0"/>
              </a:spcAft>
              <a:buNone/>
            </a:pPr>
            <a:r>
              <a:rPr lang="zh-CN" sz="1400">
                <a:latin typeface="Calibri"/>
                <a:ea typeface="Calibri"/>
                <a:cs typeface="Calibri"/>
                <a:sym typeface="Calibri"/>
              </a:rPr>
              <a:t>Few said yes but , most of them would prefer to take it from their friends (e.g.,Students)</a:t>
            </a:r>
            <a:endParaRPr sz="1400">
              <a:latin typeface="Calibri"/>
              <a:ea typeface="Calibri"/>
              <a:cs typeface="Calibri"/>
              <a:sym typeface="Calibri"/>
            </a:endParaRPr>
          </a:p>
          <a:p>
            <a:pPr indent="0" lvl="0" marL="0" rtl="0" algn="l">
              <a:lnSpc>
                <a:spcPct val="115000"/>
              </a:lnSpc>
              <a:spcBef>
                <a:spcPts val="0"/>
              </a:spcBef>
              <a:spcAft>
                <a:spcPts val="0"/>
              </a:spcAft>
              <a:buNone/>
            </a:pPr>
            <a:r>
              <a:rPr lang="zh-CN" sz="1400">
                <a:latin typeface="Calibri"/>
                <a:ea typeface="Calibri"/>
                <a:cs typeface="Calibri"/>
                <a:sym typeface="Calibri"/>
              </a:rPr>
              <a:t>Shops have fixed closing time. Hence, people can rent it during those hours. Apart from that it will be an easy source of pocket money for students.</a:t>
            </a:r>
            <a:endParaRPr sz="1400">
              <a:latin typeface="Calibri"/>
              <a:ea typeface="Calibri"/>
              <a:cs typeface="Calibri"/>
              <a:sym typeface="Calibri"/>
            </a:endParaRPr>
          </a:p>
          <a:p>
            <a:pPr indent="0" lvl="0" marL="0" rtl="0" algn="l">
              <a:lnSpc>
                <a:spcPct val="115000"/>
              </a:lnSpc>
              <a:spcBef>
                <a:spcPts val="0"/>
              </a:spcBef>
              <a:spcAft>
                <a:spcPts val="0"/>
              </a:spcAft>
              <a:buNone/>
            </a:pPr>
            <a:r>
              <a:t/>
            </a:r>
            <a:endParaRPr sz="1400">
              <a:latin typeface="Calibri"/>
              <a:ea typeface="Calibri"/>
              <a:cs typeface="Calibri"/>
              <a:sym typeface="Calibri"/>
            </a:endParaRPr>
          </a:p>
          <a:p>
            <a:pPr indent="0" lvl="0" marL="0" rtl="0" algn="l">
              <a:lnSpc>
                <a:spcPct val="115000"/>
              </a:lnSpc>
              <a:spcBef>
                <a:spcPts val="0"/>
              </a:spcBef>
              <a:spcAft>
                <a:spcPts val="0"/>
              </a:spcAft>
              <a:buNone/>
            </a:pPr>
            <a:r>
              <a:rPr lang="zh-CN" sz="1400">
                <a:latin typeface="Calibri"/>
                <a:ea typeface="Calibri"/>
                <a:cs typeface="Calibri"/>
                <a:sym typeface="Calibri"/>
              </a:rPr>
              <a:t>Revenue Model :- </a:t>
            </a:r>
            <a:endParaRPr sz="1400">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AutoNum type="arabicPeriod"/>
            </a:pPr>
            <a:r>
              <a:rPr lang="zh-CN" sz="1400">
                <a:latin typeface="Calibri"/>
                <a:ea typeface="Calibri"/>
                <a:cs typeface="Calibri"/>
                <a:sym typeface="Calibri"/>
              </a:rPr>
              <a:t>Secuirtry deposit eg -$5 (refunded after returning cable.)</a:t>
            </a:r>
            <a:endParaRPr sz="1400">
              <a:latin typeface="Calibri"/>
              <a:ea typeface="Calibri"/>
              <a:cs typeface="Calibri"/>
              <a:sym typeface="Calibri"/>
            </a:endParaRPr>
          </a:p>
          <a:p>
            <a:pPr indent="-317500" lvl="0" marL="457200" rtl="0" algn="l">
              <a:lnSpc>
                <a:spcPct val="115000"/>
              </a:lnSpc>
              <a:spcBef>
                <a:spcPts val="0"/>
              </a:spcBef>
              <a:spcAft>
                <a:spcPts val="0"/>
              </a:spcAft>
              <a:buSzPts val="1400"/>
              <a:buFont typeface="Calibri"/>
              <a:buAutoNum type="arabicPeriod"/>
            </a:pPr>
            <a:r>
              <a:rPr lang="zh-CN" sz="1400">
                <a:latin typeface="Calibri"/>
                <a:ea typeface="Calibri"/>
                <a:cs typeface="Calibri"/>
                <a:sym typeface="Calibri"/>
              </a:rPr>
              <a:t>renting cost eg - $0.50</a:t>
            </a:r>
            <a:endParaRPr sz="1400">
              <a:latin typeface="Calibri"/>
              <a:ea typeface="Calibri"/>
              <a:cs typeface="Calibri"/>
              <a:sym typeface="Calibri"/>
            </a:endParaRPr>
          </a:p>
          <a:p>
            <a:pPr indent="0" lvl="0" marL="0" rtl="0" algn="l">
              <a:lnSpc>
                <a:spcPct val="115000"/>
              </a:lnSpc>
              <a:spcBef>
                <a:spcPts val="0"/>
              </a:spcBef>
              <a:spcAft>
                <a:spcPts val="0"/>
              </a:spcAft>
              <a:buNone/>
            </a:pPr>
            <a:r>
              <a:t/>
            </a:r>
            <a:endParaRPr sz="1400">
              <a:latin typeface="Calibri"/>
              <a:ea typeface="Calibri"/>
              <a:cs typeface="Calibri"/>
              <a:sym typeface="Calibri"/>
            </a:endParaRPr>
          </a:p>
          <a:p>
            <a:pPr indent="0" lvl="0" marL="0" rtl="0" algn="l">
              <a:lnSpc>
                <a:spcPct val="115000"/>
              </a:lnSpc>
              <a:spcBef>
                <a:spcPts val="0"/>
              </a:spcBef>
              <a:spcAft>
                <a:spcPts val="0"/>
              </a:spcAft>
              <a:buNone/>
            </a:pPr>
            <a:r>
              <a:rPr lang="zh-CN" sz="1400">
                <a:latin typeface="Calibri"/>
                <a:ea typeface="Calibri"/>
                <a:cs typeface="Calibri"/>
                <a:sym typeface="Calibri"/>
              </a:rPr>
              <a:t>Revenue profit for MyVolts : The more wear and tear of the cable, the more purchase of cable from MyVolts app.</a:t>
            </a:r>
            <a:endParaRPr sz="1400">
              <a:latin typeface="Calibri"/>
              <a:ea typeface="Calibri"/>
              <a:cs typeface="Calibri"/>
              <a:sym typeface="Calibri"/>
            </a:endParaRPr>
          </a:p>
          <a:p>
            <a:pPr indent="0" lvl="0" marL="0" rtl="0" algn="l">
              <a:lnSpc>
                <a:spcPct val="115000"/>
              </a:lnSpc>
              <a:spcBef>
                <a:spcPts val="0"/>
              </a:spcBef>
              <a:spcAft>
                <a:spcPts val="0"/>
              </a:spcAft>
              <a:buNone/>
            </a:pPr>
            <a:r>
              <a:t/>
            </a:r>
            <a:endParaRPr sz="1400">
              <a:latin typeface="Calibri"/>
              <a:ea typeface="Calibri"/>
              <a:cs typeface="Calibri"/>
              <a:sym typeface="Calibri"/>
            </a:endParaRPr>
          </a:p>
          <a:p>
            <a:pPr indent="457200" lvl="0" marL="0" rtl="0" algn="l">
              <a:lnSpc>
                <a:spcPct val="115000"/>
              </a:lnSpc>
              <a:spcBef>
                <a:spcPts val="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5b62dfd3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5b62dfd3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latin typeface="Calibri"/>
                <a:ea typeface="Calibri"/>
                <a:cs typeface="Calibri"/>
                <a:sym typeface="Calibri"/>
              </a:rPr>
              <a:t>Testing Aspects:</a:t>
            </a:r>
            <a:endParaRPr sz="1400">
              <a:latin typeface="Calibri"/>
              <a:ea typeface="Calibri"/>
              <a:cs typeface="Calibri"/>
              <a:sym typeface="Calibri"/>
            </a:endParaRPr>
          </a:p>
          <a:p>
            <a:pPr indent="0" lvl="0" marL="0" rtl="0" algn="l">
              <a:spcBef>
                <a:spcPts val="0"/>
              </a:spcBef>
              <a:spcAft>
                <a:spcPts val="0"/>
              </a:spcAft>
              <a:buNone/>
            </a:pPr>
            <a:r>
              <a:rPr lang="zh-CN" sz="1400">
                <a:latin typeface="Calibri"/>
                <a:ea typeface="Calibri"/>
                <a:cs typeface="Calibri"/>
                <a:sym typeface="Calibri"/>
              </a:rPr>
              <a:t>Most of the r</a:t>
            </a:r>
            <a:r>
              <a:rPr lang="zh-CN" sz="1400">
                <a:latin typeface="Calibri"/>
                <a:ea typeface="Calibri"/>
                <a:cs typeface="Calibri"/>
                <a:sym typeface="Calibri"/>
              </a:rPr>
              <a:t>egular customers were </a:t>
            </a:r>
            <a:r>
              <a:rPr lang="zh-CN" sz="1400">
                <a:latin typeface="Calibri"/>
                <a:ea typeface="Calibri"/>
                <a:cs typeface="Calibri"/>
                <a:sym typeface="Calibri"/>
              </a:rPr>
              <a:t>interested</a:t>
            </a:r>
            <a:r>
              <a:rPr lang="zh-CN" sz="1400">
                <a:latin typeface="Calibri"/>
                <a:ea typeface="Calibri"/>
                <a:cs typeface="Calibri"/>
                <a:sym typeface="Calibri"/>
              </a:rPr>
              <a:t> in the idea of having free charging stations but as it would have affected the market of Restaurant Owners.</a:t>
            </a:r>
            <a:endParaRPr sz="1400">
              <a:latin typeface="Calibri"/>
              <a:ea typeface="Calibri"/>
              <a:cs typeface="Calibri"/>
              <a:sym typeface="Calibri"/>
            </a:endParaRPr>
          </a:p>
          <a:p>
            <a:pPr indent="0" lvl="0" marL="0" rtl="0" algn="l">
              <a:spcBef>
                <a:spcPts val="0"/>
              </a:spcBef>
              <a:spcAft>
                <a:spcPts val="0"/>
              </a:spcAft>
              <a:buNone/>
            </a:pPr>
            <a:r>
              <a:rPr lang="zh-CN" sz="1400">
                <a:latin typeface="Calibri"/>
                <a:ea typeface="Calibri"/>
                <a:cs typeface="Calibri"/>
                <a:sym typeface="Calibri"/>
              </a:rPr>
              <a:t>We planned on moving the Kiosks to tourists spots to broaden our reach as well as provide solutions to the most of them.</a:t>
            </a:r>
            <a:endParaRPr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rPr lang="zh-CN" sz="1400">
                <a:latin typeface="Calibri"/>
                <a:ea typeface="Calibri"/>
                <a:cs typeface="Calibri"/>
                <a:sym typeface="Calibri"/>
              </a:rPr>
              <a:t>Example:</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zh-CN" sz="1400">
                <a:latin typeface="Calibri"/>
                <a:ea typeface="Calibri"/>
                <a:cs typeface="Calibri"/>
                <a:sym typeface="Calibri"/>
              </a:rPr>
              <a:t>tourist places </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zh-CN" sz="1400">
                <a:latin typeface="Calibri"/>
                <a:ea typeface="Calibri"/>
                <a:cs typeface="Calibri"/>
                <a:sym typeface="Calibri"/>
              </a:rPr>
              <a:t>bus stops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zh-CN" sz="1400">
                <a:latin typeface="Calibri"/>
                <a:ea typeface="Calibri"/>
                <a:cs typeface="Calibri"/>
                <a:sym typeface="Calibri"/>
              </a:rPr>
              <a:t>luas station</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zh-CN" sz="1400">
                <a:latin typeface="Calibri"/>
                <a:ea typeface="Calibri"/>
                <a:cs typeface="Calibri"/>
                <a:sym typeface="Calibri"/>
              </a:rPr>
              <a:t>dart stations.</a:t>
            </a:r>
            <a:endParaRPr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5660c60c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5660c60c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5660c60c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5660c60c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65c2ae5ca0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5c2ae5ca0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65660c60c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5660c60c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65c2ae5c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5c2ae5c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latin typeface="Calibri"/>
                <a:ea typeface="Calibri"/>
                <a:cs typeface="Calibri"/>
                <a:sym typeface="Calibri"/>
              </a:rPr>
              <a:t>The Title:</a:t>
            </a:r>
            <a:endParaRPr sz="1400">
              <a:latin typeface="Calibri"/>
              <a:ea typeface="Calibri"/>
              <a:cs typeface="Calibri"/>
              <a:sym typeface="Calibri"/>
            </a:endParaRPr>
          </a:p>
          <a:p>
            <a:pPr indent="0" lvl="0" marL="0" rtl="0" algn="l">
              <a:spcBef>
                <a:spcPts val="0"/>
              </a:spcBef>
              <a:spcAft>
                <a:spcPts val="0"/>
              </a:spcAft>
              <a:buNone/>
            </a:pPr>
            <a:r>
              <a:rPr lang="zh-CN" sz="1400">
                <a:latin typeface="Calibri"/>
                <a:ea typeface="Calibri"/>
                <a:cs typeface="Calibri"/>
                <a:sym typeface="Calibri"/>
              </a:rPr>
              <a:t>Reason : The topics does not specify that the paper is about User Experience.</a:t>
            </a:r>
            <a:endParaRPr sz="1400">
              <a:latin typeface="Calibri"/>
              <a:ea typeface="Calibri"/>
              <a:cs typeface="Calibri"/>
              <a:sym typeface="Calibri"/>
            </a:endParaRPr>
          </a:p>
          <a:p>
            <a:pPr indent="0" lvl="0" marL="0" rtl="0" algn="l">
              <a:spcBef>
                <a:spcPts val="0"/>
              </a:spcBef>
              <a:spcAft>
                <a:spcPts val="0"/>
              </a:spcAft>
              <a:buNone/>
            </a:pPr>
            <a:r>
              <a:rPr lang="zh-CN" sz="1400">
                <a:latin typeface="Calibri"/>
                <a:ea typeface="Calibri"/>
                <a:cs typeface="Calibri"/>
                <a:sym typeface="Calibri"/>
              </a:rPr>
              <a:t>It rather communicates that the paper is about a Mobile App Driven by Linked Data for Power Supply Information</a:t>
            </a:r>
            <a:endParaRPr sz="1400">
              <a:latin typeface="Calibri"/>
              <a:ea typeface="Calibri"/>
              <a:cs typeface="Calibri"/>
              <a:sym typeface="Calibri"/>
            </a:endParaRPr>
          </a:p>
          <a:p>
            <a:pPr indent="0" lvl="0" marL="0" rtl="0" algn="l">
              <a:lnSpc>
                <a:spcPct val="115000"/>
              </a:lnSpc>
              <a:spcBef>
                <a:spcPts val="0"/>
              </a:spcBef>
              <a:spcAft>
                <a:spcPts val="0"/>
              </a:spcAft>
              <a:buNone/>
            </a:pPr>
            <a:r>
              <a:t/>
            </a:r>
            <a:endParaRPr sz="1400">
              <a:latin typeface="Calibri"/>
              <a:ea typeface="Calibri"/>
              <a:cs typeface="Calibri"/>
              <a:sym typeface="Calibri"/>
            </a:endParaRPr>
          </a:p>
          <a:p>
            <a:pPr indent="0" lvl="0" marL="0" rtl="0" algn="l">
              <a:lnSpc>
                <a:spcPct val="115000"/>
              </a:lnSpc>
              <a:spcBef>
                <a:spcPts val="0"/>
              </a:spcBef>
              <a:spcAft>
                <a:spcPts val="0"/>
              </a:spcAft>
              <a:buNone/>
            </a:pPr>
            <a:r>
              <a:rPr lang="zh-CN" sz="1400">
                <a:latin typeface="Calibri"/>
                <a:ea typeface="Calibri"/>
                <a:cs typeface="Calibri"/>
                <a:sym typeface="Calibri"/>
              </a:rPr>
              <a:t>The Introduction :</a:t>
            </a:r>
            <a:endParaRPr sz="1400">
              <a:latin typeface="Calibri"/>
              <a:ea typeface="Calibri"/>
              <a:cs typeface="Calibri"/>
              <a:sym typeface="Calibri"/>
            </a:endParaRPr>
          </a:p>
          <a:p>
            <a:pPr indent="0" lvl="0" marL="0" rtl="0" algn="l">
              <a:lnSpc>
                <a:spcPct val="115000"/>
              </a:lnSpc>
              <a:spcBef>
                <a:spcPts val="0"/>
              </a:spcBef>
              <a:spcAft>
                <a:spcPts val="0"/>
              </a:spcAft>
              <a:buNone/>
            </a:pPr>
            <a:r>
              <a:rPr lang="zh-CN" sz="1400">
                <a:latin typeface="Calibri"/>
                <a:ea typeface="Calibri"/>
                <a:cs typeface="Calibri"/>
                <a:sym typeface="Calibri"/>
              </a:rPr>
              <a:t>Reason : According to the survey from Yus and Pappachan, there were only 36 Linked Data mobile applications available until 2015 and there was none related to product matching. Therefore, it is timely to investigate how to make it easy for people to consume and discover useful information when applying Linked Data to the real mobile world.. Hence, it is a researchable topic.</a:t>
            </a:r>
            <a:endParaRPr sz="1400">
              <a:latin typeface="Calibri"/>
              <a:ea typeface="Calibri"/>
              <a:cs typeface="Calibri"/>
              <a:sym typeface="Calibri"/>
            </a:endParaRPr>
          </a:p>
          <a:p>
            <a:pPr indent="0" lvl="0" marL="0" rtl="0" algn="l">
              <a:lnSpc>
                <a:spcPct val="115000"/>
              </a:lnSpc>
              <a:spcBef>
                <a:spcPts val="0"/>
              </a:spcBef>
              <a:spcAft>
                <a:spcPts val="0"/>
              </a:spcAft>
              <a:buNone/>
            </a:pPr>
            <a:r>
              <a:t/>
            </a:r>
            <a:endParaRPr sz="1400">
              <a:latin typeface="Calibri"/>
              <a:ea typeface="Calibri"/>
              <a:cs typeface="Calibri"/>
              <a:sym typeface="Calibri"/>
            </a:endParaRPr>
          </a:p>
          <a:p>
            <a:pPr indent="0" lvl="0" marL="0" rtl="0" algn="l">
              <a:lnSpc>
                <a:spcPct val="115000"/>
              </a:lnSpc>
              <a:spcBef>
                <a:spcPts val="0"/>
              </a:spcBef>
              <a:spcAft>
                <a:spcPts val="0"/>
              </a:spcAft>
              <a:buNone/>
            </a:pPr>
            <a:r>
              <a:t/>
            </a:r>
            <a:endParaRPr sz="1400">
              <a:latin typeface="Calibri"/>
              <a:ea typeface="Calibri"/>
              <a:cs typeface="Calibri"/>
              <a:sym typeface="Calibri"/>
            </a:endParaRPr>
          </a:p>
          <a:p>
            <a:pPr indent="0" lvl="0" marL="0" rtl="0" algn="l">
              <a:lnSpc>
                <a:spcPct val="115000"/>
              </a:lnSpc>
              <a:spcBef>
                <a:spcPts val="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5c2ae5ca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5c2ae5ca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latin typeface="Calibri"/>
                <a:ea typeface="Calibri"/>
                <a:cs typeface="Calibri"/>
                <a:sym typeface="Calibri"/>
              </a:rPr>
              <a:t>The Research Design:</a:t>
            </a:r>
            <a:endParaRPr sz="1400">
              <a:latin typeface="Calibri"/>
              <a:ea typeface="Calibri"/>
              <a:cs typeface="Calibri"/>
              <a:sym typeface="Calibri"/>
            </a:endParaRPr>
          </a:p>
          <a:p>
            <a:pPr indent="0" lvl="0" marL="0" rtl="0" algn="l">
              <a:spcBef>
                <a:spcPts val="0"/>
              </a:spcBef>
              <a:spcAft>
                <a:spcPts val="0"/>
              </a:spcAft>
              <a:buNone/>
            </a:pPr>
            <a:r>
              <a:rPr lang="zh-CN" sz="1400">
                <a:latin typeface="Calibri"/>
                <a:ea typeface="Calibri"/>
                <a:cs typeface="Calibri"/>
                <a:sym typeface="Calibri"/>
              </a:rPr>
              <a:t>Reason : He has researched on Search Design Pattern by </a:t>
            </a:r>
            <a:r>
              <a:rPr lang="zh-CN" sz="1400">
                <a:latin typeface="Calibri"/>
                <a:ea typeface="Calibri"/>
                <a:cs typeface="Calibri"/>
                <a:sym typeface="Calibri"/>
              </a:rPr>
              <a:t>juxtaposing</a:t>
            </a:r>
            <a:r>
              <a:rPr lang="zh-CN" sz="1400">
                <a:latin typeface="Calibri"/>
                <a:ea typeface="Calibri"/>
                <a:cs typeface="Calibri"/>
                <a:sym typeface="Calibri"/>
              </a:rPr>
              <a:t> on the various </a:t>
            </a:r>
            <a:r>
              <a:rPr lang="zh-CN" sz="1400">
                <a:latin typeface="Calibri"/>
                <a:ea typeface="Calibri"/>
                <a:cs typeface="Calibri"/>
                <a:sym typeface="Calibri"/>
              </a:rPr>
              <a:t>aspects</a:t>
            </a:r>
            <a:r>
              <a:rPr lang="zh-CN" sz="1400">
                <a:latin typeface="Calibri"/>
                <a:ea typeface="Calibri"/>
                <a:cs typeface="Calibri"/>
                <a:sym typeface="Calibri"/>
              </a:rPr>
              <a:t> of the search </a:t>
            </a:r>
            <a:r>
              <a:rPr lang="zh-CN" sz="1400">
                <a:latin typeface="Calibri"/>
                <a:ea typeface="Calibri"/>
                <a:cs typeface="Calibri"/>
                <a:sym typeface="Calibri"/>
              </a:rPr>
              <a:t>design</a:t>
            </a:r>
            <a:r>
              <a:rPr lang="zh-CN" sz="1400">
                <a:latin typeface="Calibri"/>
                <a:ea typeface="Calibri"/>
                <a:cs typeface="Calibri"/>
                <a:sym typeface="Calibri"/>
              </a:rPr>
              <a:t> pattern. </a:t>
            </a:r>
            <a:endParaRPr sz="1400">
              <a:latin typeface="Calibri"/>
              <a:ea typeface="Calibri"/>
              <a:cs typeface="Calibri"/>
              <a:sym typeface="Calibri"/>
            </a:endParaRPr>
          </a:p>
          <a:p>
            <a:pPr indent="0" lvl="0" marL="0" rtl="0" algn="l">
              <a:spcBef>
                <a:spcPts val="0"/>
              </a:spcBef>
              <a:spcAft>
                <a:spcPts val="0"/>
              </a:spcAft>
              <a:buNone/>
            </a:pPr>
            <a:r>
              <a:rPr lang="zh-CN" sz="1400">
                <a:latin typeface="Calibri"/>
                <a:ea typeface="Calibri"/>
                <a:cs typeface="Calibri"/>
                <a:sym typeface="Calibri"/>
              </a:rPr>
              <a:t>He has compared the patterns with common </a:t>
            </a:r>
            <a:r>
              <a:rPr lang="zh-CN" sz="1400">
                <a:latin typeface="Calibri"/>
                <a:ea typeface="Calibri"/>
                <a:cs typeface="Calibri"/>
                <a:sym typeface="Calibri"/>
              </a:rPr>
              <a:t>terminologies.</a:t>
            </a:r>
            <a:endParaRPr sz="1400">
              <a:latin typeface="Calibri"/>
              <a:ea typeface="Calibri"/>
              <a:cs typeface="Calibri"/>
              <a:sym typeface="Calibri"/>
            </a:endParaRPr>
          </a:p>
          <a:p>
            <a:pPr indent="0" lvl="0" marL="0" rtl="0" algn="l">
              <a:spcBef>
                <a:spcPts val="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rPr lang="zh-CN" sz="1400">
                <a:latin typeface="Calibri"/>
                <a:ea typeface="Calibri"/>
                <a:cs typeface="Calibri"/>
                <a:sym typeface="Calibri"/>
              </a:rPr>
              <a:t>The Discussion :</a:t>
            </a:r>
            <a:endParaRPr sz="1400">
              <a:latin typeface="Calibri"/>
              <a:ea typeface="Calibri"/>
              <a:cs typeface="Calibri"/>
              <a:sym typeface="Calibri"/>
            </a:endParaRPr>
          </a:p>
          <a:p>
            <a:pPr indent="0" lvl="0" marL="0" rtl="0" algn="l">
              <a:spcBef>
                <a:spcPts val="0"/>
              </a:spcBef>
              <a:spcAft>
                <a:spcPts val="0"/>
              </a:spcAft>
              <a:buNone/>
            </a:pPr>
            <a:r>
              <a:rPr lang="zh-CN" sz="1400">
                <a:latin typeface="Calibri"/>
                <a:ea typeface="Calibri"/>
                <a:cs typeface="Calibri"/>
                <a:sym typeface="Calibri"/>
              </a:rPr>
              <a:t>The researcher was able to convince the MyVolts to collaborate further with ADAPT center to create a full version of their application. (In Final Remarks)</a:t>
            </a:r>
            <a:endParaRPr sz="1400">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5c2ae5c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5c2ae5ca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65660c60c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65660c60c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65b62dfd3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65b62dfd3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1400">
                <a:latin typeface="Calibri"/>
                <a:ea typeface="Calibri"/>
                <a:cs typeface="Calibri"/>
                <a:sym typeface="Calibri"/>
              </a:rPr>
              <a:t>Testing Aspects:</a:t>
            </a:r>
            <a:endParaRPr sz="1400">
              <a:latin typeface="Calibri"/>
              <a:ea typeface="Calibri"/>
              <a:cs typeface="Calibri"/>
              <a:sym typeface="Calibri"/>
            </a:endParaRPr>
          </a:p>
          <a:p>
            <a:pPr indent="-317500" lvl="0" marL="457200" rtl="0" algn="l">
              <a:lnSpc>
                <a:spcPct val="115000"/>
              </a:lnSpc>
              <a:spcBef>
                <a:spcPts val="0"/>
              </a:spcBef>
              <a:spcAft>
                <a:spcPts val="0"/>
              </a:spcAft>
              <a:buClr>
                <a:srgbClr val="000000"/>
              </a:buClr>
              <a:buSzPts val="1400"/>
              <a:buFont typeface="Calibri"/>
              <a:buAutoNum type="arabicPeriod"/>
            </a:pPr>
            <a:r>
              <a:rPr lang="zh-CN" sz="1400">
                <a:latin typeface="Calibri"/>
                <a:ea typeface="Calibri"/>
                <a:cs typeface="Calibri"/>
                <a:sym typeface="Calibri"/>
              </a:rPr>
              <a:t>Do you visit more than one store to check for prices of the same product ?</a:t>
            </a:r>
            <a:endParaRPr sz="1400">
              <a:latin typeface="Calibri"/>
              <a:ea typeface="Calibri"/>
              <a:cs typeface="Calibri"/>
              <a:sym typeface="Calibri"/>
            </a:endParaRPr>
          </a:p>
          <a:p>
            <a:pPr indent="-317500" lvl="0" marL="457200" rtl="0" algn="l">
              <a:lnSpc>
                <a:spcPct val="115000"/>
              </a:lnSpc>
              <a:spcBef>
                <a:spcPts val="0"/>
              </a:spcBef>
              <a:spcAft>
                <a:spcPts val="0"/>
              </a:spcAft>
              <a:buClr>
                <a:srgbClr val="000000"/>
              </a:buClr>
              <a:buSzPts val="1400"/>
              <a:buFont typeface="Calibri"/>
              <a:buAutoNum type="arabicPeriod"/>
            </a:pPr>
            <a:r>
              <a:rPr lang="zh-CN" sz="1400">
                <a:latin typeface="Calibri"/>
                <a:ea typeface="Calibri"/>
                <a:cs typeface="Calibri"/>
                <a:sym typeface="Calibri"/>
              </a:rPr>
              <a:t>Would you like an application that recommends more than one retailer to buy products online?</a:t>
            </a:r>
            <a:endParaRPr sz="1400">
              <a:latin typeface="Calibri"/>
              <a:ea typeface="Calibri"/>
              <a:cs typeface="Calibri"/>
              <a:sym typeface="Calibri"/>
            </a:endParaRPr>
          </a:p>
          <a:p>
            <a:pPr indent="0" lvl="0" marL="0" rtl="0" algn="l">
              <a:lnSpc>
                <a:spcPct val="115000"/>
              </a:lnSpc>
              <a:spcBef>
                <a:spcPts val="1600"/>
              </a:spcBef>
              <a:spcAft>
                <a:spcPts val="1600"/>
              </a:spcAft>
              <a:buNone/>
            </a:pPr>
            <a:r>
              <a:rPr lang="zh-CN" sz="1400">
                <a:latin typeface="Calibri"/>
                <a:ea typeface="Calibri"/>
                <a:cs typeface="Calibri"/>
                <a:sym typeface="Calibri"/>
              </a:rPr>
              <a:t>Revenew: Pay per Click.</a:t>
            </a:r>
            <a:endParaRPr sz="1400">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712625" y="814488"/>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CaaS</a:t>
            </a:r>
            <a:endParaRPr>
              <a:latin typeface="Calibri"/>
              <a:ea typeface="Calibri"/>
              <a:cs typeface="Calibri"/>
              <a:sym typeface="Calibri"/>
            </a:endParaRPr>
          </a:p>
          <a:p>
            <a:pPr indent="0" lvl="0" marL="0" rtl="0" algn="l">
              <a:spcBef>
                <a:spcPts val="0"/>
              </a:spcBef>
              <a:spcAft>
                <a:spcPts val="0"/>
              </a:spcAft>
              <a:buNone/>
            </a:pPr>
            <a:r>
              <a:rPr lang="zh-CN">
                <a:latin typeface="Calibri"/>
                <a:ea typeface="Calibri"/>
                <a:cs typeface="Calibri"/>
                <a:sym typeface="Calibri"/>
              </a:rPr>
              <a:t>Cable as a Service</a:t>
            </a:r>
            <a:endParaRPr>
              <a:latin typeface="Calibri"/>
              <a:ea typeface="Calibri"/>
              <a:cs typeface="Calibri"/>
              <a:sym typeface="Calibri"/>
            </a:endParaRPr>
          </a:p>
        </p:txBody>
      </p:sp>
      <p:sp>
        <p:nvSpPr>
          <p:cNvPr id="278" name="Google Shape;278;p13"/>
          <p:cNvSpPr txBox="1"/>
          <p:nvPr>
            <p:ph idx="1" type="subTitle"/>
          </p:nvPr>
        </p:nvSpPr>
        <p:spPr>
          <a:xfrm>
            <a:off x="747800" y="22247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O</a:t>
            </a:r>
            <a:r>
              <a:rPr lang="zh-CN">
                <a:latin typeface="Calibri"/>
                <a:ea typeface="Calibri"/>
                <a:cs typeface="Calibri"/>
                <a:sym typeface="Calibri"/>
              </a:rPr>
              <a:t>verview, Critique and Innovation</a:t>
            </a:r>
            <a:endParaRPr>
              <a:latin typeface="Calibri"/>
              <a:ea typeface="Calibri"/>
              <a:cs typeface="Calibri"/>
              <a:sym typeface="Calibri"/>
            </a:endParaRPr>
          </a:p>
          <a:p>
            <a:pPr indent="0" lvl="0" marL="0" rtl="0" algn="l">
              <a:spcBef>
                <a:spcPts val="0"/>
              </a:spcBef>
              <a:spcAft>
                <a:spcPts val="0"/>
              </a:spcAft>
              <a:buNone/>
            </a:pPr>
            <a:r>
              <a:t/>
            </a:r>
            <a:endParaRPr/>
          </a:p>
        </p:txBody>
      </p:sp>
      <p:sp>
        <p:nvSpPr>
          <p:cNvPr id="279" name="Google Shape;279;p13"/>
          <p:cNvSpPr txBox="1"/>
          <p:nvPr/>
        </p:nvSpPr>
        <p:spPr>
          <a:xfrm>
            <a:off x="4749625" y="3139400"/>
            <a:ext cx="3981000" cy="187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zh-CN">
                <a:solidFill>
                  <a:srgbClr val="F3F3F3"/>
                </a:solidFill>
                <a:latin typeface="Calibri"/>
                <a:ea typeface="Calibri"/>
                <a:cs typeface="Calibri"/>
                <a:sym typeface="Calibri"/>
              </a:rPr>
              <a:t>        		      </a:t>
            </a:r>
            <a:r>
              <a:rPr b="1" lang="zh-CN" u="sng">
                <a:solidFill>
                  <a:srgbClr val="F3F3F3"/>
                </a:solidFill>
                <a:latin typeface="Calibri"/>
                <a:ea typeface="Calibri"/>
                <a:cs typeface="Calibri"/>
                <a:sym typeface="Calibri"/>
              </a:rPr>
              <a:t>Group IS2</a:t>
            </a:r>
            <a:endParaRPr b="1" u="sng">
              <a:solidFill>
                <a:srgbClr val="F3F3F3"/>
              </a:solidFill>
              <a:latin typeface="Calibri"/>
              <a:ea typeface="Calibri"/>
              <a:cs typeface="Calibri"/>
              <a:sym typeface="Calibri"/>
            </a:endParaRPr>
          </a:p>
          <a:p>
            <a:pPr indent="0" lvl="0" marL="0" rtl="0" algn="r">
              <a:lnSpc>
                <a:spcPct val="115000"/>
              </a:lnSpc>
              <a:spcBef>
                <a:spcPts val="0"/>
              </a:spcBef>
              <a:spcAft>
                <a:spcPts val="0"/>
              </a:spcAft>
              <a:buNone/>
            </a:pPr>
            <a:r>
              <a:rPr lang="zh-CN">
                <a:solidFill>
                  <a:srgbClr val="F3F3F3"/>
                </a:solidFill>
                <a:latin typeface="Calibri"/>
                <a:ea typeface="Calibri"/>
                <a:cs typeface="Calibri"/>
                <a:sym typeface="Calibri"/>
              </a:rPr>
              <a:t>CHAVVI NIHAL CHANDANI : 19316970</a:t>
            </a:r>
            <a:endParaRPr>
              <a:solidFill>
                <a:srgbClr val="F3F3F3"/>
              </a:solidFill>
              <a:latin typeface="Calibri"/>
              <a:ea typeface="Calibri"/>
              <a:cs typeface="Calibri"/>
              <a:sym typeface="Calibri"/>
            </a:endParaRPr>
          </a:p>
          <a:p>
            <a:pPr indent="0" lvl="0" marL="0" rtl="0" algn="r">
              <a:lnSpc>
                <a:spcPct val="115000"/>
              </a:lnSpc>
              <a:spcBef>
                <a:spcPts val="0"/>
              </a:spcBef>
              <a:spcAft>
                <a:spcPts val="0"/>
              </a:spcAft>
              <a:buNone/>
            </a:pPr>
            <a:r>
              <a:rPr lang="zh-CN">
                <a:solidFill>
                  <a:srgbClr val="F3F3F3"/>
                </a:solidFill>
                <a:latin typeface="Calibri"/>
                <a:ea typeface="Calibri"/>
                <a:cs typeface="Calibri"/>
                <a:sym typeface="Calibri"/>
              </a:rPr>
              <a:t>PARITOSH CHAUHAN : 19320006</a:t>
            </a:r>
            <a:endParaRPr>
              <a:solidFill>
                <a:srgbClr val="F3F3F3"/>
              </a:solidFill>
              <a:latin typeface="Calibri"/>
              <a:ea typeface="Calibri"/>
              <a:cs typeface="Calibri"/>
              <a:sym typeface="Calibri"/>
            </a:endParaRPr>
          </a:p>
          <a:p>
            <a:pPr indent="0" lvl="0" marL="0" rtl="0" algn="r">
              <a:lnSpc>
                <a:spcPct val="115000"/>
              </a:lnSpc>
              <a:spcBef>
                <a:spcPts val="0"/>
              </a:spcBef>
              <a:spcAft>
                <a:spcPts val="0"/>
              </a:spcAft>
              <a:buNone/>
            </a:pPr>
            <a:r>
              <a:rPr lang="zh-CN">
                <a:solidFill>
                  <a:srgbClr val="F3F3F3"/>
                </a:solidFill>
                <a:latin typeface="Calibri"/>
                <a:ea typeface="Calibri"/>
                <a:cs typeface="Calibri"/>
                <a:sym typeface="Calibri"/>
              </a:rPr>
              <a:t>GEORGE JOHN CHAVADY : 19305272</a:t>
            </a:r>
            <a:endParaRPr>
              <a:solidFill>
                <a:srgbClr val="F3F3F3"/>
              </a:solidFill>
              <a:latin typeface="Calibri"/>
              <a:ea typeface="Calibri"/>
              <a:cs typeface="Calibri"/>
              <a:sym typeface="Calibri"/>
            </a:endParaRPr>
          </a:p>
          <a:p>
            <a:pPr indent="0" lvl="0" marL="0" rtl="0" algn="r">
              <a:lnSpc>
                <a:spcPct val="115000"/>
              </a:lnSpc>
              <a:spcBef>
                <a:spcPts val="0"/>
              </a:spcBef>
              <a:spcAft>
                <a:spcPts val="0"/>
              </a:spcAft>
              <a:buNone/>
            </a:pPr>
            <a:r>
              <a:rPr lang="zh-CN">
                <a:solidFill>
                  <a:srgbClr val="F3F3F3"/>
                </a:solidFill>
                <a:latin typeface="Calibri"/>
                <a:ea typeface="Calibri"/>
                <a:cs typeface="Calibri"/>
                <a:sym typeface="Calibri"/>
              </a:rPr>
              <a:t>CHAO CHEN : 19310133</a:t>
            </a:r>
            <a:endParaRPr>
              <a:solidFill>
                <a:srgbClr val="F3F3F3"/>
              </a:solidFill>
              <a:latin typeface="Calibri"/>
              <a:ea typeface="Calibri"/>
              <a:cs typeface="Calibri"/>
              <a:sym typeface="Calibri"/>
            </a:endParaRPr>
          </a:p>
          <a:p>
            <a:pPr indent="0" lvl="0" marL="0" rtl="0" algn="r">
              <a:lnSpc>
                <a:spcPct val="115000"/>
              </a:lnSpc>
              <a:spcBef>
                <a:spcPts val="0"/>
              </a:spcBef>
              <a:spcAft>
                <a:spcPts val="0"/>
              </a:spcAft>
              <a:buNone/>
            </a:pPr>
            <a:r>
              <a:rPr lang="zh-CN">
                <a:solidFill>
                  <a:srgbClr val="F3F3F3"/>
                </a:solidFill>
                <a:latin typeface="Calibri"/>
                <a:ea typeface="Calibri"/>
                <a:cs typeface="Calibri"/>
                <a:sym typeface="Calibri"/>
              </a:rPr>
              <a:t>SNEHAL DEY : 19303333 </a:t>
            </a:r>
            <a:endParaRPr>
              <a:solidFill>
                <a:srgbClr val="F3F3F3"/>
              </a:solidFill>
              <a:latin typeface="Calibri"/>
              <a:ea typeface="Calibri"/>
              <a:cs typeface="Calibri"/>
              <a:sym typeface="Calibri"/>
            </a:endParaRPr>
          </a:p>
          <a:p>
            <a:pPr indent="0" lvl="0" marL="0" rtl="0" algn="r">
              <a:spcBef>
                <a:spcPts val="0"/>
              </a:spcBef>
              <a:spcAft>
                <a:spcPts val="0"/>
              </a:spcAft>
              <a:buNone/>
            </a:pPr>
            <a:r>
              <a:rPr lang="zh-CN">
                <a:solidFill>
                  <a:srgbClr val="F3F3F3"/>
                </a:solidFill>
                <a:latin typeface="Calibri"/>
                <a:ea typeface="Calibri"/>
                <a:cs typeface="Calibri"/>
                <a:sym typeface="Calibri"/>
              </a:rPr>
              <a:t>ESMOND DOMINIC DSOUZA : 19317479</a:t>
            </a:r>
            <a:endParaRPr>
              <a:solidFill>
                <a:srgbClr val="F3F3F3"/>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2"/>
          <p:cNvSpPr txBox="1"/>
          <p:nvPr>
            <p:ph idx="1" type="body"/>
          </p:nvPr>
        </p:nvSpPr>
        <p:spPr>
          <a:xfrm>
            <a:off x="1230775" y="236750"/>
            <a:ext cx="7030500" cy="503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1400" u="sng">
                <a:latin typeface="Calibri"/>
                <a:ea typeface="Calibri"/>
                <a:cs typeface="Calibri"/>
                <a:sym typeface="Calibri"/>
              </a:rPr>
              <a:t>Innovation</a:t>
            </a:r>
            <a:r>
              <a:rPr b="1" lang="zh-CN" sz="1400">
                <a:latin typeface="Calibri"/>
                <a:ea typeface="Calibri"/>
                <a:cs typeface="Calibri"/>
                <a:sym typeface="Calibri"/>
              </a:rPr>
              <a:t> : </a:t>
            </a:r>
            <a:endParaRPr b="1" sz="1400">
              <a:latin typeface="Calibri"/>
              <a:ea typeface="Calibri"/>
              <a:cs typeface="Calibri"/>
              <a:sym typeface="Calibri"/>
            </a:endParaRPr>
          </a:p>
          <a:p>
            <a:pPr indent="0" lvl="0" marL="0" rtl="0" algn="l">
              <a:lnSpc>
                <a:spcPct val="100000"/>
              </a:lnSpc>
              <a:spcBef>
                <a:spcPts val="0"/>
              </a:spcBef>
              <a:spcAft>
                <a:spcPts val="0"/>
              </a:spcAft>
              <a:buNone/>
            </a:pPr>
            <a:r>
              <a:t/>
            </a:r>
            <a:endParaRPr b="1" sz="1400">
              <a:latin typeface="Calibri"/>
              <a:ea typeface="Calibri"/>
              <a:cs typeface="Calibri"/>
              <a:sym typeface="Calibri"/>
            </a:endParaRPr>
          </a:p>
          <a:p>
            <a:pPr indent="0" lvl="0" marL="0" rtl="0" algn="l">
              <a:lnSpc>
                <a:spcPct val="100000"/>
              </a:lnSpc>
              <a:spcBef>
                <a:spcPts val="0"/>
              </a:spcBef>
              <a:spcAft>
                <a:spcPts val="0"/>
              </a:spcAft>
              <a:buNone/>
            </a:pPr>
            <a:r>
              <a:rPr b="1" lang="zh-CN" sz="1400">
                <a:latin typeface="Calibri"/>
                <a:ea typeface="Calibri"/>
                <a:cs typeface="Calibri"/>
                <a:sym typeface="Calibri"/>
              </a:rPr>
              <a:t>Partnering with cafes and restaurants to supply charging solutions to their customers. In turn restaurants are asking their customers to buy items from the them in order to charge their device.</a:t>
            </a:r>
            <a:endParaRPr b="1" sz="1400" u="sng">
              <a:latin typeface="Calibri"/>
              <a:ea typeface="Calibri"/>
              <a:cs typeface="Calibri"/>
              <a:sym typeface="Calibri"/>
            </a:endParaRPr>
          </a:p>
          <a:p>
            <a:pPr indent="0" lvl="0" marL="0" rtl="0" algn="l">
              <a:spcBef>
                <a:spcPts val="1200"/>
              </a:spcBef>
              <a:spcAft>
                <a:spcPts val="0"/>
              </a:spcAft>
              <a:buNone/>
            </a:pPr>
            <a:r>
              <a:rPr b="1" lang="zh-CN" sz="1400" u="sng">
                <a:latin typeface="Calibri"/>
                <a:ea typeface="Calibri"/>
                <a:cs typeface="Calibri"/>
                <a:sym typeface="Calibri"/>
              </a:rPr>
              <a:t>Testing </a:t>
            </a:r>
            <a:r>
              <a:rPr b="1" lang="zh-CN" sz="1400">
                <a:latin typeface="Calibri"/>
                <a:ea typeface="Calibri"/>
                <a:cs typeface="Calibri"/>
                <a:sym typeface="Calibri"/>
              </a:rPr>
              <a:t>:</a:t>
            </a:r>
            <a:endParaRPr b="1" sz="1400">
              <a:latin typeface="Calibri"/>
              <a:ea typeface="Calibri"/>
              <a:cs typeface="Calibri"/>
              <a:sym typeface="Calibri"/>
            </a:endParaRPr>
          </a:p>
          <a:p>
            <a:pPr indent="0" lvl="0" marL="0" rtl="0" algn="l">
              <a:spcBef>
                <a:spcPts val="1200"/>
              </a:spcBef>
              <a:spcAft>
                <a:spcPts val="0"/>
              </a:spcAft>
              <a:buNone/>
            </a:pPr>
            <a:r>
              <a:t/>
            </a:r>
            <a:endParaRPr b="1" sz="1400" u="sng">
              <a:latin typeface="Calibri"/>
              <a:ea typeface="Calibri"/>
              <a:cs typeface="Calibri"/>
              <a:sym typeface="Calibri"/>
            </a:endParaRPr>
          </a:p>
          <a:p>
            <a:pPr indent="0" lvl="0" marL="0" rtl="0" algn="l">
              <a:spcBef>
                <a:spcPts val="1200"/>
              </a:spcBef>
              <a:spcAft>
                <a:spcPts val="0"/>
              </a:spcAft>
              <a:buNone/>
            </a:pPr>
            <a:r>
              <a:t/>
            </a:r>
            <a:endParaRPr b="1" sz="1400" u="sng">
              <a:latin typeface="Calibri"/>
              <a:ea typeface="Calibri"/>
              <a:cs typeface="Calibri"/>
              <a:sym typeface="Calibri"/>
            </a:endParaRPr>
          </a:p>
          <a:p>
            <a:pPr indent="0" lvl="0" marL="457200" rtl="0" algn="l">
              <a:spcBef>
                <a:spcPts val="1200"/>
              </a:spcBef>
              <a:spcAft>
                <a:spcPts val="0"/>
              </a:spcAft>
              <a:buNone/>
            </a:pPr>
            <a:r>
              <a:t/>
            </a:r>
            <a:endParaRPr sz="1400">
              <a:latin typeface="Calibri"/>
              <a:ea typeface="Calibri"/>
              <a:cs typeface="Calibri"/>
              <a:sym typeface="Calibri"/>
            </a:endParaRPr>
          </a:p>
          <a:p>
            <a:pPr indent="0" lvl="0" marL="0" rtl="0" algn="l">
              <a:spcBef>
                <a:spcPts val="1600"/>
              </a:spcBef>
              <a:spcAft>
                <a:spcPts val="0"/>
              </a:spcAft>
              <a:buNone/>
            </a:pPr>
            <a:r>
              <a:t/>
            </a:r>
            <a:endParaRPr b="1" sz="1400" u="sng">
              <a:latin typeface="Calibri"/>
              <a:ea typeface="Calibri"/>
              <a:cs typeface="Calibri"/>
              <a:sym typeface="Calibri"/>
            </a:endParaRPr>
          </a:p>
          <a:p>
            <a:pPr indent="0" lvl="0" marL="0" rtl="0" algn="l">
              <a:spcBef>
                <a:spcPts val="1600"/>
              </a:spcBef>
              <a:spcAft>
                <a:spcPts val="0"/>
              </a:spcAft>
              <a:buNone/>
            </a:pPr>
            <a:r>
              <a:t/>
            </a:r>
            <a:endParaRPr b="1" sz="1400" u="sng">
              <a:latin typeface="Calibri"/>
              <a:ea typeface="Calibri"/>
              <a:cs typeface="Calibri"/>
              <a:sym typeface="Calibri"/>
            </a:endParaRPr>
          </a:p>
          <a:p>
            <a:pPr indent="0" lvl="0" marL="0" rtl="0" algn="l">
              <a:spcBef>
                <a:spcPts val="1600"/>
              </a:spcBef>
              <a:spcAft>
                <a:spcPts val="0"/>
              </a:spcAft>
              <a:buNone/>
            </a:pPr>
            <a:r>
              <a:rPr b="1" lang="zh-CN" sz="1400" u="sng">
                <a:latin typeface="Calibri"/>
                <a:ea typeface="Calibri"/>
                <a:cs typeface="Calibri"/>
                <a:sym typeface="Calibri"/>
              </a:rPr>
              <a:t>Pivot</a:t>
            </a:r>
            <a:r>
              <a:rPr lang="zh-CN" sz="1400">
                <a:latin typeface="Calibri"/>
                <a:ea typeface="Calibri"/>
                <a:cs typeface="Calibri"/>
                <a:sym typeface="Calibri"/>
              </a:rPr>
              <a:t> : As per market research, we decided that we will provide the users with 2 options:</a:t>
            </a:r>
            <a:endParaRPr sz="1400">
              <a:latin typeface="Calibri"/>
              <a:ea typeface="Calibri"/>
              <a:cs typeface="Calibri"/>
              <a:sym typeface="Calibri"/>
            </a:endParaRPr>
          </a:p>
          <a:p>
            <a:pPr indent="-317500" lvl="0" marL="457200" rtl="0" algn="l">
              <a:spcBef>
                <a:spcPts val="1600"/>
              </a:spcBef>
              <a:spcAft>
                <a:spcPts val="0"/>
              </a:spcAft>
              <a:buSzPts val="1400"/>
              <a:buFont typeface="Calibri"/>
              <a:buAutoNum type="arabicPeriod"/>
            </a:pPr>
            <a:r>
              <a:rPr lang="zh-CN" sz="1400">
                <a:latin typeface="Calibri"/>
                <a:ea typeface="Calibri"/>
                <a:cs typeface="Calibri"/>
                <a:sym typeface="Calibri"/>
              </a:rPr>
              <a:t>Buy food/drinks from the restaurant and get free charging.</a:t>
            </a:r>
            <a:endParaRPr sz="1400">
              <a:latin typeface="Calibri"/>
              <a:ea typeface="Calibri"/>
              <a:cs typeface="Calibri"/>
              <a:sym typeface="Calibri"/>
            </a:endParaRPr>
          </a:p>
          <a:p>
            <a:pPr indent="-317500" lvl="0" marL="457200" rtl="0" algn="l">
              <a:spcBef>
                <a:spcPts val="0"/>
              </a:spcBef>
              <a:spcAft>
                <a:spcPts val="0"/>
              </a:spcAft>
              <a:buSzPts val="1400"/>
              <a:buFont typeface="Calibri"/>
              <a:buAutoNum type="arabicPeriod"/>
            </a:pPr>
            <a:r>
              <a:rPr lang="zh-CN" sz="1400">
                <a:latin typeface="Calibri"/>
                <a:ea typeface="Calibri"/>
                <a:cs typeface="Calibri"/>
                <a:sym typeface="Calibri"/>
              </a:rPr>
              <a:t>Pay for charging the device on hourly basis to the restaurant.</a:t>
            </a:r>
            <a:endParaRPr sz="1400">
              <a:latin typeface="Calibri"/>
              <a:ea typeface="Calibri"/>
              <a:cs typeface="Calibri"/>
              <a:sym typeface="Calibri"/>
            </a:endParaRPr>
          </a:p>
          <a:p>
            <a:pPr indent="0" lvl="0" marL="457200" rtl="0" algn="l">
              <a:spcBef>
                <a:spcPts val="1600"/>
              </a:spcBef>
              <a:spcAft>
                <a:spcPts val="0"/>
              </a:spcAft>
              <a:buNone/>
            </a:pPr>
            <a:r>
              <a:t/>
            </a:r>
            <a:endParaRPr sz="1400">
              <a:latin typeface="Calibri"/>
              <a:ea typeface="Calibri"/>
              <a:cs typeface="Calibri"/>
              <a:sym typeface="Calibri"/>
            </a:endParaRPr>
          </a:p>
          <a:p>
            <a:pPr indent="0" lvl="0" marL="0" rtl="0" algn="l">
              <a:spcBef>
                <a:spcPts val="1600"/>
              </a:spcBef>
              <a:spcAft>
                <a:spcPts val="0"/>
              </a:spcAft>
              <a:buNone/>
            </a:pPr>
            <a:r>
              <a:t/>
            </a:r>
            <a:endParaRPr sz="1400">
              <a:latin typeface="Calibri"/>
              <a:ea typeface="Calibri"/>
              <a:cs typeface="Calibri"/>
              <a:sym typeface="Calibri"/>
            </a:endParaRPr>
          </a:p>
          <a:p>
            <a:pPr indent="0" lvl="0" marL="0" rtl="0" algn="l">
              <a:spcBef>
                <a:spcPts val="1600"/>
              </a:spcBef>
              <a:spcAft>
                <a:spcPts val="1600"/>
              </a:spcAft>
              <a:buNone/>
            </a:pPr>
            <a:r>
              <a:t/>
            </a:r>
            <a:endParaRPr sz="1400">
              <a:latin typeface="Calibri"/>
              <a:ea typeface="Calibri"/>
              <a:cs typeface="Calibri"/>
              <a:sym typeface="Calibri"/>
            </a:endParaRPr>
          </a:p>
        </p:txBody>
      </p:sp>
      <p:pic>
        <p:nvPicPr>
          <p:cNvPr id="329" name="Google Shape;329;p22"/>
          <p:cNvPicPr preferRelativeResize="0"/>
          <p:nvPr/>
        </p:nvPicPr>
        <p:blipFill rotWithShape="1">
          <a:blip r:embed="rId3">
            <a:alphaModFix/>
          </a:blip>
          <a:srcRect b="17552" l="15860" r="20623" t="0"/>
          <a:stretch/>
        </p:blipFill>
        <p:spPr>
          <a:xfrm>
            <a:off x="5213450" y="1425275"/>
            <a:ext cx="3047825" cy="2656350"/>
          </a:xfrm>
          <a:prstGeom prst="rect">
            <a:avLst/>
          </a:prstGeom>
          <a:noFill/>
          <a:ln>
            <a:noFill/>
          </a:ln>
        </p:spPr>
      </p:pic>
      <p:pic>
        <p:nvPicPr>
          <p:cNvPr id="330" name="Google Shape;330;p22"/>
          <p:cNvPicPr preferRelativeResize="0"/>
          <p:nvPr/>
        </p:nvPicPr>
        <p:blipFill rotWithShape="1">
          <a:blip r:embed="rId4">
            <a:alphaModFix/>
          </a:blip>
          <a:srcRect b="20914" l="18058" r="19543" t="4044"/>
          <a:stretch/>
        </p:blipFill>
        <p:spPr>
          <a:xfrm>
            <a:off x="2039300" y="1561625"/>
            <a:ext cx="3047825" cy="2383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3"/>
          <p:cNvSpPr txBox="1"/>
          <p:nvPr>
            <p:ph idx="1" type="body"/>
          </p:nvPr>
        </p:nvSpPr>
        <p:spPr>
          <a:xfrm>
            <a:off x="1303800" y="847050"/>
            <a:ext cx="7030500" cy="369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1400" u="sng">
                <a:latin typeface="Calibri"/>
                <a:ea typeface="Calibri"/>
                <a:cs typeface="Calibri"/>
                <a:sym typeface="Calibri"/>
              </a:rPr>
              <a:t>Innovation</a:t>
            </a:r>
            <a:r>
              <a:rPr b="1" lang="zh-CN" sz="1400">
                <a:latin typeface="Calibri"/>
                <a:ea typeface="Calibri"/>
                <a:cs typeface="Calibri"/>
                <a:sym typeface="Calibri"/>
              </a:rPr>
              <a:t> : </a:t>
            </a:r>
            <a:endParaRPr b="1" sz="1400">
              <a:latin typeface="Calibri"/>
              <a:ea typeface="Calibri"/>
              <a:cs typeface="Calibri"/>
              <a:sym typeface="Calibri"/>
            </a:endParaRPr>
          </a:p>
          <a:p>
            <a:pPr indent="0" lvl="0" marL="0" rtl="0" algn="l">
              <a:lnSpc>
                <a:spcPct val="100000"/>
              </a:lnSpc>
              <a:spcBef>
                <a:spcPts val="0"/>
              </a:spcBef>
              <a:spcAft>
                <a:spcPts val="0"/>
              </a:spcAft>
              <a:buNone/>
            </a:pPr>
            <a:r>
              <a:t/>
            </a:r>
            <a:endParaRPr b="1" sz="1400">
              <a:latin typeface="Calibri"/>
              <a:ea typeface="Calibri"/>
              <a:cs typeface="Calibri"/>
              <a:sym typeface="Calibri"/>
            </a:endParaRPr>
          </a:p>
          <a:p>
            <a:pPr indent="0" lvl="0" marL="0" rtl="0" algn="l">
              <a:lnSpc>
                <a:spcPct val="150000"/>
              </a:lnSpc>
              <a:spcBef>
                <a:spcPts val="0"/>
              </a:spcBef>
              <a:spcAft>
                <a:spcPts val="0"/>
              </a:spcAft>
              <a:buNone/>
            </a:pPr>
            <a:r>
              <a:rPr b="1" lang="zh-CN" sz="1400">
                <a:latin typeface="Calibri"/>
                <a:ea typeface="Calibri"/>
                <a:cs typeface="Calibri"/>
                <a:sym typeface="Calibri"/>
              </a:rPr>
              <a:t>Renting from various nearby stores according to users current location.</a:t>
            </a:r>
            <a:endParaRPr b="1" sz="1400" u="sng">
              <a:latin typeface="Calibri"/>
              <a:ea typeface="Calibri"/>
              <a:cs typeface="Calibri"/>
              <a:sym typeface="Calibri"/>
            </a:endParaRPr>
          </a:p>
          <a:p>
            <a:pPr indent="0" lvl="0" marL="0" rtl="0" algn="l">
              <a:lnSpc>
                <a:spcPct val="100000"/>
              </a:lnSpc>
              <a:spcBef>
                <a:spcPts val="0"/>
              </a:spcBef>
              <a:spcAft>
                <a:spcPts val="0"/>
              </a:spcAft>
              <a:buNone/>
            </a:pPr>
            <a:r>
              <a:rPr b="1" lang="zh-CN" sz="1400" u="sng">
                <a:latin typeface="Calibri"/>
                <a:ea typeface="Calibri"/>
                <a:cs typeface="Calibri"/>
                <a:sym typeface="Calibri"/>
              </a:rPr>
              <a:t>Testing</a:t>
            </a:r>
            <a:r>
              <a:rPr b="1" lang="zh-CN" sz="1400" u="sng">
                <a:latin typeface="Calibri"/>
                <a:ea typeface="Calibri"/>
                <a:cs typeface="Calibri"/>
                <a:sym typeface="Calibri"/>
              </a:rPr>
              <a:t>: </a:t>
            </a:r>
            <a:endParaRPr b="1" sz="1400" u="sng">
              <a:latin typeface="Calibri"/>
              <a:ea typeface="Calibri"/>
              <a:cs typeface="Calibri"/>
              <a:sym typeface="Calibri"/>
            </a:endParaRPr>
          </a:p>
          <a:p>
            <a:pPr indent="0" lvl="0" marL="0" rtl="0" algn="l">
              <a:lnSpc>
                <a:spcPct val="100000"/>
              </a:lnSpc>
              <a:spcBef>
                <a:spcPts val="1600"/>
              </a:spcBef>
              <a:spcAft>
                <a:spcPts val="0"/>
              </a:spcAft>
              <a:buNone/>
            </a:pPr>
            <a:r>
              <a:t/>
            </a:r>
            <a:endParaRPr b="1" sz="1400" u="sng">
              <a:latin typeface="Calibri"/>
              <a:ea typeface="Calibri"/>
              <a:cs typeface="Calibri"/>
              <a:sym typeface="Calibri"/>
            </a:endParaRPr>
          </a:p>
          <a:p>
            <a:pPr indent="0" lvl="0" marL="0" rtl="0" algn="l">
              <a:lnSpc>
                <a:spcPct val="100000"/>
              </a:lnSpc>
              <a:spcBef>
                <a:spcPts val="1600"/>
              </a:spcBef>
              <a:spcAft>
                <a:spcPts val="0"/>
              </a:spcAft>
              <a:buNone/>
            </a:pPr>
            <a:r>
              <a:t/>
            </a:r>
            <a:endParaRPr b="1" sz="1400" u="sng">
              <a:latin typeface="Calibri"/>
              <a:ea typeface="Calibri"/>
              <a:cs typeface="Calibri"/>
              <a:sym typeface="Calibri"/>
            </a:endParaRPr>
          </a:p>
          <a:p>
            <a:pPr indent="0" lvl="0" marL="0" rtl="0" algn="l">
              <a:lnSpc>
                <a:spcPct val="100000"/>
              </a:lnSpc>
              <a:spcBef>
                <a:spcPts val="1600"/>
              </a:spcBef>
              <a:spcAft>
                <a:spcPts val="0"/>
              </a:spcAft>
              <a:buNone/>
            </a:pPr>
            <a:r>
              <a:t/>
            </a:r>
            <a:endParaRPr b="1" sz="1400" u="sng">
              <a:latin typeface="Calibri"/>
              <a:ea typeface="Calibri"/>
              <a:cs typeface="Calibri"/>
              <a:sym typeface="Calibri"/>
            </a:endParaRPr>
          </a:p>
          <a:p>
            <a:pPr indent="0" lvl="0" marL="0" rtl="0" algn="l">
              <a:lnSpc>
                <a:spcPct val="100000"/>
              </a:lnSpc>
              <a:spcBef>
                <a:spcPts val="1600"/>
              </a:spcBef>
              <a:spcAft>
                <a:spcPts val="0"/>
              </a:spcAft>
              <a:buNone/>
            </a:pPr>
            <a:r>
              <a:t/>
            </a:r>
            <a:endParaRPr b="1" sz="1400" u="sng">
              <a:latin typeface="Calibri"/>
              <a:ea typeface="Calibri"/>
              <a:cs typeface="Calibri"/>
              <a:sym typeface="Calibri"/>
            </a:endParaRPr>
          </a:p>
          <a:p>
            <a:pPr indent="0" lvl="0" marL="0" rtl="0" algn="l">
              <a:lnSpc>
                <a:spcPct val="100000"/>
              </a:lnSpc>
              <a:spcBef>
                <a:spcPts val="1600"/>
              </a:spcBef>
              <a:spcAft>
                <a:spcPts val="0"/>
              </a:spcAft>
              <a:buNone/>
            </a:pPr>
            <a:r>
              <a:rPr b="1" lang="zh-CN" sz="1400" u="sng">
                <a:latin typeface="Calibri"/>
                <a:ea typeface="Calibri"/>
                <a:cs typeface="Calibri"/>
                <a:sym typeface="Calibri"/>
              </a:rPr>
              <a:t>Pivot:</a:t>
            </a:r>
            <a:endParaRPr b="1" sz="1400" u="sng">
              <a:latin typeface="Calibri"/>
              <a:ea typeface="Calibri"/>
              <a:cs typeface="Calibri"/>
              <a:sym typeface="Calibri"/>
            </a:endParaRPr>
          </a:p>
          <a:p>
            <a:pPr indent="0" lvl="0" marL="0" rtl="0" algn="l">
              <a:lnSpc>
                <a:spcPct val="115000"/>
              </a:lnSpc>
              <a:spcBef>
                <a:spcPts val="1600"/>
              </a:spcBef>
              <a:spcAft>
                <a:spcPts val="0"/>
              </a:spcAft>
              <a:buNone/>
            </a:pPr>
            <a:r>
              <a:rPr lang="zh-CN" sz="1400">
                <a:latin typeface="Calibri"/>
                <a:ea typeface="Calibri"/>
                <a:cs typeface="Calibri"/>
                <a:sym typeface="Calibri"/>
              </a:rPr>
              <a:t>Renting it from nearby users, due to high availability and easier access ( lending and return )</a:t>
            </a:r>
            <a:endParaRPr sz="1400">
              <a:latin typeface="Calibri"/>
              <a:ea typeface="Calibri"/>
              <a:cs typeface="Calibri"/>
              <a:sym typeface="Calibri"/>
            </a:endParaRPr>
          </a:p>
          <a:p>
            <a:pPr indent="0" lvl="0" marL="0" rtl="0" algn="l">
              <a:spcBef>
                <a:spcPts val="1600"/>
              </a:spcBef>
              <a:spcAft>
                <a:spcPts val="0"/>
              </a:spcAft>
              <a:buNone/>
            </a:pPr>
            <a:r>
              <a:t/>
            </a:r>
            <a:endParaRPr sz="1400">
              <a:latin typeface="Calibri"/>
              <a:ea typeface="Calibri"/>
              <a:cs typeface="Calibri"/>
              <a:sym typeface="Calibri"/>
            </a:endParaRPr>
          </a:p>
          <a:p>
            <a:pPr indent="0" lvl="0" marL="457200" rtl="0" algn="l">
              <a:spcBef>
                <a:spcPts val="0"/>
              </a:spcBef>
              <a:spcAft>
                <a:spcPts val="0"/>
              </a:spcAft>
              <a:buNone/>
            </a:pPr>
            <a:r>
              <a:t/>
            </a:r>
            <a:endParaRPr b="1" sz="1400">
              <a:latin typeface="Calibri"/>
              <a:ea typeface="Calibri"/>
              <a:cs typeface="Calibri"/>
              <a:sym typeface="Calibri"/>
            </a:endParaRPr>
          </a:p>
          <a:p>
            <a:pPr indent="0" lvl="0" marL="0" rtl="0" algn="l">
              <a:spcBef>
                <a:spcPts val="1600"/>
              </a:spcBef>
              <a:spcAft>
                <a:spcPts val="1600"/>
              </a:spcAft>
              <a:buNone/>
            </a:pPr>
            <a:r>
              <a:t/>
            </a:r>
            <a:endParaRPr sz="1400">
              <a:latin typeface="Calibri"/>
              <a:ea typeface="Calibri"/>
              <a:cs typeface="Calibri"/>
              <a:sym typeface="Calibri"/>
            </a:endParaRPr>
          </a:p>
        </p:txBody>
      </p:sp>
      <p:pic>
        <p:nvPicPr>
          <p:cNvPr id="336" name="Google Shape;336;p23"/>
          <p:cNvPicPr preferRelativeResize="0"/>
          <p:nvPr/>
        </p:nvPicPr>
        <p:blipFill rotWithShape="1">
          <a:blip r:embed="rId3">
            <a:alphaModFix/>
          </a:blip>
          <a:srcRect b="19561" l="17431" r="27212" t="4380"/>
          <a:stretch/>
        </p:blipFill>
        <p:spPr>
          <a:xfrm>
            <a:off x="2113325" y="1787025"/>
            <a:ext cx="2458675" cy="2329685"/>
          </a:xfrm>
          <a:prstGeom prst="rect">
            <a:avLst/>
          </a:prstGeom>
          <a:noFill/>
          <a:ln>
            <a:noFill/>
          </a:ln>
        </p:spPr>
      </p:pic>
      <p:pic>
        <p:nvPicPr>
          <p:cNvPr id="337" name="Google Shape;337;p23"/>
          <p:cNvPicPr preferRelativeResize="0"/>
          <p:nvPr/>
        </p:nvPicPr>
        <p:blipFill rotWithShape="1">
          <a:blip r:embed="rId4">
            <a:alphaModFix/>
          </a:blip>
          <a:srcRect b="20974" l="18082" r="21723" t="5608"/>
          <a:stretch/>
        </p:blipFill>
        <p:spPr>
          <a:xfrm>
            <a:off x="4918200" y="1811300"/>
            <a:ext cx="2611850" cy="219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24"/>
          <p:cNvSpPr txBox="1"/>
          <p:nvPr>
            <p:ph idx="1" type="body"/>
          </p:nvPr>
        </p:nvSpPr>
        <p:spPr>
          <a:xfrm>
            <a:off x="1303800" y="797075"/>
            <a:ext cx="7030500" cy="3808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1400" u="sng">
                <a:latin typeface="Calibri"/>
                <a:ea typeface="Calibri"/>
                <a:cs typeface="Calibri"/>
                <a:sym typeface="Calibri"/>
              </a:rPr>
              <a:t>Innovation</a:t>
            </a:r>
            <a:r>
              <a:rPr b="1" lang="zh-CN" sz="1400">
                <a:latin typeface="Calibri"/>
                <a:ea typeface="Calibri"/>
                <a:cs typeface="Calibri"/>
                <a:sym typeface="Calibri"/>
              </a:rPr>
              <a:t>: </a:t>
            </a:r>
            <a:endParaRPr b="1" sz="1400">
              <a:latin typeface="Calibri"/>
              <a:ea typeface="Calibri"/>
              <a:cs typeface="Calibri"/>
              <a:sym typeface="Calibri"/>
            </a:endParaRPr>
          </a:p>
          <a:p>
            <a:pPr indent="0" lvl="0" marL="0" rtl="0" algn="l">
              <a:lnSpc>
                <a:spcPct val="100000"/>
              </a:lnSpc>
              <a:spcBef>
                <a:spcPts val="0"/>
              </a:spcBef>
              <a:spcAft>
                <a:spcPts val="0"/>
              </a:spcAft>
              <a:buNone/>
            </a:pPr>
            <a:r>
              <a:t/>
            </a:r>
            <a:endParaRPr b="1" sz="1400">
              <a:latin typeface="Calibri"/>
              <a:ea typeface="Calibri"/>
              <a:cs typeface="Calibri"/>
              <a:sym typeface="Calibri"/>
            </a:endParaRPr>
          </a:p>
          <a:p>
            <a:pPr indent="0" lvl="0" marL="0" rtl="0" algn="l">
              <a:lnSpc>
                <a:spcPct val="150000"/>
              </a:lnSpc>
              <a:spcBef>
                <a:spcPts val="0"/>
              </a:spcBef>
              <a:spcAft>
                <a:spcPts val="0"/>
              </a:spcAft>
              <a:buNone/>
            </a:pPr>
            <a:r>
              <a:rPr b="1" lang="zh-CN" sz="1400">
                <a:latin typeface="Calibri"/>
                <a:ea typeface="Calibri"/>
                <a:cs typeface="Calibri"/>
                <a:sym typeface="Calibri"/>
              </a:rPr>
              <a:t>Providing users to find nearest Free Charging stations with interactive Kiosks.</a:t>
            </a:r>
            <a:endParaRPr b="1" sz="1400" u="sng">
              <a:latin typeface="Calibri"/>
              <a:ea typeface="Calibri"/>
              <a:cs typeface="Calibri"/>
              <a:sym typeface="Calibri"/>
            </a:endParaRPr>
          </a:p>
          <a:p>
            <a:pPr indent="0" lvl="0" marL="0" rtl="0" algn="l">
              <a:lnSpc>
                <a:spcPct val="150000"/>
              </a:lnSpc>
              <a:spcBef>
                <a:spcPts val="0"/>
              </a:spcBef>
              <a:spcAft>
                <a:spcPts val="0"/>
              </a:spcAft>
              <a:buNone/>
            </a:pPr>
            <a:r>
              <a:rPr b="1" lang="zh-CN" sz="1400" u="sng">
                <a:latin typeface="Calibri"/>
                <a:ea typeface="Calibri"/>
                <a:cs typeface="Calibri"/>
                <a:sym typeface="Calibri"/>
              </a:rPr>
              <a:t>Testing: </a:t>
            </a:r>
            <a:endParaRPr sz="1400">
              <a:latin typeface="Calibri"/>
              <a:ea typeface="Calibri"/>
              <a:cs typeface="Calibri"/>
              <a:sym typeface="Calibri"/>
            </a:endParaRPr>
          </a:p>
          <a:p>
            <a:pPr indent="0" lvl="0" marL="0" rtl="0" algn="l">
              <a:spcBef>
                <a:spcPts val="1600"/>
              </a:spcBef>
              <a:spcAft>
                <a:spcPts val="0"/>
              </a:spcAft>
              <a:buNone/>
            </a:pPr>
            <a:r>
              <a:t/>
            </a:r>
            <a:endParaRPr sz="1400">
              <a:latin typeface="Calibri"/>
              <a:ea typeface="Calibri"/>
              <a:cs typeface="Calibri"/>
              <a:sym typeface="Calibri"/>
            </a:endParaRPr>
          </a:p>
          <a:p>
            <a:pPr indent="0" lvl="0" marL="0" rtl="0" algn="l">
              <a:spcBef>
                <a:spcPts val="1600"/>
              </a:spcBef>
              <a:spcAft>
                <a:spcPts val="0"/>
              </a:spcAft>
              <a:buNone/>
            </a:pPr>
            <a:r>
              <a:t/>
            </a:r>
            <a:endParaRPr sz="1400">
              <a:latin typeface="Calibri"/>
              <a:ea typeface="Calibri"/>
              <a:cs typeface="Calibri"/>
              <a:sym typeface="Calibri"/>
            </a:endParaRPr>
          </a:p>
          <a:p>
            <a:pPr indent="0" lvl="0" marL="0" rtl="0" algn="l">
              <a:spcBef>
                <a:spcPts val="1600"/>
              </a:spcBef>
              <a:spcAft>
                <a:spcPts val="0"/>
              </a:spcAft>
              <a:buNone/>
            </a:pPr>
            <a:r>
              <a:t/>
            </a:r>
            <a:endParaRPr sz="1400">
              <a:latin typeface="Calibri"/>
              <a:ea typeface="Calibri"/>
              <a:cs typeface="Calibri"/>
              <a:sym typeface="Calibri"/>
            </a:endParaRPr>
          </a:p>
          <a:p>
            <a:pPr indent="0" lvl="0" marL="0" rtl="0" algn="l">
              <a:spcBef>
                <a:spcPts val="1600"/>
              </a:spcBef>
              <a:spcAft>
                <a:spcPts val="0"/>
              </a:spcAft>
              <a:buNone/>
            </a:pPr>
            <a:r>
              <a:t/>
            </a:r>
            <a:endParaRPr b="1" sz="1400" u="sng">
              <a:latin typeface="Calibri"/>
              <a:ea typeface="Calibri"/>
              <a:cs typeface="Calibri"/>
              <a:sym typeface="Calibri"/>
            </a:endParaRPr>
          </a:p>
          <a:p>
            <a:pPr indent="0" lvl="0" marL="0" rtl="0" algn="l">
              <a:spcBef>
                <a:spcPts val="1600"/>
              </a:spcBef>
              <a:spcAft>
                <a:spcPts val="0"/>
              </a:spcAft>
              <a:buNone/>
            </a:pPr>
            <a:r>
              <a:rPr b="1" lang="zh-CN" sz="1400" u="sng">
                <a:latin typeface="Calibri"/>
                <a:ea typeface="Calibri"/>
                <a:cs typeface="Calibri"/>
                <a:sym typeface="Calibri"/>
              </a:rPr>
              <a:t>Pivot:</a:t>
            </a:r>
            <a:endParaRPr b="1" sz="1400" u="sng">
              <a:latin typeface="Calibri"/>
              <a:ea typeface="Calibri"/>
              <a:cs typeface="Calibri"/>
              <a:sym typeface="Calibri"/>
            </a:endParaRPr>
          </a:p>
          <a:p>
            <a:pPr indent="0" lvl="0" marL="0" rtl="0" algn="l">
              <a:spcBef>
                <a:spcPts val="1600"/>
              </a:spcBef>
              <a:spcAft>
                <a:spcPts val="1600"/>
              </a:spcAft>
              <a:buNone/>
            </a:pPr>
            <a:r>
              <a:rPr lang="zh-CN" sz="1400">
                <a:latin typeface="Calibri"/>
                <a:ea typeface="Calibri"/>
                <a:cs typeface="Calibri"/>
                <a:sym typeface="Calibri"/>
              </a:rPr>
              <a:t>We strategically move the kiosks away from existing charging points(e.g., partner restaurants) to places like railway station, tourists spots, etc.</a:t>
            </a:r>
            <a:endParaRPr sz="1400">
              <a:latin typeface="Calibri"/>
              <a:ea typeface="Calibri"/>
              <a:cs typeface="Calibri"/>
              <a:sym typeface="Calibri"/>
            </a:endParaRPr>
          </a:p>
        </p:txBody>
      </p:sp>
      <p:pic>
        <p:nvPicPr>
          <p:cNvPr id="343" name="Google Shape;343;p24"/>
          <p:cNvPicPr preferRelativeResize="0"/>
          <p:nvPr/>
        </p:nvPicPr>
        <p:blipFill rotWithShape="1">
          <a:blip r:embed="rId3">
            <a:alphaModFix/>
          </a:blip>
          <a:srcRect b="19577" l="15819" r="28063" t="8365"/>
          <a:stretch/>
        </p:blipFill>
        <p:spPr>
          <a:xfrm>
            <a:off x="2989450" y="1636475"/>
            <a:ext cx="2776525" cy="2458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47" name="Shape 347"/>
        <p:cNvGrpSpPr/>
        <p:nvPr/>
      </p:nvGrpSpPr>
      <p:grpSpPr>
        <a:xfrm>
          <a:off x="0" y="0"/>
          <a:ext cx="0" cy="0"/>
          <a:chOff x="0" y="0"/>
          <a:chExt cx="0" cy="0"/>
        </a:xfrm>
      </p:grpSpPr>
      <p:sp>
        <p:nvSpPr>
          <p:cNvPr id="348" name="Google Shape;348;p25"/>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t>Thanks!</a:t>
            </a:r>
            <a:endParaRPr/>
          </a:p>
        </p:txBody>
      </p:sp>
      <p:sp>
        <p:nvSpPr>
          <p:cNvPr id="349" name="Google Shape;349;p25"/>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Team : CaaS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83" name="Shape 283"/>
        <p:cNvGrpSpPr/>
        <p:nvPr/>
      </p:nvGrpSpPr>
      <p:grpSpPr>
        <a:xfrm>
          <a:off x="0" y="0"/>
          <a:ext cx="0" cy="0"/>
          <a:chOff x="0" y="0"/>
          <a:chExt cx="0" cy="0"/>
        </a:xfrm>
      </p:grpSpPr>
      <p:sp>
        <p:nvSpPr>
          <p:cNvPr id="284" name="Google Shape;284;p14"/>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OVERVIEW</a:t>
            </a:r>
            <a:endParaRPr>
              <a:latin typeface="Calibri"/>
              <a:ea typeface="Calibri"/>
              <a:cs typeface="Calibri"/>
              <a:sym typeface="Calibri"/>
            </a:endParaRPr>
          </a:p>
          <a:p>
            <a:pPr indent="0" lvl="0" marL="0" rtl="0" algn="l">
              <a:spcBef>
                <a:spcPts val="0"/>
              </a:spcBef>
              <a:spcAft>
                <a:spcPts val="0"/>
              </a:spcAft>
              <a:buNone/>
            </a:pPr>
            <a:r>
              <a:rPr lang="zh-CN" sz="2400">
                <a:latin typeface="Calibri"/>
                <a:ea typeface="Calibri"/>
                <a:cs typeface="Calibri"/>
                <a:sym typeface="Calibri"/>
              </a:rPr>
              <a:t>U</a:t>
            </a:r>
            <a:r>
              <a:rPr lang="zh-CN" sz="2400">
                <a:latin typeface="Calibri"/>
                <a:ea typeface="Calibri"/>
                <a:cs typeface="Calibri"/>
                <a:sym typeface="Calibri"/>
              </a:rPr>
              <a:t>sing the Research Canvas</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nvSpPr>
        <p:spPr>
          <a:xfrm>
            <a:off x="1537000" y="1282850"/>
            <a:ext cx="544500" cy="67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aphicFrame>
        <p:nvGraphicFramePr>
          <p:cNvPr id="290" name="Google Shape;290;p15"/>
          <p:cNvGraphicFramePr/>
          <p:nvPr/>
        </p:nvGraphicFramePr>
        <p:xfrm>
          <a:off x="0" y="-12"/>
          <a:ext cx="3000000" cy="3000000"/>
        </p:xfrm>
        <a:graphic>
          <a:graphicData uri="http://schemas.openxmlformats.org/drawingml/2006/table">
            <a:tbl>
              <a:tblPr>
                <a:noFill/>
                <a:tableStyleId>{3FDC4C05-7172-4E91-AEC9-AA6D0AA5EA6C}</a:tableStyleId>
              </a:tblPr>
              <a:tblGrid>
                <a:gridCol w="2050425"/>
                <a:gridCol w="1833875"/>
                <a:gridCol w="2044025"/>
                <a:gridCol w="3215675"/>
              </a:tblGrid>
              <a:tr h="737425">
                <a:tc gridSpan="4">
                  <a:txBody>
                    <a:bodyPr/>
                    <a:lstStyle/>
                    <a:p>
                      <a:pPr indent="0" lvl="0" marL="0" rtl="0" algn="l">
                        <a:lnSpc>
                          <a:spcPct val="115000"/>
                        </a:lnSpc>
                        <a:spcBef>
                          <a:spcPts val="0"/>
                        </a:spcBef>
                        <a:spcAft>
                          <a:spcPts val="0"/>
                        </a:spcAft>
                        <a:buNone/>
                      </a:pPr>
                      <a:r>
                        <a:rPr b="1" lang="zh-CN" sz="1350">
                          <a:latin typeface="Calibri"/>
                          <a:ea typeface="Calibri"/>
                          <a:cs typeface="Calibri"/>
                          <a:sym typeface="Calibri"/>
                        </a:rPr>
                        <a:t>1. Research Question/Aim:</a:t>
                      </a:r>
                      <a:endParaRPr b="1" sz="1350">
                        <a:latin typeface="Calibri"/>
                        <a:ea typeface="Calibri"/>
                        <a:cs typeface="Calibri"/>
                        <a:sym typeface="Calibri"/>
                      </a:endParaRPr>
                    </a:p>
                    <a:p>
                      <a:pPr indent="0" lvl="0" marL="0" rtl="0" algn="l">
                        <a:lnSpc>
                          <a:spcPct val="90000"/>
                        </a:lnSpc>
                        <a:spcBef>
                          <a:spcPts val="0"/>
                        </a:spcBef>
                        <a:spcAft>
                          <a:spcPts val="0"/>
                        </a:spcAft>
                        <a:buNone/>
                      </a:pPr>
                      <a:r>
                        <a:rPr b="1" lang="zh-CN" sz="1000">
                          <a:solidFill>
                            <a:schemeClr val="dk2"/>
                          </a:solidFill>
                          <a:latin typeface="Calibri"/>
                          <a:ea typeface="Calibri"/>
                          <a:cs typeface="Calibri"/>
                          <a:sym typeface="Calibri"/>
                        </a:rPr>
                        <a:t>To what extent can consumer-oriented and product matching mobile applications based on Linked Data, achieve high usability?</a:t>
                      </a:r>
                      <a:endParaRPr b="1" sz="1000">
                        <a:solidFill>
                          <a:schemeClr val="dk2"/>
                        </a:solidFill>
                        <a:latin typeface="Calibri"/>
                        <a:ea typeface="Calibri"/>
                        <a:cs typeface="Calibri"/>
                        <a:sym typeface="Calibri"/>
                      </a:endParaRPr>
                    </a:p>
                    <a:p>
                      <a:pPr indent="0" lvl="0" marL="0" rtl="0" algn="l">
                        <a:lnSpc>
                          <a:spcPct val="90000"/>
                        </a:lnSpc>
                        <a:spcBef>
                          <a:spcPts val="500"/>
                        </a:spcBef>
                        <a:spcAft>
                          <a:spcPts val="500"/>
                        </a:spcAft>
                        <a:buNone/>
                      </a:pPr>
                      <a:r>
                        <a:rPr b="1" lang="zh-CN" sz="1000">
                          <a:solidFill>
                            <a:schemeClr val="dk2"/>
                          </a:solidFill>
                          <a:latin typeface="Calibri"/>
                          <a:ea typeface="Calibri"/>
                          <a:cs typeface="Calibri"/>
                          <a:sym typeface="Calibri"/>
                        </a:rPr>
                        <a:t>Consumer-oriented</a:t>
                      </a:r>
                      <a:r>
                        <a:rPr lang="zh-CN" sz="1000">
                          <a:solidFill>
                            <a:schemeClr val="dk2"/>
                          </a:solidFill>
                          <a:latin typeface="Calibri"/>
                          <a:ea typeface="Calibri"/>
                          <a:cs typeface="Calibri"/>
                          <a:sym typeface="Calibri"/>
                        </a:rPr>
                        <a:t>: This project is focusing on general web users in the mass market.             </a:t>
                      </a:r>
                      <a:r>
                        <a:rPr b="1" lang="zh-CN" sz="1000">
                          <a:solidFill>
                            <a:schemeClr val="dk2"/>
                          </a:solidFill>
                          <a:latin typeface="Calibri"/>
                          <a:ea typeface="Calibri"/>
                          <a:cs typeface="Calibri"/>
                          <a:sym typeface="Calibri"/>
                        </a:rPr>
                        <a:t>Product matching</a:t>
                      </a:r>
                      <a:r>
                        <a:rPr lang="zh-CN" sz="1000">
                          <a:solidFill>
                            <a:schemeClr val="dk2"/>
                          </a:solidFill>
                          <a:latin typeface="Calibri"/>
                          <a:ea typeface="Calibri"/>
                          <a:cs typeface="Calibri"/>
                          <a:sym typeface="Calibri"/>
                        </a:rPr>
                        <a:t>: Searching and browsing for related products.</a:t>
                      </a:r>
                      <a:endParaRPr sz="900">
                        <a:latin typeface="Calibri"/>
                        <a:ea typeface="Calibri"/>
                        <a:cs typeface="Calibri"/>
                        <a:sym typeface="Calibri"/>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c hMerge="1"/>
                <a:tc hMerge="1"/>
              </a:tr>
              <a:tr h="1611950">
                <a:tc gridSpan="2">
                  <a:txBody>
                    <a:bodyPr/>
                    <a:lstStyle/>
                    <a:p>
                      <a:pPr indent="0" lvl="0" marL="0" rtl="0" algn="l">
                        <a:lnSpc>
                          <a:spcPct val="115000"/>
                        </a:lnSpc>
                        <a:spcBef>
                          <a:spcPts val="0"/>
                        </a:spcBef>
                        <a:spcAft>
                          <a:spcPts val="0"/>
                        </a:spcAft>
                        <a:buNone/>
                      </a:pPr>
                      <a:r>
                        <a:rPr b="1" lang="zh-CN" sz="1350">
                          <a:latin typeface="Calibri"/>
                          <a:ea typeface="Calibri"/>
                          <a:cs typeface="Calibri"/>
                          <a:sym typeface="Calibri"/>
                        </a:rPr>
                        <a:t>2. Research Objectives</a:t>
                      </a:r>
                      <a:endParaRPr b="1" sz="1350">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Reviewing the state of the art in mobile Linked Data applications.</a:t>
                      </a:r>
                      <a:endParaRPr sz="1000">
                        <a:solidFill>
                          <a:schemeClr val="dk2"/>
                        </a:solidFill>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Designing product matching mobile application for MyVolts.</a:t>
                      </a:r>
                      <a:endParaRPr sz="1000">
                        <a:solidFill>
                          <a:schemeClr val="dk2"/>
                        </a:solidFill>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Implementation of mobile app prototype.</a:t>
                      </a:r>
                      <a:endParaRPr sz="1000">
                        <a:solidFill>
                          <a:schemeClr val="dk2"/>
                        </a:solidFill>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Iterations based on the experiments, user interviews and consumer surveys.</a:t>
                      </a:r>
                      <a:endParaRPr sz="900">
                        <a:latin typeface="Calibri"/>
                        <a:ea typeface="Calibri"/>
                        <a:cs typeface="Calibri"/>
                        <a:sym typeface="Calibri"/>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c gridSpan="2">
                  <a:txBody>
                    <a:bodyPr/>
                    <a:lstStyle/>
                    <a:p>
                      <a:pPr indent="0" lvl="0" marL="0" marR="0" rtl="0" algn="l">
                        <a:lnSpc>
                          <a:spcPct val="115000"/>
                        </a:lnSpc>
                        <a:spcBef>
                          <a:spcPts val="0"/>
                        </a:spcBef>
                        <a:spcAft>
                          <a:spcPts val="0"/>
                        </a:spcAft>
                        <a:buNone/>
                      </a:pPr>
                      <a:r>
                        <a:rPr b="1" lang="zh-CN" sz="1350">
                          <a:latin typeface="Calibri"/>
                          <a:ea typeface="Calibri"/>
                          <a:cs typeface="Calibri"/>
                          <a:sym typeface="Calibri"/>
                        </a:rPr>
                        <a:t>3.</a:t>
                      </a:r>
                      <a:r>
                        <a:rPr b="1" lang="zh-CN" sz="1050">
                          <a:latin typeface="Calibri"/>
                          <a:ea typeface="Calibri"/>
                          <a:cs typeface="Calibri"/>
                          <a:sym typeface="Calibri"/>
                        </a:rPr>
                        <a:t> </a:t>
                      </a:r>
                      <a:r>
                        <a:rPr b="1" lang="zh-CN" sz="1350">
                          <a:latin typeface="Calibri"/>
                          <a:ea typeface="Calibri"/>
                          <a:cs typeface="Calibri"/>
                          <a:sym typeface="Calibri"/>
                        </a:rPr>
                        <a:t>Approach/Method to achieve objectives</a:t>
                      </a:r>
                      <a:endParaRPr b="1" sz="1350">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OnTop - to get Linked Data dataset.</a:t>
                      </a:r>
                      <a:endParaRPr sz="1000">
                        <a:solidFill>
                          <a:schemeClr val="dk2"/>
                        </a:solidFill>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Remote SPARQL server endpoint.</a:t>
                      </a:r>
                      <a:endParaRPr sz="1000">
                        <a:solidFill>
                          <a:schemeClr val="dk2"/>
                        </a:solidFill>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Design Principles:</a:t>
                      </a:r>
                      <a:endParaRPr sz="1000">
                        <a:solidFill>
                          <a:schemeClr val="dk2"/>
                        </a:solidFill>
                        <a:latin typeface="Calibri"/>
                        <a:ea typeface="Calibri"/>
                        <a:cs typeface="Calibri"/>
                        <a:sym typeface="Calibri"/>
                      </a:endParaRPr>
                    </a:p>
                    <a:p>
                      <a:pPr indent="-292100" lvl="1" marL="914400" rtl="0" algn="l">
                        <a:lnSpc>
                          <a:spcPct val="115000"/>
                        </a:lnSpc>
                        <a:spcBef>
                          <a:spcPts val="0"/>
                        </a:spcBef>
                        <a:spcAft>
                          <a:spcPts val="0"/>
                        </a:spcAft>
                        <a:buClr>
                          <a:schemeClr val="dk2"/>
                        </a:buClr>
                        <a:buSzPts val="1000"/>
                        <a:buFont typeface="Calibri"/>
                        <a:buAutoNum type="alphaLcPeriod"/>
                      </a:pPr>
                      <a:r>
                        <a:rPr lang="zh-CN" sz="1000">
                          <a:solidFill>
                            <a:schemeClr val="dk2"/>
                          </a:solidFill>
                          <a:latin typeface="Calibri"/>
                          <a:ea typeface="Calibri"/>
                          <a:cs typeface="Calibri"/>
                          <a:sym typeface="Calibri"/>
                        </a:rPr>
                        <a:t>Norman’s human-computer interaction (HCI)</a:t>
                      </a:r>
                      <a:endParaRPr sz="1000">
                        <a:solidFill>
                          <a:schemeClr val="dk2"/>
                        </a:solidFill>
                        <a:latin typeface="Calibri"/>
                        <a:ea typeface="Calibri"/>
                        <a:cs typeface="Calibri"/>
                        <a:sym typeface="Calibri"/>
                      </a:endParaRPr>
                    </a:p>
                    <a:p>
                      <a:pPr indent="-292100" lvl="1" marL="914400" rtl="0" algn="l">
                        <a:lnSpc>
                          <a:spcPct val="115000"/>
                        </a:lnSpc>
                        <a:spcBef>
                          <a:spcPts val="0"/>
                        </a:spcBef>
                        <a:spcAft>
                          <a:spcPts val="0"/>
                        </a:spcAft>
                        <a:buClr>
                          <a:schemeClr val="dk2"/>
                        </a:buClr>
                        <a:buSzPts val="1000"/>
                        <a:buFont typeface="Calibri"/>
                        <a:buAutoNum type="alphaLcPeriod"/>
                      </a:pPr>
                      <a:r>
                        <a:rPr lang="zh-CN" sz="1000">
                          <a:solidFill>
                            <a:schemeClr val="dk2"/>
                          </a:solidFill>
                          <a:latin typeface="Calibri"/>
                          <a:ea typeface="Calibri"/>
                          <a:cs typeface="Calibri"/>
                          <a:sym typeface="Calibri"/>
                        </a:rPr>
                        <a:t>Constantine &amp; Lockwood’s 6 user interface design principles</a:t>
                      </a:r>
                      <a:endParaRPr sz="1000">
                        <a:solidFill>
                          <a:schemeClr val="dk2"/>
                        </a:solidFill>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Design methods: paper-prototyping and analysing use cases. </a:t>
                      </a:r>
                      <a:endParaRPr sz="900">
                        <a:latin typeface="Calibri"/>
                        <a:ea typeface="Calibri"/>
                        <a:cs typeface="Calibri"/>
                        <a:sym typeface="Calibri"/>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r>
              <a:tr h="1171425">
                <a:tc gridSpan="4">
                  <a:txBody>
                    <a:bodyPr/>
                    <a:lstStyle/>
                    <a:p>
                      <a:pPr indent="0" lvl="0" marL="0" rtl="0" algn="l">
                        <a:lnSpc>
                          <a:spcPct val="115000"/>
                        </a:lnSpc>
                        <a:spcBef>
                          <a:spcPts val="0"/>
                        </a:spcBef>
                        <a:spcAft>
                          <a:spcPts val="0"/>
                        </a:spcAft>
                        <a:buNone/>
                      </a:pPr>
                      <a:r>
                        <a:rPr b="1" lang="zh-CN" sz="1350">
                          <a:latin typeface="Calibri"/>
                          <a:ea typeface="Calibri"/>
                          <a:cs typeface="Calibri"/>
                          <a:sym typeface="Calibri"/>
                        </a:rPr>
                        <a:t>4. Evaluation</a:t>
                      </a:r>
                      <a:endParaRPr sz="1000">
                        <a:solidFill>
                          <a:schemeClr val="dk2"/>
                        </a:solidFill>
                        <a:latin typeface="Calibri"/>
                        <a:ea typeface="Calibri"/>
                        <a:cs typeface="Calibri"/>
                        <a:sym typeface="Calibri"/>
                      </a:endParaRPr>
                    </a:p>
                    <a:p>
                      <a:pPr indent="0" lvl="0" marL="0" rtl="0" algn="l">
                        <a:lnSpc>
                          <a:spcPct val="115000"/>
                        </a:lnSpc>
                        <a:spcBef>
                          <a:spcPts val="0"/>
                        </a:spcBef>
                        <a:spcAft>
                          <a:spcPts val="0"/>
                        </a:spcAft>
                        <a:buNone/>
                      </a:pPr>
                      <a:r>
                        <a:rPr lang="zh-CN" sz="1000">
                          <a:solidFill>
                            <a:schemeClr val="dk2"/>
                          </a:solidFill>
                          <a:latin typeface="Calibri"/>
                          <a:ea typeface="Calibri"/>
                          <a:cs typeface="Calibri"/>
                          <a:sym typeface="Calibri"/>
                        </a:rPr>
                        <a:t>     Evaluation Methods:</a:t>
                      </a:r>
                      <a:endParaRPr sz="1000">
                        <a:solidFill>
                          <a:schemeClr val="dk2"/>
                        </a:solidFill>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Lab-based experiments.</a:t>
                      </a:r>
                      <a:endParaRPr sz="1000">
                        <a:solidFill>
                          <a:schemeClr val="dk2"/>
                        </a:solidFill>
                        <a:latin typeface="Calibri"/>
                        <a:ea typeface="Calibri"/>
                        <a:cs typeface="Calibri"/>
                        <a:sym typeface="Calibri"/>
                      </a:endParaRPr>
                    </a:p>
                    <a:p>
                      <a:pPr indent="-292100" lvl="0" marL="457200" rtl="0" algn="l">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Web-based questionnaires </a:t>
                      </a:r>
                      <a:endParaRPr sz="900">
                        <a:latin typeface="Calibri"/>
                        <a:ea typeface="Calibri"/>
                        <a:cs typeface="Calibri"/>
                        <a:sym typeface="Calibri"/>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c hMerge="1"/>
                <a:tc hMerge="1"/>
              </a:tr>
              <a:tr h="1622725">
                <a:tc gridSpan="4">
                  <a:txBody>
                    <a:bodyPr/>
                    <a:lstStyle/>
                    <a:p>
                      <a:pPr indent="0" lvl="0" marL="0" rtl="0" algn="l">
                        <a:lnSpc>
                          <a:spcPct val="115000"/>
                        </a:lnSpc>
                        <a:spcBef>
                          <a:spcPts val="0"/>
                        </a:spcBef>
                        <a:spcAft>
                          <a:spcPts val="0"/>
                        </a:spcAft>
                        <a:buNone/>
                      </a:pPr>
                      <a:r>
                        <a:rPr b="1" lang="zh-CN" sz="1350">
                          <a:latin typeface="Calibri"/>
                          <a:ea typeface="Calibri"/>
                          <a:cs typeface="Calibri"/>
                          <a:sym typeface="Calibri"/>
                        </a:rPr>
                        <a:t>5. Contribution</a:t>
                      </a:r>
                      <a:endParaRPr b="1" sz="1350">
                        <a:latin typeface="Calibri"/>
                        <a:ea typeface="Calibri"/>
                        <a:cs typeface="Calibri"/>
                        <a:sym typeface="Calibri"/>
                      </a:endParaRPr>
                    </a:p>
                    <a:p>
                      <a:pPr indent="0" lvl="0" marL="0" rtl="0" algn="l">
                        <a:lnSpc>
                          <a:spcPct val="115000"/>
                        </a:lnSpc>
                        <a:spcBef>
                          <a:spcPts val="0"/>
                        </a:spcBef>
                        <a:spcAft>
                          <a:spcPts val="0"/>
                        </a:spcAft>
                        <a:buNone/>
                      </a:pPr>
                      <a:r>
                        <a:rPr lang="zh-CN" sz="1000">
                          <a:solidFill>
                            <a:schemeClr val="dk2"/>
                          </a:solidFill>
                          <a:latin typeface="Calibri"/>
                          <a:ea typeface="Calibri"/>
                          <a:cs typeface="Calibri"/>
                          <a:sym typeface="Calibri"/>
                        </a:rPr>
                        <a:t>Proved that Linked Data mobile applications will achieve high usability.</a:t>
                      </a:r>
                      <a:endParaRPr sz="1000">
                        <a:solidFill>
                          <a:schemeClr val="dk2"/>
                        </a:solidFill>
                        <a:latin typeface="Calibri"/>
                        <a:ea typeface="Calibri"/>
                        <a:cs typeface="Calibri"/>
                        <a:sym typeface="Calibri"/>
                      </a:endParaRPr>
                    </a:p>
                    <a:p>
                      <a:pPr indent="0" lvl="0" marL="0" rtl="0" algn="l">
                        <a:lnSpc>
                          <a:spcPct val="100000"/>
                        </a:lnSpc>
                        <a:spcBef>
                          <a:spcPts val="0"/>
                        </a:spcBef>
                        <a:spcAft>
                          <a:spcPts val="0"/>
                        </a:spcAft>
                        <a:buNone/>
                      </a:pPr>
                      <a:r>
                        <a:rPr lang="zh-CN" sz="1000">
                          <a:solidFill>
                            <a:schemeClr val="dk2"/>
                          </a:solidFill>
                          <a:latin typeface="Calibri"/>
                          <a:ea typeface="Calibri"/>
                          <a:cs typeface="Calibri"/>
                          <a:sym typeface="Calibri"/>
                        </a:rPr>
                        <a:t>The technical challenge: </a:t>
                      </a:r>
                      <a:endParaRPr sz="1000">
                        <a:solidFill>
                          <a:schemeClr val="dk2"/>
                        </a:solidFill>
                        <a:latin typeface="Calibri"/>
                        <a:ea typeface="Calibri"/>
                        <a:cs typeface="Calibri"/>
                        <a:sym typeface="Calibri"/>
                      </a:endParaRPr>
                    </a:p>
                    <a:p>
                      <a:pPr indent="-292100" lvl="1" marL="914400" rtl="0" algn="l">
                        <a:lnSpc>
                          <a:spcPct val="115000"/>
                        </a:lnSpc>
                        <a:spcBef>
                          <a:spcPts val="800"/>
                        </a:spcBef>
                        <a:spcAft>
                          <a:spcPts val="0"/>
                        </a:spcAft>
                        <a:buClr>
                          <a:schemeClr val="dk2"/>
                        </a:buClr>
                        <a:buSzPts val="1000"/>
                        <a:buFont typeface="Calibri"/>
                        <a:buAutoNum type="alphaLcPeriod"/>
                      </a:pPr>
                      <a:r>
                        <a:rPr lang="zh-CN" sz="1000">
                          <a:solidFill>
                            <a:schemeClr val="dk2"/>
                          </a:solidFill>
                          <a:latin typeface="Calibri"/>
                          <a:ea typeface="Calibri"/>
                          <a:cs typeface="Calibri"/>
                          <a:sym typeface="Calibri"/>
                        </a:rPr>
                        <a:t>Real time search method and </a:t>
                      </a:r>
                      <a:endParaRPr sz="1000">
                        <a:solidFill>
                          <a:schemeClr val="dk2"/>
                        </a:solidFill>
                        <a:latin typeface="Calibri"/>
                        <a:ea typeface="Calibri"/>
                        <a:cs typeface="Calibri"/>
                        <a:sym typeface="Calibri"/>
                      </a:endParaRPr>
                    </a:p>
                    <a:p>
                      <a:pPr indent="-292100" lvl="1" marL="914400" rtl="0" algn="l">
                        <a:lnSpc>
                          <a:spcPct val="115000"/>
                        </a:lnSpc>
                        <a:spcBef>
                          <a:spcPts val="0"/>
                        </a:spcBef>
                        <a:spcAft>
                          <a:spcPts val="0"/>
                        </a:spcAft>
                        <a:buClr>
                          <a:schemeClr val="dk2"/>
                        </a:buClr>
                        <a:buSzPts val="1000"/>
                        <a:buFont typeface="Calibri"/>
                        <a:buAutoNum type="alphaLcPeriod"/>
                      </a:pPr>
                      <a:r>
                        <a:rPr lang="zh-CN" sz="1000">
                          <a:solidFill>
                            <a:schemeClr val="dk2"/>
                          </a:solidFill>
                          <a:latin typeface="Calibri"/>
                          <a:ea typeface="Calibri"/>
                          <a:cs typeface="Calibri"/>
                          <a:sym typeface="Calibri"/>
                        </a:rPr>
                        <a:t>Reducing server interaction</a:t>
                      </a:r>
                      <a:endParaRPr sz="900">
                        <a:latin typeface="Calibri"/>
                        <a:ea typeface="Calibri"/>
                        <a:cs typeface="Calibri"/>
                        <a:sym typeface="Calibri"/>
                      </a:endParaRPr>
                    </a:p>
                  </a:txBody>
                  <a:tcPr marT="34300" marB="34300" marR="34300" marL="343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FEFEF"/>
                    </a:solidFill>
                  </a:tcPr>
                </a:tc>
                <a:tc hMerge="1"/>
                <a:tc hMerge="1"/>
                <a:tc hMerge="1"/>
              </a:tr>
            </a:tbl>
          </a:graphicData>
        </a:graphic>
      </p:graphicFrame>
      <p:sp>
        <p:nvSpPr>
          <p:cNvPr id="291" name="Google Shape;291;p15"/>
          <p:cNvSpPr txBox="1"/>
          <p:nvPr/>
        </p:nvSpPr>
        <p:spPr>
          <a:xfrm>
            <a:off x="4607025" y="2451475"/>
            <a:ext cx="3562200" cy="15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000">
                <a:solidFill>
                  <a:schemeClr val="dk2"/>
                </a:solidFill>
                <a:latin typeface="Calibri"/>
                <a:ea typeface="Calibri"/>
                <a:cs typeface="Calibri"/>
                <a:sym typeface="Calibri"/>
              </a:rPr>
              <a:t>The evaluation stage includes four iterative experiments:</a:t>
            </a:r>
            <a:endParaRPr sz="1000">
              <a:solidFill>
                <a:schemeClr val="dk2"/>
              </a:solidFill>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Feedbacks from MyVolts’ participants.</a:t>
            </a:r>
            <a:endParaRPr sz="1000">
              <a:solidFill>
                <a:schemeClr val="dk2"/>
              </a:solidFill>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Test and survey after implementation.</a:t>
            </a:r>
            <a:endParaRPr sz="1000">
              <a:solidFill>
                <a:schemeClr val="dk2"/>
              </a:solidFill>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App experience v.s.  Webpage.</a:t>
            </a:r>
            <a:endParaRPr sz="1000">
              <a:solidFill>
                <a:schemeClr val="dk2"/>
              </a:solidFill>
              <a:latin typeface="Calibri"/>
              <a:ea typeface="Calibri"/>
              <a:cs typeface="Calibri"/>
              <a:sym typeface="Calibri"/>
            </a:endParaRPr>
          </a:p>
          <a:p>
            <a:pPr indent="-292100" lvl="0" marL="457200" rtl="0" algn="l">
              <a:lnSpc>
                <a:spcPct val="115000"/>
              </a:lnSpc>
              <a:spcBef>
                <a:spcPts val="0"/>
              </a:spcBef>
              <a:spcAft>
                <a:spcPts val="0"/>
              </a:spcAft>
              <a:buClr>
                <a:schemeClr val="dk2"/>
              </a:buClr>
              <a:buSzPts val="1000"/>
              <a:buFont typeface="Calibri"/>
              <a:buAutoNum type="arabicPeriod"/>
            </a:pPr>
            <a:r>
              <a:rPr lang="zh-CN" sz="1000">
                <a:solidFill>
                  <a:schemeClr val="dk2"/>
                </a:solidFill>
                <a:latin typeface="Calibri"/>
                <a:ea typeface="Calibri"/>
                <a:cs typeface="Calibri"/>
                <a:sym typeface="Calibri"/>
              </a:rPr>
              <a:t>Questionnaires for potential users.</a:t>
            </a:r>
            <a:endParaRPr>
              <a:latin typeface="Calibri"/>
              <a:ea typeface="Calibri"/>
              <a:cs typeface="Calibri"/>
              <a:sym typeface="Calibri"/>
            </a:endParaRPr>
          </a:p>
        </p:txBody>
      </p:sp>
      <p:sp>
        <p:nvSpPr>
          <p:cNvPr id="292" name="Google Shape;292;p15"/>
          <p:cNvSpPr txBox="1"/>
          <p:nvPr/>
        </p:nvSpPr>
        <p:spPr>
          <a:xfrm>
            <a:off x="4607025" y="3690100"/>
            <a:ext cx="3221100" cy="12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zh-CN" sz="1000">
                <a:solidFill>
                  <a:schemeClr val="dk2"/>
                </a:solidFill>
                <a:latin typeface="Calibri"/>
                <a:ea typeface="Calibri"/>
                <a:cs typeface="Calibri"/>
                <a:sym typeface="Calibri"/>
              </a:rPr>
              <a:t>Solving  usability challenge: </a:t>
            </a:r>
            <a:endParaRPr sz="1000">
              <a:solidFill>
                <a:schemeClr val="dk2"/>
              </a:solidFill>
              <a:latin typeface="Calibri"/>
              <a:ea typeface="Calibri"/>
              <a:cs typeface="Calibri"/>
              <a:sym typeface="Calibri"/>
            </a:endParaRPr>
          </a:p>
          <a:p>
            <a:pPr indent="-292100" lvl="1" marL="914400" rtl="0" algn="l">
              <a:lnSpc>
                <a:spcPct val="115000"/>
              </a:lnSpc>
              <a:spcBef>
                <a:spcPts val="800"/>
              </a:spcBef>
              <a:spcAft>
                <a:spcPts val="0"/>
              </a:spcAft>
              <a:buClr>
                <a:schemeClr val="dk2"/>
              </a:buClr>
              <a:buSzPts val="1000"/>
              <a:buFont typeface="Calibri"/>
              <a:buAutoNum type="alphaLcPeriod"/>
            </a:pPr>
            <a:r>
              <a:rPr lang="zh-CN" sz="1000">
                <a:solidFill>
                  <a:schemeClr val="dk2"/>
                </a:solidFill>
                <a:latin typeface="Calibri"/>
                <a:ea typeface="Calibri"/>
                <a:cs typeface="Calibri"/>
                <a:sym typeface="Calibri"/>
              </a:rPr>
              <a:t>Designing widgets.</a:t>
            </a:r>
            <a:endParaRPr sz="1000">
              <a:solidFill>
                <a:schemeClr val="dk2"/>
              </a:solidFill>
              <a:latin typeface="Calibri"/>
              <a:ea typeface="Calibri"/>
              <a:cs typeface="Calibri"/>
              <a:sym typeface="Calibri"/>
            </a:endParaRPr>
          </a:p>
          <a:p>
            <a:pPr indent="-292100" lvl="1" marL="914400" rtl="0" algn="l">
              <a:lnSpc>
                <a:spcPct val="115000"/>
              </a:lnSpc>
              <a:spcBef>
                <a:spcPts val="0"/>
              </a:spcBef>
              <a:spcAft>
                <a:spcPts val="0"/>
              </a:spcAft>
              <a:buClr>
                <a:schemeClr val="dk2"/>
              </a:buClr>
              <a:buSzPts val="1000"/>
              <a:buFont typeface="Calibri"/>
              <a:buAutoNum type="alphaLcPeriod"/>
            </a:pPr>
            <a:r>
              <a:rPr lang="zh-CN" sz="1000">
                <a:solidFill>
                  <a:schemeClr val="dk2"/>
                </a:solidFill>
                <a:latin typeface="Calibri"/>
                <a:ea typeface="Calibri"/>
                <a:cs typeface="Calibri"/>
                <a:sym typeface="Calibri"/>
              </a:rPr>
              <a:t>Implementing input methods, and </a:t>
            </a:r>
            <a:endParaRPr sz="1000">
              <a:solidFill>
                <a:schemeClr val="dk2"/>
              </a:solidFill>
              <a:latin typeface="Calibri"/>
              <a:ea typeface="Calibri"/>
              <a:cs typeface="Calibri"/>
              <a:sym typeface="Calibri"/>
            </a:endParaRPr>
          </a:p>
          <a:p>
            <a:pPr indent="-292100" lvl="1" marL="914400" rtl="0" algn="l">
              <a:lnSpc>
                <a:spcPct val="115000"/>
              </a:lnSpc>
              <a:spcBef>
                <a:spcPts val="0"/>
              </a:spcBef>
              <a:spcAft>
                <a:spcPts val="0"/>
              </a:spcAft>
              <a:buClr>
                <a:schemeClr val="dk2"/>
              </a:buClr>
              <a:buSzPts val="1000"/>
              <a:buFont typeface="Calibri"/>
              <a:buAutoNum type="alphaLcPeriod"/>
            </a:pPr>
            <a:r>
              <a:rPr lang="zh-CN" sz="1000">
                <a:solidFill>
                  <a:schemeClr val="dk2"/>
                </a:solidFill>
                <a:latin typeface="Calibri"/>
                <a:ea typeface="Calibri"/>
                <a:cs typeface="Calibri"/>
                <a:sym typeface="Calibri"/>
              </a:rPr>
              <a:t>Proper Feedback for unrechable networks.</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96" name="Shape 296"/>
        <p:cNvGrpSpPr/>
        <p:nvPr/>
      </p:nvGrpSpPr>
      <p:grpSpPr>
        <a:xfrm>
          <a:off x="0" y="0"/>
          <a:ext cx="0" cy="0"/>
          <a:chOff x="0" y="0"/>
          <a:chExt cx="0" cy="0"/>
        </a:xfrm>
      </p:grpSpPr>
      <p:sp>
        <p:nvSpPr>
          <p:cNvPr id="297" name="Google Shape;297;p16"/>
          <p:cNvSpPr txBox="1"/>
          <p:nvPr>
            <p:ph type="title"/>
          </p:nvPr>
        </p:nvSpPr>
        <p:spPr>
          <a:xfrm>
            <a:off x="583075" y="2097425"/>
            <a:ext cx="5857800" cy="795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CRITIQUE</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graphicFrame>
        <p:nvGraphicFramePr>
          <p:cNvPr id="302" name="Google Shape;302;p17"/>
          <p:cNvGraphicFramePr/>
          <p:nvPr/>
        </p:nvGraphicFramePr>
        <p:xfrm>
          <a:off x="95572" y="146059"/>
          <a:ext cx="3000000" cy="3000000"/>
        </p:xfrm>
        <a:graphic>
          <a:graphicData uri="http://schemas.openxmlformats.org/drawingml/2006/table">
            <a:tbl>
              <a:tblPr>
                <a:noFill/>
                <a:tableStyleId>{5D75FCCC-1FE9-4FE2-AA46-A1216CB9728F}</a:tableStyleId>
              </a:tblPr>
              <a:tblGrid>
                <a:gridCol w="3453800"/>
                <a:gridCol w="5522225"/>
              </a:tblGrid>
              <a:tr h="744850">
                <a:tc>
                  <a:txBody>
                    <a:bodyPr/>
                    <a:lstStyle/>
                    <a:p>
                      <a:pPr indent="0" lvl="0" marL="0" rtl="0" algn="just">
                        <a:lnSpc>
                          <a:spcPct val="115000"/>
                        </a:lnSpc>
                        <a:spcBef>
                          <a:spcPts val="0"/>
                        </a:spcBef>
                        <a:spcAft>
                          <a:spcPts val="0"/>
                        </a:spcAft>
                        <a:buNone/>
                      </a:pPr>
                      <a:r>
                        <a:rPr b="1" lang="zh-CN">
                          <a:latin typeface="Calibri"/>
                          <a:ea typeface="Calibri"/>
                          <a:cs typeface="Calibri"/>
                          <a:sym typeface="Calibri"/>
                        </a:rPr>
                        <a:t>The Title:</a:t>
                      </a:r>
                      <a:endParaRPr b="1">
                        <a:latin typeface="Calibri"/>
                        <a:ea typeface="Calibri"/>
                        <a:cs typeface="Calibri"/>
                        <a:sym typeface="Calibri"/>
                      </a:endParaRPr>
                    </a:p>
                    <a:p>
                      <a:pPr indent="0" lvl="0" marL="0" marR="0" rtl="0" algn="just">
                        <a:lnSpc>
                          <a:spcPct val="100000"/>
                        </a:lnSpc>
                        <a:spcBef>
                          <a:spcPts val="0"/>
                        </a:spcBef>
                        <a:spcAft>
                          <a:spcPts val="0"/>
                        </a:spcAft>
                        <a:buNone/>
                      </a:pPr>
                      <a:r>
                        <a:rPr lang="zh-CN">
                          <a:latin typeface="Calibri"/>
                          <a:ea typeface="Calibri"/>
                          <a:cs typeface="Calibri"/>
                          <a:sym typeface="Calibri"/>
                        </a:rPr>
                        <a:t>Is the title clear and appropriate?</a:t>
                      </a:r>
                      <a:endParaRPr>
                        <a:latin typeface="Calibri"/>
                        <a:ea typeface="Calibri"/>
                        <a:cs typeface="Calibri"/>
                        <a:sym typeface="Calibri"/>
                      </a:endParaRPr>
                    </a:p>
                  </a:txBody>
                  <a:tcPr marT="91425" marB="91425" marR="91425" marL="91425"/>
                </a:tc>
                <a:tc>
                  <a:txBody>
                    <a:bodyPr/>
                    <a:lstStyle/>
                    <a:p>
                      <a:pPr indent="0" lvl="0" marL="0" rtl="0" algn="just">
                        <a:lnSpc>
                          <a:spcPct val="115000"/>
                        </a:lnSpc>
                        <a:spcBef>
                          <a:spcPts val="0"/>
                        </a:spcBef>
                        <a:spcAft>
                          <a:spcPts val="0"/>
                        </a:spcAft>
                        <a:buNone/>
                      </a:pPr>
                      <a:r>
                        <a:rPr lang="zh-CN">
                          <a:latin typeface="Calibri"/>
                          <a:ea typeface="Calibri"/>
                          <a:cs typeface="Calibri"/>
                          <a:sym typeface="Calibri"/>
                        </a:rPr>
                        <a:t>Title is clear but not appropriate.</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txBody>
                  <a:tcPr marT="91425" marB="91425" marR="91425" marL="91425"/>
                </a:tc>
              </a:tr>
              <a:tr h="1081225">
                <a:tc>
                  <a:txBody>
                    <a:bodyPr/>
                    <a:lstStyle/>
                    <a:p>
                      <a:pPr indent="0" lvl="0" marL="0" marR="0" rtl="0" algn="just">
                        <a:lnSpc>
                          <a:spcPct val="100000"/>
                        </a:lnSpc>
                        <a:spcBef>
                          <a:spcPts val="0"/>
                        </a:spcBef>
                        <a:spcAft>
                          <a:spcPts val="0"/>
                        </a:spcAft>
                        <a:buNone/>
                      </a:pPr>
                      <a:r>
                        <a:rPr b="1" lang="zh-CN">
                          <a:latin typeface="Calibri"/>
                          <a:ea typeface="Calibri"/>
                          <a:cs typeface="Calibri"/>
                          <a:sym typeface="Calibri"/>
                        </a:rPr>
                        <a:t>The Abstract:</a:t>
                      </a:r>
                      <a:endParaRPr>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Is the abstract specific, representative of the article, and in the correct form? </a:t>
                      </a:r>
                      <a:endParaRPr>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zh-CN">
                          <a:latin typeface="Calibri"/>
                          <a:ea typeface="Calibri"/>
                          <a:cs typeface="Calibri"/>
                          <a:sym typeface="Calibri"/>
                        </a:rPr>
                        <a:t>As there was no abstract explicitly mentioned, we have inferred that the opening of the thesis is considered the abstract. </a:t>
                      </a:r>
                      <a:endParaRPr>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 </a:t>
                      </a:r>
                      <a:endParaRPr>
                        <a:latin typeface="Calibri"/>
                        <a:ea typeface="Calibri"/>
                        <a:cs typeface="Calibri"/>
                        <a:sym typeface="Calibri"/>
                      </a:endParaRPr>
                    </a:p>
                  </a:txBody>
                  <a:tcPr marT="91425" marB="91425" marR="91425" marL="91425"/>
                </a:tc>
              </a:tr>
              <a:tr h="1406500">
                <a:tc>
                  <a:txBody>
                    <a:bodyPr/>
                    <a:lstStyle/>
                    <a:p>
                      <a:pPr indent="0" lvl="0" marL="0" rtl="0" algn="just">
                        <a:spcBef>
                          <a:spcPts val="0"/>
                        </a:spcBef>
                        <a:spcAft>
                          <a:spcPts val="0"/>
                        </a:spcAft>
                        <a:buNone/>
                      </a:pPr>
                      <a:r>
                        <a:rPr b="1" lang="zh-CN">
                          <a:latin typeface="Calibri"/>
                          <a:ea typeface="Calibri"/>
                          <a:cs typeface="Calibri"/>
                          <a:sym typeface="Calibri"/>
                        </a:rPr>
                        <a:t>The Introduction: </a:t>
                      </a:r>
                      <a:endParaRPr b="1">
                        <a:latin typeface="Calibri"/>
                        <a:ea typeface="Calibri"/>
                        <a:cs typeface="Calibri"/>
                        <a:sym typeface="Calibri"/>
                      </a:endParaRPr>
                    </a:p>
                    <a:p>
                      <a:pPr indent="0" lvl="0" marL="0" marR="0" rtl="0" algn="just">
                        <a:lnSpc>
                          <a:spcPct val="100000"/>
                        </a:lnSpc>
                        <a:spcBef>
                          <a:spcPts val="0"/>
                        </a:spcBef>
                        <a:spcAft>
                          <a:spcPts val="0"/>
                        </a:spcAft>
                        <a:buNone/>
                      </a:pPr>
                      <a:r>
                        <a:rPr lang="zh-CN">
                          <a:latin typeface="Calibri"/>
                          <a:ea typeface="Calibri"/>
                          <a:cs typeface="Calibri"/>
                          <a:sym typeface="Calibri"/>
                        </a:rPr>
                        <a:t>Is the purpose of the article made clear in the introduction?</a:t>
                      </a:r>
                      <a:endParaRPr>
                        <a:latin typeface="Calibri"/>
                        <a:ea typeface="Calibri"/>
                        <a:cs typeface="Calibri"/>
                        <a:sym typeface="Calibri"/>
                      </a:endParaRPr>
                    </a:p>
                    <a:p>
                      <a:pPr indent="0" lvl="0" marL="0" marR="0" rtl="0" algn="just">
                        <a:lnSpc>
                          <a:spcPct val="100000"/>
                        </a:lnSpc>
                        <a:spcBef>
                          <a:spcPts val="0"/>
                        </a:spcBef>
                        <a:spcAft>
                          <a:spcPts val="0"/>
                        </a:spcAft>
                        <a:buNone/>
                      </a:pPr>
                      <a:r>
                        <a:rPr lang="zh-CN">
                          <a:latin typeface="Calibri"/>
                          <a:ea typeface="Calibri"/>
                          <a:cs typeface="Calibri"/>
                          <a:sym typeface="Calibri"/>
                        </a:rPr>
                        <a:t>Is the research question researchable ?</a:t>
                      </a:r>
                      <a:endParaRPr>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zh-CN">
                          <a:latin typeface="Calibri"/>
                          <a:ea typeface="Calibri"/>
                          <a:cs typeface="Calibri"/>
                          <a:sym typeface="Calibri"/>
                        </a:rPr>
                        <a:t>The introduction is relevant to the article. The author gets the reader acquainted with the basic terminologies sufficiently. However,  the only drawback is the </a:t>
                      </a:r>
                      <a:r>
                        <a:rPr lang="zh-CN">
                          <a:latin typeface="Calibri"/>
                          <a:ea typeface="Calibri"/>
                          <a:cs typeface="Calibri"/>
                          <a:sym typeface="Calibri"/>
                        </a:rPr>
                        <a:t>inclusion</a:t>
                      </a:r>
                      <a:r>
                        <a:rPr lang="zh-CN">
                          <a:latin typeface="Calibri"/>
                          <a:ea typeface="Calibri"/>
                          <a:cs typeface="Calibri"/>
                          <a:sym typeface="Calibri"/>
                        </a:rPr>
                        <a:t> of methodology in the introduction which is generally not the structure of the thesis.</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Yes it is researchable.</a:t>
                      </a:r>
                      <a:endParaRPr>
                        <a:latin typeface="Calibri"/>
                        <a:ea typeface="Calibri"/>
                        <a:cs typeface="Calibri"/>
                        <a:sym typeface="Calibri"/>
                      </a:endParaRPr>
                    </a:p>
                  </a:txBody>
                  <a:tcPr marT="91425" marB="91425" marR="91425" marL="91425"/>
                </a:tc>
              </a:tr>
              <a:tr h="1621800">
                <a:tc>
                  <a:txBody>
                    <a:bodyPr/>
                    <a:lstStyle/>
                    <a:p>
                      <a:pPr indent="0" lvl="0" marL="0" rtl="0" algn="just">
                        <a:spcBef>
                          <a:spcPts val="0"/>
                        </a:spcBef>
                        <a:spcAft>
                          <a:spcPts val="0"/>
                        </a:spcAft>
                        <a:buNone/>
                      </a:pPr>
                      <a:r>
                        <a:rPr b="1" lang="zh-CN">
                          <a:latin typeface="Calibri"/>
                          <a:ea typeface="Calibri"/>
                          <a:cs typeface="Calibri"/>
                          <a:sym typeface="Calibri"/>
                        </a:rPr>
                        <a:t>The Literature Review:</a:t>
                      </a:r>
                      <a:endParaRPr b="1">
                        <a:latin typeface="Calibri"/>
                        <a:ea typeface="Calibri"/>
                        <a:cs typeface="Calibri"/>
                        <a:sym typeface="Calibri"/>
                      </a:endParaRPr>
                    </a:p>
                    <a:p>
                      <a:pPr indent="0" lvl="0" marL="0" rtl="0" algn="just">
                        <a:spcBef>
                          <a:spcPts val="0"/>
                        </a:spcBef>
                        <a:spcAft>
                          <a:spcPts val="0"/>
                        </a:spcAft>
                        <a:buNone/>
                      </a:pPr>
                      <a:r>
                        <a:t/>
                      </a:r>
                      <a:endParaRPr b="1">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Does it reveal gaps in the knowledge which this research will fill?</a:t>
                      </a:r>
                      <a:endParaRPr>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zh-CN">
                          <a:latin typeface="Calibri"/>
                          <a:ea typeface="Calibri"/>
                          <a:cs typeface="Calibri"/>
                          <a:sym typeface="Calibri"/>
                        </a:rPr>
                        <a:t>No. As the researcher has not brought novelty to the field of mobile application based on Linked Data.</a:t>
                      </a:r>
                      <a:endParaRPr>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graphicFrame>
        <p:nvGraphicFramePr>
          <p:cNvPr id="307" name="Google Shape;307;p18"/>
          <p:cNvGraphicFramePr/>
          <p:nvPr/>
        </p:nvGraphicFramePr>
        <p:xfrm>
          <a:off x="164275" y="166938"/>
          <a:ext cx="3000000" cy="3000000"/>
        </p:xfrm>
        <a:graphic>
          <a:graphicData uri="http://schemas.openxmlformats.org/drawingml/2006/table">
            <a:tbl>
              <a:tblPr>
                <a:noFill/>
                <a:tableStyleId>{5D75FCCC-1FE9-4FE2-AA46-A1216CB9728F}</a:tableStyleId>
              </a:tblPr>
              <a:tblGrid>
                <a:gridCol w="4427425"/>
                <a:gridCol w="4369500"/>
              </a:tblGrid>
              <a:tr h="1122250">
                <a:tc>
                  <a:txBody>
                    <a:bodyPr/>
                    <a:lstStyle/>
                    <a:p>
                      <a:pPr indent="0" lvl="0" marL="0" rtl="0" algn="just">
                        <a:spcBef>
                          <a:spcPts val="0"/>
                        </a:spcBef>
                        <a:spcAft>
                          <a:spcPts val="0"/>
                        </a:spcAft>
                        <a:buNone/>
                      </a:pPr>
                      <a:r>
                        <a:rPr b="1" lang="zh-CN">
                          <a:latin typeface="Calibri"/>
                          <a:ea typeface="Calibri"/>
                          <a:cs typeface="Calibri"/>
                          <a:sym typeface="Calibri"/>
                        </a:rPr>
                        <a:t>The Aim:</a:t>
                      </a:r>
                      <a:endParaRPr b="1">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Does it have a clear idea what the study tried to achieve?</a:t>
                      </a:r>
                      <a:endParaRPr>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zh-CN">
                          <a:latin typeface="Calibri"/>
                          <a:ea typeface="Calibri"/>
                          <a:cs typeface="Calibri"/>
                          <a:sym typeface="Calibri"/>
                        </a:rPr>
                        <a:t>It provides clear idea on implementing a Mobile Application based on Linked Data with high usability.</a:t>
                      </a:r>
                      <a:endParaRPr>
                        <a:latin typeface="Calibri"/>
                        <a:ea typeface="Calibri"/>
                        <a:cs typeface="Calibri"/>
                        <a:sym typeface="Calibri"/>
                      </a:endParaRPr>
                    </a:p>
                  </a:txBody>
                  <a:tcPr marT="91425" marB="91425" marR="91425" marL="91425"/>
                </a:tc>
              </a:tr>
              <a:tr h="807625">
                <a:tc>
                  <a:txBody>
                    <a:bodyPr/>
                    <a:lstStyle/>
                    <a:p>
                      <a:pPr indent="0" lvl="0" marL="0" rtl="0" algn="just">
                        <a:spcBef>
                          <a:spcPts val="0"/>
                        </a:spcBef>
                        <a:spcAft>
                          <a:spcPts val="0"/>
                        </a:spcAft>
                        <a:buNone/>
                      </a:pPr>
                      <a:r>
                        <a:rPr b="1" lang="zh-CN">
                          <a:latin typeface="Calibri"/>
                          <a:ea typeface="Calibri"/>
                          <a:cs typeface="Calibri"/>
                          <a:sym typeface="Calibri"/>
                        </a:rPr>
                        <a:t>The Research Design</a:t>
                      </a:r>
                      <a:endParaRPr b="1">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Is the method deemed reliable and valid?</a:t>
                      </a:r>
                      <a:endParaRPr>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zh-CN">
                          <a:latin typeface="Calibri"/>
                          <a:ea typeface="Calibri"/>
                          <a:cs typeface="Calibri"/>
                          <a:sym typeface="Calibri"/>
                        </a:rPr>
                        <a:t>Yes. The researcher has extensively worked on finding design patterns for search user interface. </a:t>
                      </a:r>
                      <a:endParaRPr>
                        <a:latin typeface="Calibri"/>
                        <a:ea typeface="Calibri"/>
                        <a:cs typeface="Calibri"/>
                        <a:sym typeface="Calibri"/>
                      </a:endParaRPr>
                    </a:p>
                  </a:txBody>
                  <a:tcPr marT="91425" marB="91425" marR="91425" marL="91425"/>
                </a:tc>
              </a:tr>
              <a:tr h="1932250">
                <a:tc>
                  <a:txBody>
                    <a:bodyPr/>
                    <a:lstStyle/>
                    <a:p>
                      <a:pPr indent="0" lvl="0" marL="0" rtl="0" algn="just">
                        <a:spcBef>
                          <a:spcPts val="0"/>
                        </a:spcBef>
                        <a:spcAft>
                          <a:spcPts val="0"/>
                        </a:spcAft>
                        <a:buNone/>
                      </a:pPr>
                      <a:r>
                        <a:rPr b="1" lang="zh-CN">
                          <a:latin typeface="Calibri"/>
                          <a:ea typeface="Calibri"/>
                          <a:cs typeface="Calibri"/>
                          <a:sym typeface="Calibri"/>
                        </a:rPr>
                        <a:t>Data Analysis</a:t>
                      </a:r>
                      <a:endParaRPr b="1">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Were the steps involved in the data analysis explained and strategies justified?</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Was the data analysis rigorous enough to sustantiate the claims?</a:t>
                      </a:r>
                      <a:endParaRPr>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zh-CN">
                          <a:latin typeface="Calibri"/>
                          <a:ea typeface="Calibri"/>
                          <a:cs typeface="Calibri"/>
                          <a:sym typeface="Calibri"/>
                        </a:rPr>
                        <a:t>The steps involved in data analysis were well explained but none of the strategies were justified.</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No. As the number of people considered for the evaluation were too less.</a:t>
                      </a:r>
                      <a:endParaRPr>
                        <a:latin typeface="Calibri"/>
                        <a:ea typeface="Calibri"/>
                        <a:cs typeface="Calibri"/>
                        <a:sym typeface="Calibri"/>
                      </a:endParaRPr>
                    </a:p>
                  </a:txBody>
                  <a:tcPr marT="91425" marB="91425" marR="91425" marL="91425"/>
                </a:tc>
              </a:tr>
              <a:tr h="925500">
                <a:tc>
                  <a:txBody>
                    <a:bodyPr/>
                    <a:lstStyle/>
                    <a:p>
                      <a:pPr indent="0" lvl="0" marL="0" rtl="0" algn="just">
                        <a:spcBef>
                          <a:spcPts val="0"/>
                        </a:spcBef>
                        <a:spcAft>
                          <a:spcPts val="0"/>
                        </a:spcAft>
                        <a:buNone/>
                      </a:pPr>
                      <a:r>
                        <a:rPr b="1" lang="zh-CN">
                          <a:latin typeface="Calibri"/>
                          <a:ea typeface="Calibri"/>
                          <a:cs typeface="Calibri"/>
                          <a:sym typeface="Calibri"/>
                        </a:rPr>
                        <a:t>The Discussion</a:t>
                      </a:r>
                      <a:endParaRPr b="1">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How relevant and useful are the results to practice?</a:t>
                      </a:r>
                      <a:endParaRPr>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zh-CN">
                          <a:latin typeface="Calibri"/>
                          <a:ea typeface="Calibri"/>
                          <a:cs typeface="Calibri"/>
                          <a:sym typeface="Calibri"/>
                        </a:rPr>
                        <a:t>The outcomes of this research were good enough to be applied to the real world.</a:t>
                      </a:r>
                      <a:endParaRPr>
                        <a:latin typeface="Calibri"/>
                        <a:ea typeface="Calibri"/>
                        <a:cs typeface="Calibri"/>
                        <a:sym typeface="Calibri"/>
                      </a:endParaRPr>
                    </a:p>
                    <a:p>
                      <a:pPr indent="0" lvl="0" marL="0" rtl="0" algn="just">
                        <a:spcBef>
                          <a:spcPts val="0"/>
                        </a:spcBef>
                        <a:spcAft>
                          <a:spcPts val="0"/>
                        </a:spcAft>
                        <a:buNone/>
                      </a:pPr>
                      <a:r>
                        <a:t/>
                      </a:r>
                      <a:endParaRPr>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graphicFrame>
        <p:nvGraphicFramePr>
          <p:cNvPr id="312" name="Google Shape;312;p19"/>
          <p:cNvGraphicFramePr/>
          <p:nvPr/>
        </p:nvGraphicFramePr>
        <p:xfrm>
          <a:off x="407100" y="1256400"/>
          <a:ext cx="3000000" cy="3000000"/>
        </p:xfrm>
        <a:graphic>
          <a:graphicData uri="http://schemas.openxmlformats.org/drawingml/2006/table">
            <a:tbl>
              <a:tblPr>
                <a:noFill/>
                <a:tableStyleId>{5D75FCCC-1FE9-4FE2-AA46-A1216CB9728F}</a:tableStyleId>
              </a:tblPr>
              <a:tblGrid>
                <a:gridCol w="4164000"/>
                <a:gridCol w="4164000"/>
              </a:tblGrid>
              <a:tr h="1286525">
                <a:tc>
                  <a:txBody>
                    <a:bodyPr/>
                    <a:lstStyle/>
                    <a:p>
                      <a:pPr indent="0" lvl="0" marL="0" rtl="0" algn="just">
                        <a:spcBef>
                          <a:spcPts val="0"/>
                        </a:spcBef>
                        <a:spcAft>
                          <a:spcPts val="0"/>
                        </a:spcAft>
                        <a:buNone/>
                      </a:pPr>
                      <a:r>
                        <a:rPr b="1" lang="zh-CN">
                          <a:latin typeface="Calibri"/>
                          <a:ea typeface="Calibri"/>
                          <a:cs typeface="Calibri"/>
                          <a:sym typeface="Calibri"/>
                        </a:rPr>
                        <a:t>Conclusion:</a:t>
                      </a:r>
                      <a:endParaRPr b="1">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Were there any suggestions for future research?</a:t>
                      </a:r>
                      <a:endParaRPr>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zh-CN">
                          <a:latin typeface="Calibri"/>
                          <a:ea typeface="Calibri"/>
                          <a:cs typeface="Calibri"/>
                          <a:sym typeface="Calibri"/>
                        </a:rPr>
                        <a:t>The research paper itself states</a:t>
                      </a:r>
                      <a:r>
                        <a:rPr lang="zh-CN">
                          <a:latin typeface="Calibri"/>
                          <a:ea typeface="Calibri"/>
                          <a:cs typeface="Calibri"/>
                          <a:sym typeface="Calibri"/>
                        </a:rPr>
                        <a:t> that the experiments were not done on sufficient number of people. Hence, it should be considered for future work research.</a:t>
                      </a:r>
                      <a:endParaRPr>
                        <a:latin typeface="Calibri"/>
                        <a:ea typeface="Calibri"/>
                        <a:cs typeface="Calibri"/>
                        <a:sym typeface="Calibri"/>
                      </a:endParaRPr>
                    </a:p>
                  </a:txBody>
                  <a:tcPr marT="91425" marB="91425" marR="91425" marL="91425"/>
                </a:tc>
              </a:tr>
              <a:tr h="1392675">
                <a:tc>
                  <a:txBody>
                    <a:bodyPr/>
                    <a:lstStyle/>
                    <a:p>
                      <a:pPr indent="0" lvl="0" marL="0" rtl="0" algn="just">
                        <a:spcBef>
                          <a:spcPts val="0"/>
                        </a:spcBef>
                        <a:spcAft>
                          <a:spcPts val="0"/>
                        </a:spcAft>
                        <a:buNone/>
                      </a:pPr>
                      <a:r>
                        <a:rPr b="1" lang="zh-CN">
                          <a:latin typeface="Calibri"/>
                          <a:ea typeface="Calibri"/>
                          <a:cs typeface="Calibri"/>
                          <a:sym typeface="Calibri"/>
                        </a:rPr>
                        <a:t>Reference List or Bibliography</a:t>
                      </a:r>
                      <a:endParaRPr b="1">
                        <a:latin typeface="Calibri"/>
                        <a:ea typeface="Calibri"/>
                        <a:cs typeface="Calibri"/>
                        <a:sym typeface="Calibri"/>
                      </a:endParaRPr>
                    </a:p>
                    <a:p>
                      <a:pPr indent="0" lvl="0" marL="0" rtl="0" algn="just">
                        <a:spcBef>
                          <a:spcPts val="0"/>
                        </a:spcBef>
                        <a:spcAft>
                          <a:spcPts val="0"/>
                        </a:spcAft>
                        <a:buNone/>
                      </a:pPr>
                      <a:r>
                        <a:rPr lang="zh-CN">
                          <a:latin typeface="Calibri"/>
                          <a:ea typeface="Calibri"/>
                          <a:cs typeface="Calibri"/>
                          <a:sym typeface="Calibri"/>
                        </a:rPr>
                        <a:t>Are all sources cited clearly and with full bibliographic details provided?</a:t>
                      </a:r>
                      <a:endParaRPr>
                        <a:latin typeface="Calibri"/>
                        <a:ea typeface="Calibri"/>
                        <a:cs typeface="Calibri"/>
                        <a:sym typeface="Calibri"/>
                      </a:endParaRPr>
                    </a:p>
                    <a:p>
                      <a:pPr indent="0" lvl="0" marL="0" rtl="0" algn="just">
                        <a:spcBef>
                          <a:spcPts val="0"/>
                        </a:spcBef>
                        <a:spcAft>
                          <a:spcPts val="0"/>
                        </a:spcAft>
                        <a:buNone/>
                      </a:pPr>
                      <a:r>
                        <a:t/>
                      </a:r>
                      <a:endParaRPr b="1">
                        <a:latin typeface="Calibri"/>
                        <a:ea typeface="Calibri"/>
                        <a:cs typeface="Calibri"/>
                        <a:sym typeface="Calibri"/>
                      </a:endParaRPr>
                    </a:p>
                  </a:txBody>
                  <a:tcPr marT="91425" marB="91425" marR="91425" marL="91425"/>
                </a:tc>
                <a:tc>
                  <a:txBody>
                    <a:bodyPr/>
                    <a:lstStyle/>
                    <a:p>
                      <a:pPr indent="0" lvl="0" marL="0" rtl="0" algn="just">
                        <a:spcBef>
                          <a:spcPts val="0"/>
                        </a:spcBef>
                        <a:spcAft>
                          <a:spcPts val="0"/>
                        </a:spcAft>
                        <a:buNone/>
                      </a:pPr>
                      <a:r>
                        <a:rPr lang="zh-CN">
                          <a:latin typeface="Calibri"/>
                          <a:ea typeface="Calibri"/>
                          <a:cs typeface="Calibri"/>
                          <a:sym typeface="Calibri"/>
                        </a:rPr>
                        <a:t>Dissertation was cited with a good amount of references.</a:t>
                      </a:r>
                      <a:endParaRPr>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16" name="Shape 316"/>
        <p:cNvGrpSpPr/>
        <p:nvPr/>
      </p:nvGrpSpPr>
      <p:grpSpPr>
        <a:xfrm>
          <a:off x="0" y="0"/>
          <a:ext cx="0" cy="0"/>
          <a:chOff x="0" y="0"/>
          <a:chExt cx="0" cy="0"/>
        </a:xfrm>
      </p:grpSpPr>
      <p:sp>
        <p:nvSpPr>
          <p:cNvPr id="317" name="Google Shape;317;p20"/>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zh-CN">
                <a:latin typeface="Calibri"/>
                <a:ea typeface="Calibri"/>
                <a:cs typeface="Calibri"/>
                <a:sym typeface="Calibri"/>
              </a:rPr>
              <a:t>INNOVATION</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1"/>
          <p:cNvSpPr txBox="1"/>
          <p:nvPr>
            <p:ph idx="1" type="body"/>
          </p:nvPr>
        </p:nvSpPr>
        <p:spPr>
          <a:xfrm>
            <a:off x="1170025" y="630450"/>
            <a:ext cx="7164300" cy="426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zh-CN" sz="1400" u="sng">
                <a:latin typeface="Calibri"/>
                <a:ea typeface="Calibri"/>
                <a:cs typeface="Calibri"/>
                <a:sym typeface="Calibri"/>
              </a:rPr>
              <a:t>Innovation: </a:t>
            </a:r>
            <a:endParaRPr b="1" sz="1400" u="sng">
              <a:latin typeface="Calibri"/>
              <a:ea typeface="Calibri"/>
              <a:cs typeface="Calibri"/>
              <a:sym typeface="Calibri"/>
            </a:endParaRPr>
          </a:p>
          <a:p>
            <a:pPr indent="0" lvl="0" marL="0" rtl="0" algn="l">
              <a:lnSpc>
                <a:spcPct val="100000"/>
              </a:lnSpc>
              <a:spcBef>
                <a:spcPts val="0"/>
              </a:spcBef>
              <a:spcAft>
                <a:spcPts val="0"/>
              </a:spcAft>
              <a:buNone/>
            </a:pPr>
            <a:r>
              <a:t/>
            </a:r>
            <a:endParaRPr b="1" sz="1400">
              <a:latin typeface="Calibri"/>
              <a:ea typeface="Calibri"/>
              <a:cs typeface="Calibri"/>
              <a:sym typeface="Calibri"/>
            </a:endParaRPr>
          </a:p>
          <a:p>
            <a:pPr indent="0" lvl="0" marL="0" rtl="0" algn="l">
              <a:lnSpc>
                <a:spcPct val="150000"/>
              </a:lnSpc>
              <a:spcBef>
                <a:spcPts val="0"/>
              </a:spcBef>
              <a:spcAft>
                <a:spcPts val="0"/>
              </a:spcAft>
              <a:buNone/>
            </a:pPr>
            <a:r>
              <a:rPr b="1" lang="zh-CN" sz="1400">
                <a:latin typeface="Calibri"/>
                <a:ea typeface="Calibri"/>
                <a:cs typeface="Calibri"/>
                <a:sym typeface="Calibri"/>
              </a:rPr>
              <a:t>Selling and recommending power supplies from other retailers as well.</a:t>
            </a:r>
            <a:endParaRPr b="1" sz="1400" u="sng">
              <a:latin typeface="Calibri"/>
              <a:ea typeface="Calibri"/>
              <a:cs typeface="Calibri"/>
              <a:sym typeface="Calibri"/>
            </a:endParaRPr>
          </a:p>
          <a:p>
            <a:pPr indent="0" lvl="0" marL="0" rtl="0" algn="l">
              <a:spcBef>
                <a:spcPts val="0"/>
              </a:spcBef>
              <a:spcAft>
                <a:spcPts val="0"/>
              </a:spcAft>
              <a:buNone/>
            </a:pPr>
            <a:r>
              <a:rPr b="1" lang="zh-CN" sz="1400" u="sng">
                <a:latin typeface="Calibri"/>
                <a:ea typeface="Calibri"/>
                <a:cs typeface="Calibri"/>
                <a:sym typeface="Calibri"/>
              </a:rPr>
              <a:t>Testing</a:t>
            </a:r>
            <a:r>
              <a:rPr lang="zh-CN" sz="1400" u="sng">
                <a:latin typeface="Calibri"/>
                <a:ea typeface="Calibri"/>
                <a:cs typeface="Calibri"/>
                <a:sym typeface="Calibri"/>
              </a:rPr>
              <a:t> :</a:t>
            </a:r>
            <a:endParaRPr sz="1400">
              <a:latin typeface="Calibri"/>
              <a:ea typeface="Calibri"/>
              <a:cs typeface="Calibri"/>
              <a:sym typeface="Calibri"/>
            </a:endParaRPr>
          </a:p>
          <a:p>
            <a:pPr indent="0" lvl="0" marL="457200" rtl="0" algn="l">
              <a:spcBef>
                <a:spcPts val="1600"/>
              </a:spcBef>
              <a:spcAft>
                <a:spcPts val="0"/>
              </a:spcAft>
              <a:buNone/>
            </a:pPr>
            <a:r>
              <a:t/>
            </a:r>
            <a:endParaRPr sz="1400">
              <a:latin typeface="Calibri"/>
              <a:ea typeface="Calibri"/>
              <a:cs typeface="Calibri"/>
              <a:sym typeface="Calibri"/>
            </a:endParaRPr>
          </a:p>
          <a:p>
            <a:pPr indent="0" lvl="0" marL="0" rtl="0" algn="l">
              <a:spcBef>
                <a:spcPts val="1600"/>
              </a:spcBef>
              <a:spcAft>
                <a:spcPts val="0"/>
              </a:spcAft>
              <a:buNone/>
            </a:pPr>
            <a:r>
              <a:t/>
            </a:r>
            <a:endParaRPr sz="1400">
              <a:latin typeface="Calibri"/>
              <a:ea typeface="Calibri"/>
              <a:cs typeface="Calibri"/>
              <a:sym typeface="Calibri"/>
            </a:endParaRPr>
          </a:p>
          <a:p>
            <a:pPr indent="0" lvl="0" marL="0" rtl="0" algn="l">
              <a:spcBef>
                <a:spcPts val="0"/>
              </a:spcBef>
              <a:spcAft>
                <a:spcPts val="0"/>
              </a:spcAft>
              <a:buNone/>
            </a:pPr>
            <a:r>
              <a:t/>
            </a:r>
            <a:endParaRPr b="1" sz="1400" u="sng">
              <a:latin typeface="Calibri"/>
              <a:ea typeface="Calibri"/>
              <a:cs typeface="Calibri"/>
              <a:sym typeface="Calibri"/>
            </a:endParaRPr>
          </a:p>
          <a:p>
            <a:pPr indent="0" lvl="0" marL="0" rtl="0" algn="l">
              <a:spcBef>
                <a:spcPts val="1600"/>
              </a:spcBef>
              <a:spcAft>
                <a:spcPts val="0"/>
              </a:spcAft>
              <a:buNone/>
            </a:pPr>
            <a:r>
              <a:t/>
            </a:r>
            <a:endParaRPr b="1" sz="1400" u="sng">
              <a:latin typeface="Calibri"/>
              <a:ea typeface="Calibri"/>
              <a:cs typeface="Calibri"/>
              <a:sym typeface="Calibri"/>
            </a:endParaRPr>
          </a:p>
          <a:p>
            <a:pPr indent="0" lvl="0" marL="0" rtl="0" algn="l">
              <a:spcBef>
                <a:spcPts val="1600"/>
              </a:spcBef>
              <a:spcAft>
                <a:spcPts val="0"/>
              </a:spcAft>
              <a:buNone/>
            </a:pPr>
            <a:r>
              <a:t/>
            </a:r>
            <a:endParaRPr b="1" sz="1400" u="sng">
              <a:latin typeface="Calibri"/>
              <a:ea typeface="Calibri"/>
              <a:cs typeface="Calibri"/>
              <a:sym typeface="Calibri"/>
            </a:endParaRPr>
          </a:p>
          <a:p>
            <a:pPr indent="0" lvl="0" marL="0" rtl="0" algn="l">
              <a:spcBef>
                <a:spcPts val="1600"/>
              </a:spcBef>
              <a:spcAft>
                <a:spcPts val="0"/>
              </a:spcAft>
              <a:buNone/>
            </a:pPr>
            <a:r>
              <a:t/>
            </a:r>
            <a:endParaRPr b="1" sz="1400" u="sng">
              <a:latin typeface="Calibri"/>
              <a:ea typeface="Calibri"/>
              <a:cs typeface="Calibri"/>
              <a:sym typeface="Calibri"/>
            </a:endParaRPr>
          </a:p>
          <a:p>
            <a:pPr indent="0" lvl="0" marL="0" rtl="0" algn="l">
              <a:spcBef>
                <a:spcPts val="1600"/>
              </a:spcBef>
              <a:spcAft>
                <a:spcPts val="1600"/>
              </a:spcAft>
              <a:buNone/>
            </a:pPr>
            <a:r>
              <a:rPr b="1" lang="zh-CN" sz="1400" u="sng">
                <a:latin typeface="Calibri"/>
                <a:ea typeface="Calibri"/>
                <a:cs typeface="Calibri"/>
                <a:sym typeface="Calibri"/>
              </a:rPr>
              <a:t>Pi</a:t>
            </a:r>
            <a:r>
              <a:rPr b="1" lang="zh-CN" sz="1400" u="sng">
                <a:latin typeface="Calibri"/>
                <a:ea typeface="Calibri"/>
                <a:cs typeface="Calibri"/>
                <a:sym typeface="Calibri"/>
              </a:rPr>
              <a:t>vot</a:t>
            </a:r>
            <a:r>
              <a:rPr lang="zh-CN" sz="1400">
                <a:latin typeface="Calibri"/>
                <a:ea typeface="Calibri"/>
                <a:cs typeface="Calibri"/>
                <a:sym typeface="Calibri"/>
              </a:rPr>
              <a:t> : </a:t>
            </a:r>
            <a:r>
              <a:rPr lang="zh-CN" sz="1400">
                <a:latin typeface="Calibri"/>
                <a:ea typeface="Calibri"/>
                <a:cs typeface="Calibri"/>
                <a:sym typeface="Calibri"/>
              </a:rPr>
              <a:t>Not Required</a:t>
            </a:r>
            <a:endParaRPr sz="1400">
              <a:latin typeface="Calibri"/>
              <a:ea typeface="Calibri"/>
              <a:cs typeface="Calibri"/>
              <a:sym typeface="Calibri"/>
            </a:endParaRPr>
          </a:p>
        </p:txBody>
      </p:sp>
      <p:pic>
        <p:nvPicPr>
          <p:cNvPr id="323" name="Google Shape;323;p21"/>
          <p:cNvPicPr preferRelativeResize="0"/>
          <p:nvPr/>
        </p:nvPicPr>
        <p:blipFill rotWithShape="1">
          <a:blip r:embed="rId3">
            <a:alphaModFix/>
          </a:blip>
          <a:srcRect b="20394" l="18102" r="22969" t="5173"/>
          <a:stretch/>
        </p:blipFill>
        <p:spPr>
          <a:xfrm>
            <a:off x="3096825" y="1478225"/>
            <a:ext cx="3255526" cy="263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