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media/image13.jpg" ContentType="image/jpeg"/>
  <Override PartName="/ppt/notesSlides/notesSlide16.xml" ContentType="application/vnd.openxmlformats-officedocument.presentationml.notesSlide+xml"/>
  <Override PartName="/ppt/media/image14.jpg" ContentType="image/jpe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media/image15.jpg" ContentType="image/jpeg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1" r:id="rId3"/>
    <p:sldId id="263" r:id="rId4"/>
    <p:sldId id="264" r:id="rId5"/>
    <p:sldId id="265" r:id="rId6"/>
    <p:sldId id="267" r:id="rId7"/>
    <p:sldId id="266" r:id="rId8"/>
    <p:sldId id="268" r:id="rId9"/>
    <p:sldId id="269" r:id="rId10"/>
    <p:sldId id="270" r:id="rId11"/>
    <p:sldId id="271" r:id="rId12"/>
    <p:sldId id="272" r:id="rId13"/>
    <p:sldId id="281" r:id="rId14"/>
    <p:sldId id="273" r:id="rId15"/>
    <p:sldId id="276" r:id="rId16"/>
    <p:sldId id="287" r:id="rId17"/>
    <p:sldId id="277" r:id="rId18"/>
    <p:sldId id="288" r:id="rId19"/>
    <p:sldId id="289" r:id="rId20"/>
    <p:sldId id="278" r:id="rId21"/>
    <p:sldId id="279" r:id="rId22"/>
    <p:sldId id="283" r:id="rId23"/>
    <p:sldId id="286" r:id="rId24"/>
    <p:sldId id="284" r:id="rId25"/>
    <p:sldId id="285" r:id="rId26"/>
    <p:sldId id="282" r:id="rId27"/>
    <p:sldId id="280" r:id="rId28"/>
    <p:sldId id="290" r:id="rId29"/>
    <p:sldId id="260" r:id="rId30"/>
  </p:sldIdLst>
  <p:sldSz cx="9144000" cy="5143500" type="screen16x9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33">
          <p15:clr>
            <a:srgbClr val="A4A3A4"/>
          </p15:clr>
        </p15:guide>
        <p15:guide id="2" orient="horz" pos="3169">
          <p15:clr>
            <a:srgbClr val="A4A3A4"/>
          </p15:clr>
        </p15:guide>
        <p15:guide id="3" pos="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3B9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25"/>
    <p:restoredTop sz="73935" autoAdjust="0"/>
  </p:normalViewPr>
  <p:slideViewPr>
    <p:cSldViewPr snapToGrid="0" showGuides="1">
      <p:cViewPr varScale="1">
        <p:scale>
          <a:sx n="129" d="100"/>
          <a:sy n="129" d="100"/>
        </p:scale>
        <p:origin x="1242" y="114"/>
      </p:cViewPr>
      <p:guideLst>
        <p:guide orient="horz" pos="3033"/>
        <p:guide orient="horz" pos="3169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2CE6C-339B-6D48-89EF-98BFB8A1597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B03F5-D840-DC4A-98B9-8263B84BE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79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Distributed ledger is an append only log</a:t>
            </a:r>
          </a:p>
          <a:p>
            <a:r>
              <a:rPr lang="en-IN" dirty="0"/>
              <a:t>E.g., Bitcoin, Ethereum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014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E.g., horse race betting, smart contract to transfer funds to winners, event takes place, data that the nth horse has won the race needs to be passed on chain – done using the implementation of oracles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208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021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Validity bond and a no-show bond</a:t>
            </a:r>
          </a:p>
          <a:p>
            <a:r>
              <a:rPr lang="en-IN" dirty="0"/>
              <a:t>Designated reporting -&gt; dispute round -&gt; finalized</a:t>
            </a:r>
          </a:p>
          <a:p>
            <a:r>
              <a:rPr lang="en-IN" dirty="0"/>
              <a:t>Designated reporting -&gt; dispute round (dispute bond &gt; 2.5 % of the total REP) -&gt;Fork</a:t>
            </a:r>
          </a:p>
          <a:p>
            <a:r>
              <a:rPr lang="en-IN" dirty="0"/>
              <a:t>Winning universe, losing universe, true universe, false universe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843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633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366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736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Consider an example where the bounty submitted with a request is 2 ETH and, the participants are – </a:t>
            </a:r>
          </a:p>
          <a:p>
            <a:pPr lvl="0"/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Designated reporter D1 who stakes a deposit of 2 REP – outcome O1</a:t>
            </a:r>
          </a:p>
          <a:p>
            <a:pPr lvl="0"/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Voters – V1, V2 and V3 who stake deposits 4 REP, 3 REP and 2 REP respectively,  - (V2 and V3 support outcome O1)</a:t>
            </a:r>
          </a:p>
          <a:p>
            <a:pPr lvl="0"/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Certifiers – C1 and C2 who deposits 10 REP and 15 REP respectively – (C2 supports outcome O1)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The total REP staked as a deposit is 36 REP. 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Suppose voter V1 and certifier C1 report false outcomes, then they are penalized, and their deposit is transferred to the reward pool. At this point the reward pool holds a value of 2 ETH and 14 REP. Once the final outcome is decided, the deposits made by participants who reported correct outcomes are returned together with a proportionate reward. In our case voter V2 would receive a reward (3/22) * (2 ETH + 14 REP).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610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163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105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Flexibility -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Our oracle makes it possible for oracle contracts to choose between a centralized and a decentralized service. </a:t>
            </a:r>
          </a:p>
          <a:p>
            <a:r>
              <a:rPr lang="en-IN" dirty="0"/>
              <a:t>Turn-around Time -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Together with flexibility comes an opportunity to improve the turn-around time of responses to requests. Also, the techniques of micro-decentralization and macro-decentralization helps reduce the response time by making it possible for multiple reporters to submit data during the designated reporter phase, to reach consensus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Private Blockchain – saves costs; transactions on a public blockchain and computation become costly</a:t>
            </a:r>
          </a:p>
          <a:p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Qtum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 Blockchain? – helps with token creation; which can be used to stake deposits during voting and certification.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531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101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Centralized component – uses a central server to make API requests and pass the data on-chain</a:t>
            </a:r>
          </a:p>
          <a:p>
            <a:r>
              <a:rPr lang="en-IN" dirty="0"/>
              <a:t>Decentralized component – uses a UI to pass data on-chain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175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3031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createRequest</a:t>
            </a:r>
            <a:r>
              <a:rPr lang="en-IN" dirty="0"/>
              <a:t>() – used to create an oracle request.</a:t>
            </a:r>
          </a:p>
          <a:p>
            <a:r>
              <a:rPr lang="en-IN" dirty="0" err="1"/>
              <a:t>updateCentralizedRequest</a:t>
            </a:r>
            <a:r>
              <a:rPr lang="en-IN" dirty="0"/>
              <a:t>() – used by oracle providers to supply data to the oracle contract</a:t>
            </a:r>
          </a:p>
          <a:p>
            <a:r>
              <a:rPr lang="en-IN" dirty="0" err="1"/>
              <a:t>Callback</a:t>
            </a:r>
            <a:r>
              <a:rPr lang="en-IN" dirty="0"/>
              <a:t>() – overridden by the relying contract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4266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database stores the requests that have been serviced.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2417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5774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Only requests that require a decentralized service are populated in the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527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Flexibility -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Our oracle makes it possible for oracle contracts to choose between a centralized and a decentralized service. </a:t>
            </a:r>
          </a:p>
          <a:p>
            <a:r>
              <a:rPr lang="en-IN" dirty="0"/>
              <a:t>Turn-around Time -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Together with flexibility comes an opportunity to improve the turn-around time of responses to requests. Also, the techniques of micro-decentralization and macro-decentralization helps reduce the response time by making it possible for multiple reporters to submit data during the designated reporter phase, to reach consensus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Private Blockchain – saves costs; transactions on a public blockchain and computation become costly</a:t>
            </a:r>
          </a:p>
          <a:p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Qtum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 Blockchain? – helps with token creation; which can be used to stake deposits during voting and certification.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4415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960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Let’s take a look at a simplified example of how the UTXO model works in Bitcoin transactions: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1. Alice gains 12.5 bitcoins through mining. Alice’s wallet is associated with one UTXO record of 12.5 bitcoins.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2. Alice wants to give Bob 1 bitcoin. Alice’s wallet first unlocks her UTXO of 12.5 bitcoins and uses this whole 12.5 bitcoins as input to the transaction. This transaction sends 1 bitcoin to Bob’s address and the reminder of 11.5 bitcoins is sent back to Alice in the form of a new UTXO to a newly-created address (owned by Alice).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3. Say there was another UTXO of 2 bitcoins associated with Bob prior to step 2, Bob’s wallet now shows that his balance is 3 bitcoins. Bob’s wallet now keeps track of two UTXOs: one from before and another from the transaction in step 2. Each UTXO needs to be unlocked if Bob wishes to spend them.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133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Nonce is a random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258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Each transaction present in the block has a hash; all converge to the root hash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868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Turing Complete – execute code of unbounded complexity</a:t>
            </a:r>
          </a:p>
          <a:p>
            <a:r>
              <a:rPr lang="en-US" b="1" dirty="0"/>
              <a:t>Accounts model – similar to a debit card transaction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Here is a simplified example of how this model works in Ethereum: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1. Alice gains 5 ethers through mining. It is recorded in the system that Alice has 5 ethers.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2. Alice wants to give Bob 1 ether, so the system will first deduct 1 ether from Alice’s account, so Alice now has 4 ethers.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3. The system then increases Bob’s account by 1 ether. The system knows that Bob has 2 ethers to begin with, therefore Bob’s balance is increased to 3 ethers.</a:t>
            </a:r>
          </a:p>
          <a:p>
            <a:endParaRPr lang="en-US" dirty="0"/>
          </a:p>
          <a:p>
            <a:r>
              <a:rPr lang="en-US" dirty="0"/>
              <a:t>Uses a variant of the Merkle tree 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08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The Account Abstraction Layer translates the UTXO-based model to an account-based interface for the EVM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UTXO model ;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Scalability — Since it is possible to process multiple UTXOs at the same time, it enables parallel transaction processing. 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Decentralised Governance Protocol (DGP) that allows QTUM token holders to participate in the voting and negotiation of the upgrade and iteration of the blockchain network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778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E.g., horse race betting, smart contract to transfer funds to winners, event takes place, data that the nth horse has won the race needs to be passed on chain – done using the implementation of oracles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037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E.g., horse race betting, smart contract to transfer funds to winners, event takes place, data that the nth horse has won the race needs to be passed on chain – done using the implementation of oracles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05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65127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86" y="2786400"/>
            <a:ext cx="7500939" cy="416138"/>
          </a:xfrm>
        </p:spPr>
        <p:txBody>
          <a:bodyPr/>
          <a:lstStyle>
            <a:lvl1pPr algn="l">
              <a:defRPr sz="2600">
                <a:solidFill>
                  <a:schemeClr val="bg1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217050"/>
            <a:ext cx="7500938" cy="2713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88" y="4111318"/>
            <a:ext cx="4679325" cy="734531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567"/>
              </a:spcBef>
              <a:buNone/>
              <a:defRPr sz="14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</p:txBody>
      </p:sp>
      <p:pic>
        <p:nvPicPr>
          <p:cNvPr id="10" name="Picture 9" descr="TCD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7" y="381655"/>
            <a:ext cx="3039743" cy="8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302191"/>
            <a:ext cx="7500938" cy="3030141"/>
          </a:xfrm>
        </p:spPr>
        <p:txBody>
          <a:bodyPr/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495500"/>
            <a:ext cx="9144000" cy="648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302192"/>
            <a:ext cx="7500938" cy="2891980"/>
          </a:xfrm>
        </p:spPr>
        <p:txBody>
          <a:bodyPr/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pic>
        <p:nvPicPr>
          <p:cNvPr id="11" name="Picture 10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8" y="4613536"/>
            <a:ext cx="1585894" cy="42748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21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410807"/>
            <a:ext cx="3933824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4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14901" y="1410807"/>
            <a:ext cx="3934800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4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0" y="4495500"/>
            <a:ext cx="9144000" cy="648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5" name="Picture 14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8" y="4613536"/>
            <a:ext cx="1585894" cy="427482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1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078712"/>
            <a:ext cx="4204800" cy="3739329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83" y="1428750"/>
            <a:ext cx="3819525" cy="2990766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4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4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0" y="4819500"/>
            <a:ext cx="9144000" cy="324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078712"/>
            <a:ext cx="9144000" cy="3739319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4819500"/>
            <a:ext cx="9144000" cy="324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9171711" cy="51471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86" y="2786400"/>
            <a:ext cx="7500939" cy="416138"/>
          </a:xfrm>
        </p:spPr>
        <p:txBody>
          <a:bodyPr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/>
          </a:p>
        </p:txBody>
      </p:sp>
      <p:pic>
        <p:nvPicPr>
          <p:cNvPr id="5" name="Picture 4" descr="TCD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7" y="381655"/>
            <a:ext cx="3039743" cy="8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86" y="270000"/>
            <a:ext cx="7500939" cy="421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303403"/>
            <a:ext cx="7500938" cy="3072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4819500"/>
            <a:ext cx="9144000" cy="324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61" r:id="rId4"/>
    <p:sldLayoutId id="2147483657" r:id="rId5"/>
    <p:sldLayoutId id="2147483658" r:id="rId6"/>
    <p:sldLayoutId id="2147483659" r:id="rId7"/>
    <p:sldLayoutId id="214748365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417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17500" indent="-3175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68325" indent="-22225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84225" indent="-201613" algn="l" defTabSz="914400" rtl="0" eaLnBrk="1" latinLnBrk="0" hangingPunct="1">
        <a:spcBef>
          <a:spcPts val="1134"/>
        </a:spcBef>
        <a:buClr>
          <a:schemeClr val="tx2"/>
        </a:buClr>
        <a:buFont typeface="Minion Pro" pitchFamily="18" charset="0"/>
        <a:buChar char="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0125" indent="-185738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1530" y="2155612"/>
            <a:ext cx="7500939" cy="416138"/>
          </a:xfrm>
        </p:spPr>
        <p:txBody>
          <a:bodyPr/>
          <a:lstStyle/>
          <a:p>
            <a:r>
              <a:rPr lang="en-US" dirty="0"/>
              <a:t>A Study of Oracle Systems for the QTUM blockchain eco-system – ‘Oracle </a:t>
            </a:r>
            <a:r>
              <a:rPr lang="en-US" baseline="30000" dirty="0"/>
              <a:t>2</a:t>
            </a:r>
            <a:r>
              <a:rPr lang="en-US" dirty="0"/>
              <a:t>’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1530" y="2772550"/>
            <a:ext cx="7500938" cy="271350"/>
          </a:xfrm>
        </p:spPr>
        <p:txBody>
          <a:bodyPr/>
          <a:lstStyle/>
          <a:p>
            <a:r>
              <a:rPr lang="en-GB" dirty="0"/>
              <a:t>M. Sc. Computer Science Dissertation Presentation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Presented by: George John Chavady - 19305272</a:t>
            </a:r>
          </a:p>
          <a:p>
            <a:r>
              <a:rPr lang="en-GB" dirty="0"/>
              <a:t>Supervisor    :  Prof. Donal O’ Mahony</a:t>
            </a:r>
          </a:p>
          <a:p>
            <a:pPr lvl="2"/>
            <a:r>
              <a:rPr lang="en-GB" dirty="0"/>
              <a:t>Date 26/08/2020</a:t>
            </a:r>
          </a:p>
        </p:txBody>
      </p:sp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Blockchain Oracles -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9013C-28BA-433C-8687-970CB3D39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0" y="1345836"/>
            <a:ext cx="6462885" cy="27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262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 centralized oracle - Provable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D6196-0184-4BAF-B608-459CC47BA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530" y="1134155"/>
            <a:ext cx="3777490" cy="32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F39823EE-69EB-48B5-A32C-9F47DDE80DB1}"/>
              </a:ext>
            </a:extLst>
          </p:cNvPr>
          <p:cNvSpPr txBox="1">
            <a:spLocks/>
          </p:cNvSpPr>
          <p:nvPr/>
        </p:nvSpPr>
        <p:spPr>
          <a:xfrm>
            <a:off x="902811" y="1636678"/>
            <a:ext cx="4246880" cy="18701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Import a .sol file provided by Provable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Inherit the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usingProvable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contract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E.g.,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provable_query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(60, "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WolframAlpha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", "flip a coin");</a:t>
            </a:r>
          </a:p>
        </p:txBody>
      </p:sp>
    </p:spTree>
    <p:extLst>
      <p:ext uri="{BB962C8B-B14F-4D97-AF65-F5344CB8AC3E}">
        <p14:creationId xmlns:p14="http://schemas.microsoft.com/office/powerpoint/2010/main" val="158646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 decentralized oracle - Augur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3E1730-B66F-4519-AA36-1750EE38E9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07" y="3322515"/>
            <a:ext cx="7973759" cy="10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8B18849E-3013-4088-8444-509CD3B11C0A}"/>
              </a:ext>
            </a:extLst>
          </p:cNvPr>
          <p:cNvSpPr txBox="1">
            <a:spLocks/>
          </p:cNvSpPr>
          <p:nvPr/>
        </p:nvSpPr>
        <p:spPr>
          <a:xfrm>
            <a:off x="821530" y="1334164"/>
            <a:ext cx="7975629" cy="13152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C8BCFAD3-50EF-44B3-8344-46022F81B1E7}"/>
              </a:ext>
            </a:extLst>
          </p:cNvPr>
          <p:cNvSpPr txBox="1">
            <a:spLocks/>
          </p:cNvSpPr>
          <p:nvPr/>
        </p:nvSpPr>
        <p:spPr>
          <a:xfrm>
            <a:off x="821531" y="1334164"/>
            <a:ext cx="6728132" cy="18701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Prediction market and decentralized oracle platform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Designated reporters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Dispute round: 7-day period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Fork: 60-day period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120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 decentralized oracle - Augur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8C9FD2-A36A-4951-BBF5-90FDC9D7C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54" y="1134985"/>
            <a:ext cx="3577145" cy="327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6752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88" y="491636"/>
            <a:ext cx="8192518" cy="338081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 Summary of Oracles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5463FDD4-F56C-4E8E-A4E1-7ABD9EF09C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3651167"/>
              </p:ext>
            </p:extLst>
          </p:nvPr>
        </p:nvGraphicFramePr>
        <p:xfrm>
          <a:off x="474688" y="1151081"/>
          <a:ext cx="7748753" cy="3279412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1058036284"/>
                    </a:ext>
                  </a:extLst>
                </a:gridCol>
                <a:gridCol w="791758">
                  <a:extLst>
                    <a:ext uri="{9D8B030D-6E8A-4147-A177-3AD203B41FA5}">
                      <a16:colId xmlns:a16="http://schemas.microsoft.com/office/drawing/2014/main" val="3877737175"/>
                    </a:ext>
                  </a:extLst>
                </a:gridCol>
                <a:gridCol w="1094522">
                  <a:extLst>
                    <a:ext uri="{9D8B030D-6E8A-4147-A177-3AD203B41FA5}">
                      <a16:colId xmlns:a16="http://schemas.microsoft.com/office/drawing/2014/main" val="550903372"/>
                    </a:ext>
                  </a:extLst>
                </a:gridCol>
                <a:gridCol w="2065033">
                  <a:extLst>
                    <a:ext uri="{9D8B030D-6E8A-4147-A177-3AD203B41FA5}">
                      <a16:colId xmlns:a16="http://schemas.microsoft.com/office/drawing/2014/main" val="2700271984"/>
                    </a:ext>
                  </a:extLst>
                </a:gridCol>
                <a:gridCol w="938991">
                  <a:extLst>
                    <a:ext uri="{9D8B030D-6E8A-4147-A177-3AD203B41FA5}">
                      <a16:colId xmlns:a16="http://schemas.microsoft.com/office/drawing/2014/main" val="3441772191"/>
                    </a:ext>
                  </a:extLst>
                </a:gridCol>
                <a:gridCol w="797977">
                  <a:extLst>
                    <a:ext uri="{9D8B030D-6E8A-4147-A177-3AD203B41FA5}">
                      <a16:colId xmlns:a16="http://schemas.microsoft.com/office/drawing/2014/main" val="1594788394"/>
                    </a:ext>
                  </a:extLst>
                </a:gridCol>
                <a:gridCol w="1073785">
                  <a:extLst>
                    <a:ext uri="{9D8B030D-6E8A-4147-A177-3AD203B41FA5}">
                      <a16:colId xmlns:a16="http://schemas.microsoft.com/office/drawing/2014/main" val="1482795685"/>
                    </a:ext>
                  </a:extLst>
                </a:gridCol>
              </a:tblGrid>
              <a:tr h="3245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Platform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Oracles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Consensus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Trust Model / features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Data Source(s)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Latency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Types of Oracles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3696075005"/>
                  </a:ext>
                </a:extLst>
              </a:tr>
              <a:tr h="3623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Provable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single</a:t>
                      </a:r>
                      <a:endParaRPr lang="en-I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N/A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TLS Notary, IPFS multihash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single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low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Provable Contract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1383124189"/>
                  </a:ext>
                </a:extLst>
              </a:tr>
              <a:tr h="3623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TownCrier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single</a:t>
                      </a:r>
                      <a:endParaRPr lang="en-I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N/A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Intel SGX, proofs</a:t>
                      </a:r>
                      <a:endParaRPr lang="en-I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single</a:t>
                      </a:r>
                      <a:endParaRPr lang="en-I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low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TownCrier Contract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1397104577"/>
                  </a:ext>
                </a:extLst>
              </a:tr>
              <a:tr h="1756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Corda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single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N/A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Intel SGX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single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low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Corda code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388227407"/>
                  </a:ext>
                </a:extLst>
              </a:tr>
              <a:tr h="2658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MS Bletchley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N/A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Secure Container, Intel SGX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low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Off-chain code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2552772774"/>
                  </a:ext>
                </a:extLst>
              </a:tr>
              <a:tr h="3623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Astrea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multiple</a:t>
                      </a:r>
                      <a:endParaRPr lang="en-I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Voting/ Certification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Reward Pools, Penalties,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high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Certifiers/ Voters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2950912503"/>
                  </a:ext>
                </a:extLst>
              </a:tr>
              <a:tr h="3623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ChainLink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n-of-k multi-signature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Off-chain aggregation, Reputation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high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Reporters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1071228831"/>
                  </a:ext>
                </a:extLst>
              </a:tr>
              <a:tr h="3623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Augur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Voting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Reputation, Dispute windows, Forks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high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Voters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1770211901"/>
                  </a:ext>
                </a:extLst>
              </a:tr>
              <a:tr h="3623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Gnosis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Voting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Centralized oracle, Ultimate oracle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high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Voters</a:t>
                      </a:r>
                      <a:endParaRPr lang="en-I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3855018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26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88" y="491636"/>
            <a:ext cx="8192518" cy="338081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Oracle </a:t>
            </a:r>
            <a:r>
              <a:rPr lang="en-IN" sz="2800" baseline="300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2 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- Architecture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255EA916-1EC2-4E70-B991-615BBC6F89E5}"/>
              </a:ext>
            </a:extLst>
          </p:cNvPr>
          <p:cNvSpPr txBox="1">
            <a:spLocks/>
          </p:cNvSpPr>
          <p:nvPr/>
        </p:nvSpPr>
        <p:spPr>
          <a:xfrm>
            <a:off x="474688" y="1200814"/>
            <a:ext cx="6728132" cy="18701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Oracle contract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Relay Server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Private blockchain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Designated Reporter(s)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REP tokens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Voters and Certifiers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293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88" y="491636"/>
            <a:ext cx="8192518" cy="338081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Oracle </a:t>
            </a:r>
            <a:r>
              <a:rPr lang="en-IN" sz="2800" baseline="300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– Architecture</a:t>
            </a:r>
          </a:p>
        </p:txBody>
      </p:sp>
      <p:pic>
        <p:nvPicPr>
          <p:cNvPr id="5" name="Content Placeholder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908B0E9-1AFD-4FF8-B256-B72578918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8" y="1112548"/>
            <a:ext cx="3454108" cy="3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28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88" y="491636"/>
            <a:ext cx="8192518" cy="338081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Oracle </a:t>
            </a:r>
            <a:r>
              <a:rPr lang="en-IN" sz="2800" baseline="300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– Workflow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C7D35FFC-0C37-4B0C-83B5-11E811F3C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8" y="1099063"/>
            <a:ext cx="3997030" cy="3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03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88" y="491636"/>
            <a:ext cx="8192518" cy="338081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Oracle </a:t>
            </a:r>
            <a:r>
              <a:rPr lang="en-IN" sz="2800" baseline="300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– Example</a:t>
            </a:r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D26ED624-0887-4F11-B789-452A5DD89E8C}"/>
              </a:ext>
            </a:extLst>
          </p:cNvPr>
          <p:cNvSpPr txBox="1">
            <a:spLocks/>
          </p:cNvSpPr>
          <p:nvPr/>
        </p:nvSpPr>
        <p:spPr>
          <a:xfrm>
            <a:off x="474688" y="1271810"/>
            <a:ext cx="7975629" cy="28919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The bounty submitted with a request is 2 ETH and, the participants are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Designated reporter D1 stakes a deposit of 2 REP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Voters – V1, V2 and V3 stake deposits 4 REP, 3 REP and 2 REP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Certifiers – C1 and C2 deposit 10 REP and 15 REP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100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88" y="491636"/>
            <a:ext cx="8192518" cy="338081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Oracle </a:t>
            </a:r>
            <a:r>
              <a:rPr lang="en-IN" sz="2800" baseline="300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– Example</a:t>
            </a:r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D26ED624-0887-4F11-B789-452A5DD89E8C}"/>
              </a:ext>
            </a:extLst>
          </p:cNvPr>
          <p:cNvSpPr txBox="1">
            <a:spLocks/>
          </p:cNvSpPr>
          <p:nvPr/>
        </p:nvSpPr>
        <p:spPr>
          <a:xfrm>
            <a:off x="474689" y="1309910"/>
            <a:ext cx="7488212" cy="28919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The total REP staked as a deposit is 36 REP.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Suppose voter V1 and certifier C1 report false outcomes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Reward pool holds a value of 2 ETH and 14 REP.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In our case voter V2 would receive a reward (3/22) * (2 ETH + 14 REP).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45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28128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Blockchain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8675" y="1302192"/>
            <a:ext cx="3450966" cy="28919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Decentralized and immutable 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Technology – peer-to-peer network, distributed ledger, hashing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The changes in the state of the blockchain are recorded as transactions and gathered into blocks</a:t>
            </a:r>
            <a:endParaRPr lang="en-GB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53C938-010D-4628-BD07-E19B0C3E5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9" y="1941750"/>
            <a:ext cx="4612591" cy="12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4938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Innovation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1530" y="1334164"/>
            <a:ext cx="7975629" cy="20110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Flexibility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Turn-around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Private blockchain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Why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Qtum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? Tokens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96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CFB6089-941D-4365-A1AC-00759AF5A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30" y="1101969"/>
            <a:ext cx="3997030" cy="3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21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Implementation –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On-chain</a:t>
            </a:r>
            <a:endParaRPr lang="en-IN" sz="28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C7DFB2A7-F343-46F0-B2C6-6909996CEC67}"/>
              </a:ext>
            </a:extLst>
          </p:cNvPr>
          <p:cNvSpPr txBox="1">
            <a:spLocks/>
          </p:cNvSpPr>
          <p:nvPr/>
        </p:nvSpPr>
        <p:spPr>
          <a:xfrm>
            <a:off x="821530" y="1350884"/>
            <a:ext cx="7975629" cy="20110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Smart contract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Stores the state of the requests and data submitted by oracles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82587" lvl="2" indent="0"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struct Request {</a:t>
            </a:r>
          </a:p>
          <a:p>
            <a:pPr marL="382587" lvl="2" indent="0">
              <a:spcBef>
                <a:spcPts val="0"/>
              </a:spcBef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  bool </a:t>
            </a:r>
            <a:r>
              <a:rPr lang="en-IN" sz="1200" i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api</a:t>
            </a: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;	//centralised or decentralised service</a:t>
            </a:r>
          </a:p>
          <a:p>
            <a:pPr marL="382587" lvl="2" indent="0">
              <a:spcBef>
                <a:spcPts val="0"/>
              </a:spcBef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  </a:t>
            </a:r>
            <a:r>
              <a:rPr lang="en-IN" sz="1200" i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uint</a:t>
            </a: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id;                           //request id</a:t>
            </a:r>
          </a:p>
          <a:p>
            <a:pPr marL="382587" lvl="2" indent="0">
              <a:spcBef>
                <a:spcPts val="0"/>
              </a:spcBef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  string source;                //source </a:t>
            </a:r>
            <a:r>
              <a:rPr lang="en-IN" sz="1200" i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url</a:t>
            </a:r>
            <a:endParaRPr lang="en-IN" sz="1200" i="1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82587" lvl="2" indent="0">
              <a:spcBef>
                <a:spcPts val="0"/>
              </a:spcBef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  string attribute;            //json attribute (key) to retrieve in the response</a:t>
            </a:r>
          </a:p>
          <a:p>
            <a:pPr marL="382587" lvl="2" indent="0">
              <a:spcBef>
                <a:spcPts val="0"/>
              </a:spcBef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  address </a:t>
            </a:r>
            <a:r>
              <a:rPr lang="en-IN" sz="1200" i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contractAddress</a:t>
            </a: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;          // address of the contract to return the value</a:t>
            </a:r>
          </a:p>
          <a:p>
            <a:pPr marL="382587" lvl="2" indent="0">
              <a:spcBef>
                <a:spcPts val="0"/>
              </a:spcBef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  string </a:t>
            </a:r>
            <a:r>
              <a:rPr lang="en-IN" sz="1200" i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finalOutcome</a:t>
            </a: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;               //value from key</a:t>
            </a:r>
          </a:p>
          <a:p>
            <a:pPr marL="382587" lvl="2" indent="0">
              <a:spcBef>
                <a:spcPts val="0"/>
              </a:spcBef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  mapping(</a:t>
            </a:r>
            <a:r>
              <a:rPr lang="en-IN" sz="1200" i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uint</a:t>
            </a: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=&gt; string) outcomes;   //data provided by the oracles</a:t>
            </a:r>
          </a:p>
          <a:p>
            <a:pPr marL="382587" lvl="2" indent="0">
              <a:spcBef>
                <a:spcPts val="0"/>
              </a:spcBef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  mapping(address =&gt; </a:t>
            </a:r>
            <a:r>
              <a:rPr lang="en-IN" sz="1200" i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uint</a:t>
            </a: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) </a:t>
            </a:r>
            <a:r>
              <a:rPr lang="en-IN" sz="1200" i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qtum</a:t>
            </a: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;  //0=oracle hasn't voted, 1=oracle has voted</a:t>
            </a:r>
          </a:p>
          <a:p>
            <a:pPr marL="382587" lvl="2" indent="0">
              <a:spcBef>
                <a:spcPts val="0"/>
              </a:spcBef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}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186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C7DFB2A7-F343-46F0-B2C6-6909996CEC67}"/>
              </a:ext>
            </a:extLst>
          </p:cNvPr>
          <p:cNvSpPr txBox="1">
            <a:spLocks/>
          </p:cNvSpPr>
          <p:nvPr/>
        </p:nvSpPr>
        <p:spPr>
          <a:xfrm>
            <a:off x="821530" y="1566242"/>
            <a:ext cx="6500020" cy="20110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Implements a k out of n consensus mechanism.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i.e., if k out of n oracles report identical values response is passed to the relying contract.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Functions –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createRequest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(),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updateCentralizedRequest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(),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updateDecentralizedRequest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() and callback()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D0DB2A5C-7631-437E-BE1A-9A9BDE2AE98C}"/>
              </a:ext>
            </a:extLst>
          </p:cNvPr>
          <p:cNvSpPr txBox="1">
            <a:spLocks/>
          </p:cNvSpPr>
          <p:nvPr/>
        </p:nvSpPr>
        <p:spPr>
          <a:xfrm>
            <a:off x="821530" y="475871"/>
            <a:ext cx="7500939" cy="421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Implementation – 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On-chain</a:t>
            </a:r>
            <a:endParaRPr lang="en-IN" sz="28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176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C7DFB2A7-F343-46F0-B2C6-6909996CEC67}"/>
              </a:ext>
            </a:extLst>
          </p:cNvPr>
          <p:cNvSpPr txBox="1">
            <a:spLocks/>
          </p:cNvSpPr>
          <p:nvPr/>
        </p:nvSpPr>
        <p:spPr>
          <a:xfrm>
            <a:off x="821530" y="1334164"/>
            <a:ext cx="7975629" cy="20110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Centralized Component (off-chain)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Node.js, PostgreSQL, web3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Node.js used to connect to the database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Web3 is used to poll the oracle contract for events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31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C7DFB2A7-F343-46F0-B2C6-6909996CEC67}"/>
              </a:ext>
            </a:extLst>
          </p:cNvPr>
          <p:cNvSpPr txBox="1">
            <a:spLocks/>
          </p:cNvSpPr>
          <p:nvPr/>
        </p:nvSpPr>
        <p:spPr>
          <a:xfrm>
            <a:off x="821530" y="1334164"/>
            <a:ext cx="7975629" cy="20110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Decentralized Component (off-chain)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Web3, HTML, CSS,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Javascript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Web3 is used to poll the oracle contract for events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HTML used to design the UI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218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D3B533-2329-4118-AAB4-73A7096F62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1530" y="1141979"/>
            <a:ext cx="5517798" cy="331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65457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Why the 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Qtum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blockchain?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1530" y="1494024"/>
            <a:ext cx="5950077" cy="224670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UTXO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Account Abstraction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Decentralized Governance Protocol (DGP)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Token Creation</a:t>
            </a:r>
          </a:p>
        </p:txBody>
      </p:sp>
      <p:pic>
        <p:nvPicPr>
          <p:cNvPr id="6" name="Picture 5" descr="A picture containing building, window&#10;&#10;Description automatically generated">
            <a:extLst>
              <a:ext uri="{FF2B5EF4-FFF2-40B4-BE49-F238E27FC236}">
                <a16:creationId xmlns:a16="http://schemas.microsoft.com/office/drawing/2014/main" id="{9FB8B1F9-E872-4856-B3E7-851EBAFE65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30" y="345505"/>
            <a:ext cx="755603" cy="68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42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Future Works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1530" y="1494024"/>
            <a:ext cx="5950077" cy="224670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Threat models E.g., majority certifiers belong to the top 20 percent of bad performers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REP token aging</a:t>
            </a:r>
          </a:p>
        </p:txBody>
      </p:sp>
    </p:spTree>
    <p:extLst>
      <p:ext uri="{BB962C8B-B14F-4D97-AF65-F5344CB8AC3E}">
        <p14:creationId xmlns:p14="http://schemas.microsoft.com/office/powerpoint/2010/main" val="2241804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7782" y="2363681"/>
            <a:ext cx="7500939" cy="416138"/>
          </a:xfrm>
        </p:spPr>
        <p:txBody>
          <a:bodyPr/>
          <a:lstStyle/>
          <a:p>
            <a:r>
              <a:rPr lang="en-GB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346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Bitcoin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8674" y="1302192"/>
            <a:ext cx="7101381" cy="28919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Blockchain for the bitcoin cryptocurrency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UTXO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Proof of Work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Merkle trees used to verify the authenticity of a transaction.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5E2F4E-E71B-4D44-A30C-B2BC8BF1DB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39" b="82247" l="10000" r="90000">
                        <a14:backgroundMark x1="91204" y1="66524" x2="91204" y2="66524"/>
                        <a14:backgroundMark x1="93981" y1="12446" x2="43981" y2="1288"/>
                        <a14:backgroundMark x1="43981" y1="1288" x2="7407" y2="32618"/>
                        <a14:backgroundMark x1="7407" y1="32618" x2="20370" y2="78541"/>
                        <a14:backgroundMark x1="20370" y1="78541" x2="71296" y2="83262"/>
                        <a14:backgroundMark x1="71296" y1="83262" x2="99074" y2="35193"/>
                        <a14:backgroundMark x1="99074" y1="35193" x2="82870" y2="163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614"/>
          <a:stretch/>
        </p:blipFill>
        <p:spPr>
          <a:xfrm>
            <a:off x="1814760" y="200471"/>
            <a:ext cx="986011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0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UTXO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1530" y="1334164"/>
            <a:ext cx="7218884" cy="28919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Each transaction spends output from prior transactions and generates new outputs that can be spent by transactions in the future.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E.g., Alice 12.5 BTC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 transaction sending 1 BTC to Bob  Alice receives 11.5 BTC as new UTXOs; Bob’s previous balance 2 BTC  current balance 3 BTC  Bob’s wallet keeps track of 2 UTXOs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8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Proof-of-Work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1530" y="1334164"/>
            <a:ext cx="5950077" cy="28919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Calculation of a nonce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Hash(B + nonce) &lt; t, where B denotes the contents of the block, nonce a random variable and t is an upper threshold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60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28128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Merkle Tree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8675" y="1525996"/>
            <a:ext cx="3450966" cy="22083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Represents a block in the chain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Uses the concept of hashing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Only the root hash is stored in the block.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A8F9E08-8FE4-4BD8-8985-5373C9AC27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8"/>
          <a:stretch/>
        </p:blipFill>
        <p:spPr>
          <a:xfrm>
            <a:off x="5245217" y="1193998"/>
            <a:ext cx="2487592" cy="262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79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Ethereum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1530" y="1494024"/>
            <a:ext cx="5950077" cy="224670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Turing complete blockchain, uses the EVM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Accounts/balance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Proof-of-work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Smart contract creation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box&#10;&#10;Description automatically generated">
            <a:extLst>
              <a:ext uri="{FF2B5EF4-FFF2-40B4-BE49-F238E27FC236}">
                <a16:creationId xmlns:a16="http://schemas.microsoft.com/office/drawing/2014/main" id="{BAB54D59-B1A3-4731-8407-CC980DBAC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7111" y1="81333" x2="47111" y2="81333"/>
                        <a14:foregroundMark x1="56444" y1="79111" x2="56444" y2="79111"/>
                        <a14:foregroundMark x1="64444" y1="60889" x2="64444" y2="60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549" y="136527"/>
            <a:ext cx="972000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5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Qtum</a:t>
            </a:r>
            <a:endParaRPr lang="en-IN" sz="28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1530" y="1494024"/>
            <a:ext cx="5950077" cy="224670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Turing complete blockchain that uses the EVM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UTXO model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Proof-of-stake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Account abstraction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Decentralized Governance Protocol (DGP)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building, window&#10;&#10;Description automatically generated">
            <a:extLst>
              <a:ext uri="{FF2B5EF4-FFF2-40B4-BE49-F238E27FC236}">
                <a16:creationId xmlns:a16="http://schemas.microsoft.com/office/drawing/2014/main" id="{9FB8B1F9-E872-4856-B3E7-851EBAFE65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30" y="345505"/>
            <a:ext cx="755603" cy="68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4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Blockchain Oracles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1530" y="1334164"/>
            <a:ext cx="7975629" cy="28919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Used to supply data on-chain, since smart contracts cannot call the outside world.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Centralized and decentralized oracles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Human oracles, software/hardware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Consensus mechanisms for decentralized oracles. E.g., k out of n oracles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128552"/>
      </p:ext>
    </p:extLst>
  </p:cSld>
  <p:clrMapOvr>
    <a:masterClrMapping/>
  </p:clrMapOvr>
</p:sld>
</file>

<file path=ppt/theme/theme1.xml><?xml version="1.0" encoding="utf-8"?>
<a:theme xmlns:a="http://schemas.openxmlformats.org/drawingml/2006/main" name="TCD_PPT_Calibri_Option1a">
  <a:themeElements>
    <a:clrScheme name="Custom 5">
      <a:dk1>
        <a:srgbClr val="000000"/>
      </a:dk1>
      <a:lt1>
        <a:srgbClr val="FFFFFF"/>
      </a:lt1>
      <a:dk2>
        <a:srgbClr val="0070BB"/>
      </a:dk2>
      <a:lt2>
        <a:srgbClr val="FFFFFF"/>
      </a:lt2>
      <a:accent1>
        <a:srgbClr val="0070BB"/>
      </a:accent1>
      <a:accent2>
        <a:srgbClr val="0070BB"/>
      </a:accent2>
      <a:accent3>
        <a:srgbClr val="7C7C7C"/>
      </a:accent3>
      <a:accent4>
        <a:srgbClr val="A6A6A6"/>
      </a:accent4>
      <a:accent5>
        <a:srgbClr val="0E73B9"/>
      </a:accent5>
      <a:accent6>
        <a:srgbClr val="0070BB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1179</TotalTime>
  <Words>1954</Words>
  <Application>Microsoft Office PowerPoint</Application>
  <PresentationFormat>On-screen Show (16:9)</PresentationFormat>
  <Paragraphs>259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Minion Pro</vt:lpstr>
      <vt:lpstr>TCD_PPT_Calibri_Option1a</vt:lpstr>
      <vt:lpstr>A Study of Oracle Systems for the QTUM blockchain eco-system – ‘Oracle 2’</vt:lpstr>
      <vt:lpstr>Blockchain</vt:lpstr>
      <vt:lpstr>Bitcoin</vt:lpstr>
      <vt:lpstr>UTXO</vt:lpstr>
      <vt:lpstr>Proof-of-Work</vt:lpstr>
      <vt:lpstr>Merkle Tree</vt:lpstr>
      <vt:lpstr>Ethereum</vt:lpstr>
      <vt:lpstr>Qtum</vt:lpstr>
      <vt:lpstr>Blockchain Oracles</vt:lpstr>
      <vt:lpstr>Blockchain Oracles - Architecture</vt:lpstr>
      <vt:lpstr>A centralized oracle - Provable</vt:lpstr>
      <vt:lpstr>A decentralized oracle - Augur</vt:lpstr>
      <vt:lpstr>A decentralized oracle - Augur</vt:lpstr>
      <vt:lpstr>A Summary of Oracles</vt:lpstr>
      <vt:lpstr>Oracle 2 - Architecture</vt:lpstr>
      <vt:lpstr>Oracle 2 – Architecture</vt:lpstr>
      <vt:lpstr>Oracle 2 – Workflow</vt:lpstr>
      <vt:lpstr>Oracle 2 – Example</vt:lpstr>
      <vt:lpstr>Oracle 2 – Example</vt:lpstr>
      <vt:lpstr>Innovation</vt:lpstr>
      <vt:lpstr>Implementation</vt:lpstr>
      <vt:lpstr>Implementation – On-chain</vt:lpstr>
      <vt:lpstr>PowerPoint Presentation</vt:lpstr>
      <vt:lpstr>Implementation</vt:lpstr>
      <vt:lpstr>Implementation</vt:lpstr>
      <vt:lpstr>Implementation</vt:lpstr>
      <vt:lpstr>Why the Qtum blockchain?</vt:lpstr>
      <vt:lpstr>Future Works</vt:lpstr>
      <vt:lpstr>Thank You!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dtpgraphics</dc:creator>
  <cp:lastModifiedBy>George Chavady</cp:lastModifiedBy>
  <cp:revision>114</cp:revision>
  <cp:lastPrinted>2014-12-16T10:33:11Z</cp:lastPrinted>
  <dcterms:created xsi:type="dcterms:W3CDTF">2013-07-29T09:34:50Z</dcterms:created>
  <dcterms:modified xsi:type="dcterms:W3CDTF">2020-08-27T16:57:35Z</dcterms:modified>
</cp:coreProperties>
</file>