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jpeg"/>
  <Override PartName="/ppt/notesSlides/notesSlide16.xml" ContentType="application/vnd.openxmlformats-officedocument.presentationml.notesSlide+xml"/>
  <Override PartName="/ppt/media/image14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81" r:id="rId14"/>
    <p:sldId id="273" r:id="rId15"/>
    <p:sldId id="276" r:id="rId16"/>
    <p:sldId id="287" r:id="rId17"/>
    <p:sldId id="277" r:id="rId18"/>
    <p:sldId id="288" r:id="rId19"/>
    <p:sldId id="289" r:id="rId20"/>
    <p:sldId id="278" r:id="rId21"/>
    <p:sldId id="279" r:id="rId22"/>
    <p:sldId id="283" r:id="rId23"/>
    <p:sldId id="286" r:id="rId24"/>
    <p:sldId id="284" r:id="rId25"/>
    <p:sldId id="285" r:id="rId26"/>
    <p:sldId id="282" r:id="rId27"/>
    <p:sldId id="280" r:id="rId28"/>
    <p:sldId id="290" r:id="rId29"/>
    <p:sldId id="260" r:id="rId30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5"/>
    <p:restoredTop sz="73935" autoAdjust="0"/>
  </p:normalViewPr>
  <p:slideViewPr>
    <p:cSldViewPr snapToGrid="0" showGuides="1">
      <p:cViewPr varScale="1">
        <p:scale>
          <a:sx n="129" d="100"/>
          <a:sy n="129" d="100"/>
        </p:scale>
        <p:origin x="1242" y="114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ledger is an append only log</a:t>
            </a:r>
          </a:p>
          <a:p>
            <a:r>
              <a:rPr lang="en-IN" dirty="0"/>
              <a:t>E.g., Bitcoin, Ethereum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Validity bond and a no-show bond</a:t>
            </a:r>
          </a:p>
          <a:p>
            <a:r>
              <a:rPr lang="en-IN" dirty="0"/>
              <a:t>Designated reporting -&gt; dispute round -&gt; finalized</a:t>
            </a:r>
          </a:p>
          <a:p>
            <a:r>
              <a:rPr lang="en-IN" dirty="0"/>
              <a:t>Designated reporting -&gt; dispute round (dispute bond &gt; 2.5 % of the total REP) -&gt;Fork</a:t>
            </a:r>
          </a:p>
          <a:p>
            <a:r>
              <a:rPr lang="en-IN" dirty="0"/>
              <a:t>Winning universe, losing universe, true universe, false universe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4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3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6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3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Consider an example where the bounty submitted with a request is 2 ETH and, the participants are – 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Designated reporter D1 who stakes a deposit of 2 REP – outcome O1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Voters – V1, V2 and V3 who stake deposits 4 REP, 3 REP and 2 REP respectively,  - (V2 and V3 support outcome O1)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Certifiers – C1 and C2 who deposits 10 REP and 15 REP respectively – (C2 supports outcome O1)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total REP staked as a deposit is 36 REP.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Suppose voter V1 and certifier C1 report false outcomes, then they are penalized, and their deposit is transferred to the reward pool. At this point the reward pool holds a value of 2 ETH and 14 REP. Once the final outcome is decided, the deposits made by participants who reported correct outcomes are returned together with a proportionate reward. In our case voter V2 would receive a reward (3/22) * (2 ETH + 14 REP).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1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0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3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Centralized component – uses a central server to make API requests and pass the data on-chain</a:t>
            </a:r>
          </a:p>
          <a:p>
            <a:r>
              <a:rPr lang="en-IN" dirty="0"/>
              <a:t>Decentralized component – uses a UI to pass data on-chain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7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createRequest</a:t>
            </a:r>
            <a:r>
              <a:rPr lang="en-IN" dirty="0"/>
              <a:t>() – used to create an oracle request.</a:t>
            </a:r>
          </a:p>
          <a:p>
            <a:r>
              <a:rPr lang="en-IN" dirty="0" err="1"/>
              <a:t>updateCentralizedRequest</a:t>
            </a:r>
            <a:r>
              <a:rPr lang="en-IN" dirty="0"/>
              <a:t>() – used by oracle providers to supply data to the oracle contract</a:t>
            </a:r>
          </a:p>
          <a:p>
            <a:r>
              <a:rPr lang="en-IN" dirty="0" err="1"/>
              <a:t>Callback</a:t>
            </a:r>
            <a:r>
              <a:rPr lang="en-IN" dirty="0"/>
              <a:t>() – overridden by the relying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2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database stores the requests that have been serviced.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4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7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Only requests that require a decentralized service are populated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41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Let’s take a look at a simplified example of how the UTXO model works in Bitcoin transactions: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12.5 bitcoins through mining. Alice’s wallet is associated with one UTXO record of 12.5 bitcoins.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bitcoin. Alice’s wallet first unlocks her UTXO of 12.5 bitcoins and uses this whole 12.5 bitcoins as input to the transaction. This transaction sends 1 bitcoin to Bob’s address and the reminder of 11.5 bitcoins is sent back to Alice in the form of a new UTXO to a newly-created address (owned by Alice).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Say there was another UTXO of 2 bitcoins associated with Bob prior to step 2, Bob’s wallet now shows that his balance is 3 bitcoins. Bob’s wallet now keeps track of two UTXOs: one from before and another from the transaction in step 2. Each UTXO needs to be unlocked if Bob wishes to spend them.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Nonce is a random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Each transaction present in the block has a hash; all converge to the root hash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6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Turing Complete – execute code of unbounded complexity</a:t>
            </a:r>
          </a:p>
          <a:p>
            <a:r>
              <a:rPr lang="en-US" b="1" dirty="0"/>
              <a:t>Accounts model – similar to a debit card transaction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Here is a simplified example of how this model works in Ethereum: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5 ethers through mining. It is recorded in the system that Alice has 5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ether, so the system will first deduct 1 ether from Alice’s account, so Alice now has 4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The system then increases Bob’s account by 1 ether. The system knows that Bob has 2 ethers to begin with, therefore Bob’s balance is increased to 3 ethers.</a:t>
            </a:r>
          </a:p>
          <a:p>
            <a:endParaRPr lang="en-US" dirty="0"/>
          </a:p>
          <a:p>
            <a:r>
              <a:rPr lang="en-US" dirty="0"/>
              <a:t>Uses a variant of the Merkle tree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Account Abstraction Layer translates the UTXO-based model to an account-based interface for the EVM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UTXO model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Scalability — Since it is possible to process multiple UTXOs at the same time, it enables parallel transaction processing.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Decentralised Governance Protocol (DGP) that allows QTUM token holders to participate in the voting and negotiation of the upgrade and iteration of the blockchain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30" y="2155612"/>
            <a:ext cx="7500939" cy="416138"/>
          </a:xfrm>
        </p:spPr>
        <p:txBody>
          <a:bodyPr/>
          <a:lstStyle/>
          <a:p>
            <a:r>
              <a:rPr lang="en-US" dirty="0"/>
              <a:t>A Study of Oracle Systems for the QTUM blockchain eco-system – ‘Oracle </a:t>
            </a:r>
            <a:r>
              <a:rPr lang="en-US" baseline="30000" dirty="0"/>
              <a:t>2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530" y="2772550"/>
            <a:ext cx="7500938" cy="271350"/>
          </a:xfrm>
        </p:spPr>
        <p:txBody>
          <a:bodyPr/>
          <a:lstStyle/>
          <a:p>
            <a:r>
              <a:rPr lang="en-GB" dirty="0"/>
              <a:t>M. Sc. Computer Science Dissertation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by: George John Chavady - 19305272</a:t>
            </a:r>
          </a:p>
          <a:p>
            <a:r>
              <a:rPr lang="en-GB" dirty="0"/>
              <a:t>Supervisor    :  Prof. Donal O’ Mahony</a:t>
            </a:r>
          </a:p>
          <a:p>
            <a:pPr lvl="2"/>
            <a:r>
              <a:rPr lang="en-GB" dirty="0"/>
              <a:t>Date 26/08/2020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 -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013C-28BA-433C-8687-970CB3D3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345836"/>
            <a:ext cx="6462885" cy="27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centralized oracle - Provable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D6196-0184-4BAF-B608-459CC47B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30" y="1134155"/>
            <a:ext cx="3777490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F39823EE-69EB-48B5-A32C-9F47DDE80DB1}"/>
              </a:ext>
            </a:extLst>
          </p:cNvPr>
          <p:cNvSpPr txBox="1">
            <a:spLocks/>
          </p:cNvSpPr>
          <p:nvPr/>
        </p:nvSpPr>
        <p:spPr>
          <a:xfrm>
            <a:off x="902811" y="1636678"/>
            <a:ext cx="4246880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Import a .sol file provided by Provable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Inherit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usingProvable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E.g.,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provable_query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(60,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WolframAlpha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", "flip a coin");</a:t>
            </a:r>
          </a:p>
        </p:txBody>
      </p:sp>
    </p:spTree>
    <p:extLst>
      <p:ext uri="{BB962C8B-B14F-4D97-AF65-F5344CB8AC3E}">
        <p14:creationId xmlns:p14="http://schemas.microsoft.com/office/powerpoint/2010/main" val="15864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E1730-B66F-4519-AA36-1750EE38E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" y="3322515"/>
            <a:ext cx="7973759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8B18849E-3013-4088-8444-509CD3B11C0A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1315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8BCFAD3-50EF-44B3-8344-46022F81B1E7}"/>
              </a:ext>
            </a:extLst>
          </p:cNvPr>
          <p:cNvSpPr txBox="1">
            <a:spLocks/>
          </p:cNvSpPr>
          <p:nvPr/>
        </p:nvSpPr>
        <p:spPr>
          <a:xfrm>
            <a:off x="821531" y="133416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Prediction market and decentralized oracle platform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Dispute round: 7-day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Fork: 60-day period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FD2-A36A-4951-BBF5-90FDC9D7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4" y="1134985"/>
            <a:ext cx="3577145" cy="32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5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Summary of Oracles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463FDD4-F56C-4E8E-A4E1-7ABD9EF0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51167"/>
              </p:ext>
            </p:extLst>
          </p:nvPr>
        </p:nvGraphicFramePr>
        <p:xfrm>
          <a:off x="474688" y="1151081"/>
          <a:ext cx="7748753" cy="327941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1058036284"/>
                    </a:ext>
                  </a:extLst>
                </a:gridCol>
                <a:gridCol w="791758">
                  <a:extLst>
                    <a:ext uri="{9D8B030D-6E8A-4147-A177-3AD203B41FA5}">
                      <a16:colId xmlns:a16="http://schemas.microsoft.com/office/drawing/2014/main" val="387773717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550903372"/>
                    </a:ext>
                  </a:extLst>
                </a:gridCol>
                <a:gridCol w="2065033">
                  <a:extLst>
                    <a:ext uri="{9D8B030D-6E8A-4147-A177-3AD203B41FA5}">
                      <a16:colId xmlns:a16="http://schemas.microsoft.com/office/drawing/2014/main" val="2700271984"/>
                    </a:ext>
                  </a:extLst>
                </a:gridCol>
                <a:gridCol w="938991">
                  <a:extLst>
                    <a:ext uri="{9D8B030D-6E8A-4147-A177-3AD203B41FA5}">
                      <a16:colId xmlns:a16="http://schemas.microsoft.com/office/drawing/2014/main" val="3441772191"/>
                    </a:ext>
                  </a:extLst>
                </a:gridCol>
                <a:gridCol w="797977">
                  <a:extLst>
                    <a:ext uri="{9D8B030D-6E8A-4147-A177-3AD203B41FA5}">
                      <a16:colId xmlns:a16="http://schemas.microsoft.com/office/drawing/2014/main" val="1594788394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1482795685"/>
                    </a:ext>
                  </a:extLst>
                </a:gridCol>
              </a:tblGrid>
              <a:tr h="324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Platform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Consensus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Trust Model / features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Source(s)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Latency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Types of 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696075005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TLS Notary, IPFS multihash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831241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Intel SGX, proofs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97104577"/>
                  </a:ext>
                </a:extLst>
              </a:tr>
              <a:tr h="175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8227407"/>
                  </a:ext>
                </a:extLst>
              </a:tr>
              <a:tr h="26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MS Bletchley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Secure Container, 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552772774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Astrea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multiple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Voting/ Certification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Reward Pools, Penalties,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Certifiers/ 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950912503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ChainLink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n-of-k multi-signature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aggregation, Reputation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Reporters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07122883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Reputation, Dispute windows, Forks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77021190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Gnosis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Centralized oracle, Ultimate oracle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Voters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550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 Architecture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55EA916-1EC2-4E70-B991-615BBC6F89E5}"/>
              </a:ext>
            </a:extLst>
          </p:cNvPr>
          <p:cNvSpPr txBox="1">
            <a:spLocks/>
          </p:cNvSpPr>
          <p:nvPr/>
        </p:nvSpPr>
        <p:spPr>
          <a:xfrm>
            <a:off x="474688" y="120081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Relay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Reporter(s)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and Certifiers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Architecture</a:t>
            </a:r>
          </a:p>
        </p:txBody>
      </p:sp>
      <p:pic>
        <p:nvPicPr>
          <p:cNvPr id="5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08B0E9-1AFD-4FF8-B256-B7257891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112548"/>
            <a:ext cx="3454108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Workflow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7D35FFC-0C37-4B0C-83B5-11E811F3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099063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8" y="1271810"/>
            <a:ext cx="7975629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bounty submitted with a request is 2 ETH and, the participants are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 D1 stakes a deposit of 2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– V1, V2 and V3 stake deposits 4 REP, 3 REP and 2 REP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Certifiers – C1 and C2 deposit 10 REP and 15 REP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9" y="1309910"/>
            <a:ext cx="7488212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total REP staked as a deposit is 36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Suppose voter V1 and certifier C1 report false outcomes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Reward pool holds a value of 2 ETH and 14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 our case voter V2 would receive a reward (3/22) * (2 ETH + 14 REP).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3450966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and immutable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Technology – peer-to-peer network, distributed ledger,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changes in the state of the blockchain are recorded as transactions and gathered into blocks</a:t>
            </a:r>
            <a:endParaRPr lang="en-GB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3C938-010D-4628-BD07-E19B0C3E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9" y="1941750"/>
            <a:ext cx="461259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011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Why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?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B6089-941D-4365-A1AC-00759AF5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0" y="1101969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5088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Stores the state of the requests and data submitted by oracles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struct Request {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bool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api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	//centralised or decentralised service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id;                           //request id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source;                //source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url</a:t>
            </a:r>
            <a:endParaRPr lang="en-IN" sz="1200" i="1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attribute;            //json attribute (key) to retrieve in the response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address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contractAddress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// address of the contract to return the value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finalOutcome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     //value from key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=&gt; string) outcomes;   //data provided by the oracles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mapping(address =&gt;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//0=oracle hasn't voted, 1=oracle has voted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566242"/>
            <a:ext cx="6500020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Implements a k out of n consensus mechanism.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i.e., if k out of n oracles report identical values response is passed to the relying contract.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Functions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createRequest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updateCentralizedRequest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updateDecentralizedRequest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 and callback()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0DB2A5C-7631-437E-BE1A-9A9BDE2AE98C}"/>
              </a:ext>
            </a:extLst>
          </p:cNvPr>
          <p:cNvSpPr txBox="1">
            <a:spLocks/>
          </p:cNvSpPr>
          <p:nvPr/>
        </p:nvSpPr>
        <p:spPr>
          <a:xfrm>
            <a:off x="821530" y="475871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7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Node.js, PostgreSQL, web3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 used to connect to the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Web3, HTML, CSS,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Javascript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HTML used to design the UI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3B533-2329-4118-AAB4-73A7096F62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1530" y="1141979"/>
            <a:ext cx="5517798" cy="331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545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Why 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blockchain?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Token Creation</a:t>
            </a: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Threat models E.g., majority certifiers belong to the top 20 percent of bad performers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 aging</a:t>
            </a:r>
          </a:p>
        </p:txBody>
      </p:sp>
    </p:spTree>
    <p:extLst>
      <p:ext uri="{BB962C8B-B14F-4D97-AF65-F5344CB8AC3E}">
        <p14:creationId xmlns:p14="http://schemas.microsoft.com/office/powerpoint/2010/main" val="224180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782" y="2363681"/>
            <a:ext cx="7500939" cy="416138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Bitcoin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4" y="1302192"/>
            <a:ext cx="7101381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Blockchain for the bitcoin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 of 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Merkle trees used to verify the authenticity of a transaction.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E2F4E-E71B-4D44-A30C-B2BC8BF1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39" b="82247" l="10000" r="90000">
                        <a14:backgroundMark x1="91204" y1="66524" x2="91204" y2="66524"/>
                        <a14:backgroundMark x1="93981" y1="12446" x2="43981" y2="1288"/>
                        <a14:backgroundMark x1="43981" y1="1288" x2="7407" y2="32618"/>
                        <a14:backgroundMark x1="7407" y1="32618" x2="20370" y2="78541"/>
                        <a14:backgroundMark x1="20370" y1="78541" x2="71296" y2="83262"/>
                        <a14:backgroundMark x1="71296" y1="83262" x2="99074" y2="35193"/>
                        <a14:backgroundMark x1="99074" y1="35193" x2="82870" y2="16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1814760" y="200471"/>
            <a:ext cx="98601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UTXO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218884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Each transaction spends output from prior transactions and generates new outputs that can be spent by transactions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E.g., Alice 12.5 BTC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transaction sending 1 BTC to Bob  Alice receives 11.5 BTC as new UTXOs; Bob’s previous balance 2 BTC  current balance 3 BTC  Bob’s wallet keeps track of 2 UTXOs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Proof-of-Work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5950077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Calculation of a nonce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Hash(B + nonce) &lt; t, where B denotes the contents of the block, nonce a random variable and t is an upper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Merkle Tree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525996"/>
            <a:ext cx="3450966" cy="2208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Represents a block in the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Uses the concept of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Only the root hash is stored in the block.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8F9E08-8FE4-4BD8-8985-5373C9AC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>
          <a:xfrm>
            <a:off x="5245217" y="1193998"/>
            <a:ext cx="2487592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blockchain,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Accounts/balance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ox&#10;&#10;Description automatically generated">
            <a:extLst>
              <a:ext uri="{FF2B5EF4-FFF2-40B4-BE49-F238E27FC236}">
                <a16:creationId xmlns:a16="http://schemas.microsoft.com/office/drawing/2014/main" id="{BAB54D59-B1A3-4731-8407-CC980DBA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81333" x2="47111" y2="81333"/>
                        <a14:foregroundMark x1="56444" y1="79111" x2="56444" y2="79111"/>
                        <a14:foregroundMark x1="64444" y1="60889" x2="64444" y2="6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9" y="136527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 that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Proof-of-stake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Used to supply data on-chain, since smart contracts cannot call the outside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and decentralized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Human oracles, software/hardware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Consensus mechanisms for decentralized oracles. E.g., k out of n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28552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1216</TotalTime>
  <Words>1954</Words>
  <Application>Microsoft Office PowerPoint</Application>
  <PresentationFormat>On-screen Show (16:9)</PresentationFormat>
  <Paragraphs>259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Minion Pro</vt:lpstr>
      <vt:lpstr>TCD_PPT_Calibri_Option1a</vt:lpstr>
      <vt:lpstr>A Study of Oracle Systems for the QTUM blockchain eco-system – ‘Oracle 2’</vt:lpstr>
      <vt:lpstr>Blockchain</vt:lpstr>
      <vt:lpstr>Bitcoin</vt:lpstr>
      <vt:lpstr>UTXO</vt:lpstr>
      <vt:lpstr>Proof-of-Work</vt:lpstr>
      <vt:lpstr>Merkle Tree</vt:lpstr>
      <vt:lpstr>Ethereum</vt:lpstr>
      <vt:lpstr>Qtum</vt:lpstr>
      <vt:lpstr>Blockchain Oracles</vt:lpstr>
      <vt:lpstr>Blockchain Oracles - Architecture</vt:lpstr>
      <vt:lpstr>A centralized oracle - Provable</vt:lpstr>
      <vt:lpstr>A decentralized oracle - Augur</vt:lpstr>
      <vt:lpstr>A decentralized oracle - Augur</vt:lpstr>
      <vt:lpstr>A Summary of Oracles</vt:lpstr>
      <vt:lpstr>Oracle 2 - Architecture</vt:lpstr>
      <vt:lpstr>Oracle 2 – Architecture</vt:lpstr>
      <vt:lpstr>Oracle 2 – Workflow</vt:lpstr>
      <vt:lpstr>Oracle 2 – Example</vt:lpstr>
      <vt:lpstr>Oracle 2 – Example</vt:lpstr>
      <vt:lpstr>Innovation</vt:lpstr>
      <vt:lpstr>Implementation</vt:lpstr>
      <vt:lpstr>Implementation – On-chain</vt:lpstr>
      <vt:lpstr>PowerPoint Presentation</vt:lpstr>
      <vt:lpstr>Implementation</vt:lpstr>
      <vt:lpstr>Implementation</vt:lpstr>
      <vt:lpstr>Implementation</vt:lpstr>
      <vt:lpstr>Why the Qtum blockchain?</vt:lpstr>
      <vt:lpstr>Future Works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George Chavady</cp:lastModifiedBy>
  <cp:revision>114</cp:revision>
  <cp:lastPrinted>2014-12-16T10:33:11Z</cp:lastPrinted>
  <dcterms:created xsi:type="dcterms:W3CDTF">2013-07-29T09:34:50Z</dcterms:created>
  <dcterms:modified xsi:type="dcterms:W3CDTF">2020-08-28T19:45:47Z</dcterms:modified>
</cp:coreProperties>
</file>