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71" r:id="rId10"/>
    <p:sldId id="265" r:id="rId11"/>
    <p:sldId id="266" r:id="rId12"/>
    <p:sldId id="264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21" autoAdjust="0"/>
  </p:normalViewPr>
  <p:slideViewPr>
    <p:cSldViewPr snapToGrid="0">
      <p:cViewPr varScale="1">
        <p:scale>
          <a:sx n="99" d="100"/>
          <a:sy n="99" d="100"/>
        </p:scale>
        <p:origin x="8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D7764-C9C8-42B5-8DF1-DB8C42B6E281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135FC-8E40-4EEF-A279-3A433AF03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857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take a look at a simplified example of how the UTXO model works in Bitcoin transactions: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Alice gains 12.5 bitcoins through mining. Alice’s wallet is associated with one UTXO record of 12.5 bitcoins.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Alice wants to give Bob 1 bitcoin. Alice’s wallet first unlocks her UTXO of 12.5 bitcoins and uses this whole 12.5 bitcoins as input to the transaction. This transaction sends 1 bitcoin to Bob’s address and the reminder of 11.5 bitcoins is sent back to Alice in the form of a new UTXO to a newly-created address (owned by Alice).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Say there was another UTXO of 2 bitcoins associated with Bob prior to step 2, Bob’s wallet now shows that his balance is 3 bitcoins. Bob’s wallet now keeps track of two UTXOs: one from before and another from the transaction in step 2. Each UTXO needs to be unlocked if Bob wishes to spend them.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135FC-8E40-4EEF-A279-3A433AF0364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959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E.g., horse race betting, smart contract to transfer funds to winners, event takes place, data that the nth horse has won the race needs to be passed on chain – done using the implementation of oracles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135FC-8E40-4EEF-A279-3A433AF0364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922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E.g., horse race betting, smart contract to transfer funds to winners, event takes place, data that the nth horse has won the race needs to be passed on chain – done using the implementation of oracles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135FC-8E40-4EEF-A279-3A433AF0364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1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Flexibility -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oracle makes it possible for oracle contracts to choose between a centralized and a decentralized service. </a:t>
            </a:r>
          </a:p>
          <a:p>
            <a:r>
              <a:rPr lang="en-IN" dirty="0"/>
              <a:t>Turn-around Time -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Together with flexibility comes an opportunity to improve the turn-around time of responses to requests. Also, the techniques of micro-decentralization and macro-decentralization helps reduce the response time by making it possible for multiple reporters to submit data during the designated reporter phase, to reach consensus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Blockchain – saves costs; transactions on a public blockchain and computation become costly</a:t>
            </a:r>
          </a:p>
          <a:p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Qtum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Blockchain? – helps with token creation; which can be used to stake deposits during voting and certification.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135FC-8E40-4EEF-A279-3A433AF0364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32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Flexibility -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oracle makes it possible for oracle contracts to choose between a centralized and a decentralized service. </a:t>
            </a:r>
          </a:p>
          <a:p>
            <a:r>
              <a:rPr lang="en-IN" dirty="0"/>
              <a:t>Turn-around Time -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Together with flexibility comes an opportunity to improve the turn-around time of responses to requests. Also, the techniques of micro-decentralization and macro-decentralization helps reduce the response time by making it possible for multiple reporters to submit data during the designated reporter phase, to reach consensus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Blockchain – saves costs; transactions on a public blockchain and computation become costly</a:t>
            </a:r>
          </a:p>
          <a:p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Qtum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Blockchain? – helps with token creation; which can be used to stake deposits during voting and certification.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135FC-8E40-4EEF-A279-3A433AF0364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247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Flexibility -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oracle makes it possible for oracle contracts to choose between a centralized and a decentralized service. </a:t>
            </a:r>
          </a:p>
          <a:p>
            <a:r>
              <a:rPr lang="en-IN" dirty="0"/>
              <a:t>Turn-around Time -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Together with flexibility comes an opportunity to improve the turn-around time of responses to requests. Also, the techniques of micro-decentralization and macro-decentralization helps reduce the response time by making it possible for multiple reporters to submit data during the designated reporter phase, to reach consensus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Blockchain – saves costs; transactions on a public blockchain and computation become costly</a:t>
            </a:r>
          </a:p>
          <a:p>
            <a:r>
              <a:rPr lang="en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Qtum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Blockchain? – helps with token creation; which can be used to stake deposits during voting and certification.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135FC-8E40-4EEF-A279-3A433AF0364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752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Each transaction present in the block has a hash; all converge to the root hash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135FC-8E40-4EEF-A279-3A433AF0364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62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Turing Complete – execute code of unbounded complexity</a:t>
            </a:r>
          </a:p>
          <a:p>
            <a:r>
              <a:rPr lang="en-US" b="1" dirty="0"/>
              <a:t>Accounts model – similar to a debit card transaction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is a simplified example of how this model works in Ethereum: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Alice gains 5 ethers through mining. It is recorded in the system that Alice has 5 ethers.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Alice wants to give Bob 1 ether, so the system will first deduct 1 ether from Alice’s account, so Alice now has 4 ethers.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The system then increases Bob’s account by 1 ether. The system knows that Bob has 2 ethers to begin with, therefore Bob’s balance is increased to 3 ethers.</a:t>
            </a:r>
          </a:p>
          <a:p>
            <a:endParaRPr lang="en-US" dirty="0"/>
          </a:p>
          <a:p>
            <a:r>
              <a:rPr lang="en-US" dirty="0"/>
              <a:t>Uses a variant of the Merkle tree 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135FC-8E40-4EEF-A279-3A433AF0364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725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Account Abstraction Layer translates the UTXO-based model to an account-based interface for the EVM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UTXO model ;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Scalability — Since it is possible to process multiple UTXOs at the same time, it enables parallel transaction processing. </a:t>
            </a: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Decentralised Governance Protocol (DGP) that allows QTUM token holders to participate in the voting and negotiation of the upgrade and iteration of the blockchain network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135FC-8E40-4EEF-A279-3A433AF0364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868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E.g., horse race betting, smart contract to transfer funds to winners, event takes place, data that the nth horse has won the race needs to be passed on chain – done using the implementation of oracles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135FC-8E40-4EEF-A279-3A433AF0364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884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E.g., horse race betting, smart contract to transfer funds to winners, event takes place, data that the nth horse has won the race needs to be passed on chain – done using the implementation of oracles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135FC-8E40-4EEF-A279-3A433AF0364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160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E.g., horse race betting, smart contract to transfer funds to winners, event takes place, data that the nth horse has won the race needs to be passed on chain – done using the implementation of oracles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135FC-8E40-4EEF-A279-3A433AF0364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589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E.g., horse race betting, smart contract to transfer funds to winners, event takes place, data that the nth horse has won the race needs to be passed on chain – done using the implementation of oracles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135FC-8E40-4EEF-A279-3A433AF0364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967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E.g., horse race betting, smart contract to transfer funds to winners, event takes place, data that the nth horse has won the race needs to be passed on chain – done using the implementation of oracles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135FC-8E40-4EEF-A279-3A433AF0364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672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10C9-C299-4F4F-880A-DFD158CC9B22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3F49-B37F-411F-84C2-4FB4F997D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60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10C9-C299-4F4F-880A-DFD158CC9B22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3F49-B37F-411F-84C2-4FB4F997D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73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10C9-C299-4F4F-880A-DFD158CC9B22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3F49-B37F-411F-84C2-4FB4F997DE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5942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10C9-C299-4F4F-880A-DFD158CC9B22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3F49-B37F-411F-84C2-4FB4F997D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370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10C9-C299-4F4F-880A-DFD158CC9B22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3F49-B37F-411F-84C2-4FB4F997DE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6630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10C9-C299-4F4F-880A-DFD158CC9B22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3F49-B37F-411F-84C2-4FB4F997D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03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10C9-C299-4F4F-880A-DFD158CC9B22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3F49-B37F-411F-84C2-4FB4F997D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351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10C9-C299-4F4F-880A-DFD158CC9B22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3F49-B37F-411F-84C2-4FB4F997D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42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10C9-C299-4F4F-880A-DFD158CC9B22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3F49-B37F-411F-84C2-4FB4F997D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37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10C9-C299-4F4F-880A-DFD158CC9B22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3F49-B37F-411F-84C2-4FB4F997D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87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10C9-C299-4F4F-880A-DFD158CC9B22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3F49-B37F-411F-84C2-4FB4F997D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5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10C9-C299-4F4F-880A-DFD158CC9B22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3F49-B37F-411F-84C2-4FB4F997D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88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10C9-C299-4F4F-880A-DFD158CC9B22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3F49-B37F-411F-84C2-4FB4F997D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15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10C9-C299-4F4F-880A-DFD158CC9B22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3F49-B37F-411F-84C2-4FB4F997D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93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10C9-C299-4F4F-880A-DFD158CC9B22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3F49-B37F-411F-84C2-4FB4F997D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82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10C9-C299-4F4F-880A-DFD158CC9B22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3F49-B37F-411F-84C2-4FB4F997D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26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010C9-C299-4F4F-880A-DFD158CC9B22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853F49-B37F-411F-84C2-4FB4F997D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41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E678EF-7172-447A-AC45-65603B37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516" y="63232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Study of Oracle Systems for the QTUM blockchain eco-system – ‘Oracle </a:t>
            </a:r>
            <a:r>
              <a:rPr lang="en-IN" b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4543CAF-9A25-4424-9AC5-B78184DEE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516" y="2808253"/>
            <a:ext cx="8596668" cy="20281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By </a:t>
            </a:r>
          </a:p>
          <a:p>
            <a:pPr marL="0" indent="0" algn="ctr">
              <a:buNone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George John Chavady</a:t>
            </a:r>
          </a:p>
          <a:p>
            <a:pPr marL="0" indent="0" algn="ctr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Under the guidance of – Prof. Donal O’ Mahony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923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E678EF-7172-447A-AC45-65603B37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635" y="542223"/>
            <a:ext cx="8596668" cy="1320800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centralized oracle - Provable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D9CEAB-50E4-438E-BDFB-F0CF69D2C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441" y="1351662"/>
            <a:ext cx="6196798" cy="525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8771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E678EF-7172-447A-AC45-65603B37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635" y="186088"/>
            <a:ext cx="8596668" cy="728312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decentralized oracle - Augur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E501D-B56B-4252-8986-BD8B940D9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592" y="1142867"/>
            <a:ext cx="5935685" cy="543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6629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E678EF-7172-447A-AC45-65603B37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635" y="542223"/>
            <a:ext cx="8596668" cy="1320800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Oracles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B8B03CF-AB06-4ADC-8B0E-7CDC8410A3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689597"/>
              </p:ext>
            </p:extLst>
          </p:nvPr>
        </p:nvGraphicFramePr>
        <p:xfrm>
          <a:off x="952635" y="1698575"/>
          <a:ext cx="7257500" cy="3881440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924134">
                  <a:extLst>
                    <a:ext uri="{9D8B030D-6E8A-4147-A177-3AD203B41FA5}">
                      <a16:colId xmlns:a16="http://schemas.microsoft.com/office/drawing/2014/main" val="1058036284"/>
                    </a:ext>
                  </a:extLst>
                </a:gridCol>
                <a:gridCol w="741561">
                  <a:extLst>
                    <a:ext uri="{9D8B030D-6E8A-4147-A177-3AD203B41FA5}">
                      <a16:colId xmlns:a16="http://schemas.microsoft.com/office/drawing/2014/main" val="3877737175"/>
                    </a:ext>
                  </a:extLst>
                </a:gridCol>
                <a:gridCol w="1025132">
                  <a:extLst>
                    <a:ext uri="{9D8B030D-6E8A-4147-A177-3AD203B41FA5}">
                      <a16:colId xmlns:a16="http://schemas.microsoft.com/office/drawing/2014/main" val="550903372"/>
                    </a:ext>
                  </a:extLst>
                </a:gridCol>
                <a:gridCol w="1934115">
                  <a:extLst>
                    <a:ext uri="{9D8B030D-6E8A-4147-A177-3AD203B41FA5}">
                      <a16:colId xmlns:a16="http://schemas.microsoft.com/office/drawing/2014/main" val="2700271984"/>
                    </a:ext>
                  </a:extLst>
                </a:gridCol>
                <a:gridCol w="879461">
                  <a:extLst>
                    <a:ext uri="{9D8B030D-6E8A-4147-A177-3AD203B41FA5}">
                      <a16:colId xmlns:a16="http://schemas.microsoft.com/office/drawing/2014/main" val="3441772191"/>
                    </a:ext>
                  </a:extLst>
                </a:gridCol>
                <a:gridCol w="747387">
                  <a:extLst>
                    <a:ext uri="{9D8B030D-6E8A-4147-A177-3AD203B41FA5}">
                      <a16:colId xmlns:a16="http://schemas.microsoft.com/office/drawing/2014/main" val="1594788394"/>
                    </a:ext>
                  </a:extLst>
                </a:gridCol>
                <a:gridCol w="1005710">
                  <a:extLst>
                    <a:ext uri="{9D8B030D-6E8A-4147-A177-3AD203B41FA5}">
                      <a16:colId xmlns:a16="http://schemas.microsoft.com/office/drawing/2014/main" val="1482795685"/>
                    </a:ext>
                  </a:extLst>
                </a:gridCol>
              </a:tblGrid>
              <a:tr h="4176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Platform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Oracles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Consensus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Trust Model / features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Data Source(s)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Latency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Types of Oracles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3696075005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Provable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single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N/A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TLS Notary, IPFS multihash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single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low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Provable Contract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1383124189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TownCrier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single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N/A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Intel SGX, proofs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single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low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TownCrier Contract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1397104577"/>
                  </a:ext>
                </a:extLst>
              </a:tr>
              <a:tr h="2453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Corda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single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N/A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Intel SGX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single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low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Corda code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388227407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MS Bletchley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N/A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Secure Container, Intel SGX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low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Off-chain code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2552772774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Astrea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multiple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Voting/ Certification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Reward Pools, Penalties,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high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Certifiers/ Voters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2950912503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ChainLink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n-of-k multi-signature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Off-chain aggregation, Reputation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high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Reporters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1071228831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Augur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Voting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Reputation, Dispute windows, Forks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high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Voters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1770211901"/>
                  </a:ext>
                </a:extLst>
              </a:tr>
              <a:tr h="4597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Gnosis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Voting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Centralized oracle, Ultimate oracle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multiple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high</a:t>
                      </a:r>
                      <a:endParaRPr lang="en-I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Voters</a:t>
                      </a:r>
                      <a:endParaRPr lang="en-I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84" marR="44284" marT="0" marB="0"/>
                </a:tc>
                <a:extLst>
                  <a:ext uri="{0D108BD9-81ED-4DB2-BD59-A6C34878D82A}">
                    <a16:rowId xmlns:a16="http://schemas.microsoft.com/office/drawing/2014/main" val="3855018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761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E678EF-7172-447A-AC45-65603B37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642" y="2313272"/>
            <a:ext cx="2695339" cy="1209575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</a:t>
            </a:r>
            <a:r>
              <a:rPr lang="en-IN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7" name="Content Placeholder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3BF0CDF-6B10-403D-9D8F-FAC498691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072" y="48373"/>
            <a:ext cx="6724502" cy="6588000"/>
          </a:xfrm>
        </p:spPr>
      </p:pic>
    </p:spTree>
    <p:extLst>
      <p:ext uri="{BB962C8B-B14F-4D97-AF65-F5344CB8AC3E}">
        <p14:creationId xmlns:p14="http://schemas.microsoft.com/office/powerpoint/2010/main" val="233325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DC8EB49E-905C-4327-8722-2AA0568D31C9}"/>
              </a:ext>
            </a:extLst>
          </p:cNvPr>
          <p:cNvSpPr txBox="1">
            <a:spLocks/>
          </p:cNvSpPr>
          <p:nvPr/>
        </p:nvSpPr>
        <p:spPr>
          <a:xfrm>
            <a:off x="0" y="2294021"/>
            <a:ext cx="2695339" cy="1209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Oracle </a:t>
            </a:r>
            <a:r>
              <a:rPr lang="en-IN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 - Workflow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C4C2B470-2942-499E-AA88-5F32DDF6F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75" y="492091"/>
            <a:ext cx="7143658" cy="6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88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E678EF-7172-447A-AC45-65603B37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277" y="651576"/>
            <a:ext cx="8596668" cy="663575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4543CAF-9A25-4424-9AC5-B78184DEE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277" y="1706126"/>
            <a:ext cx="8347361" cy="2028162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Turn-around Time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blockchain</a:t>
            </a:r>
          </a:p>
          <a:p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Qtum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Tokens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132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E678EF-7172-447A-AC45-65603B37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763" y="526448"/>
            <a:ext cx="8596668" cy="663575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20B53E-B1F3-4858-8A0B-505FE1C3EA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7763" y="1355339"/>
            <a:ext cx="7916838" cy="475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43594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E678EF-7172-447A-AC45-65603B37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763" y="526448"/>
            <a:ext cx="8596668" cy="663575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the </a:t>
            </a:r>
            <a:r>
              <a:rPr lang="en-IN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Qtum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blockchain?</a:t>
            </a:r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E9EB8524-667B-4CFD-BA3B-E2F8AD366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416" y="1706126"/>
            <a:ext cx="8347361" cy="2028162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UTXO Model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 Abstraction Layer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Governance Protocol (DGP)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 Creation</a:t>
            </a:r>
          </a:p>
        </p:txBody>
      </p:sp>
      <p:pic>
        <p:nvPicPr>
          <p:cNvPr id="7" name="Picture 6" descr="A picture containing building, window&#10;&#10;Description automatically generated">
            <a:extLst>
              <a:ext uri="{FF2B5EF4-FFF2-40B4-BE49-F238E27FC236}">
                <a16:creationId xmlns:a16="http://schemas.microsoft.com/office/drawing/2014/main" id="{36DE08D7-EE9B-49D3-B716-66C4A4687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388" y="526447"/>
            <a:ext cx="735274" cy="66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5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E678EF-7172-447A-AC45-65603B37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584200"/>
            <a:ext cx="8596668" cy="1320800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4543CAF-9A25-4424-9AC5-B78184DEE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1475118"/>
            <a:ext cx="8596668" cy="2430131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and immutable platform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– peer-to-peer network, distributed ledger, hashing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distributed ledger is an append-only log.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changes in the state of the blockchain are recorded as transactions and gathered into blocks.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E.g., Bitcoin, Ethereum</a:t>
            </a:r>
          </a:p>
          <a:p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A6A8A2-EDCE-4A59-92D9-98ACF7989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666" y="4280640"/>
            <a:ext cx="6589411" cy="18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706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E678EF-7172-447A-AC45-65603B37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584200"/>
            <a:ext cx="8596668" cy="663575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Bitcoin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4543CAF-9A25-4424-9AC5-B78184DEE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1475119"/>
            <a:ext cx="8596668" cy="2028162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 for the bitcoin cryptocurrency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UTXO model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of Work algorithm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Merkle trees used to verify the authenticity of a transaction.</a:t>
            </a:r>
          </a:p>
          <a:p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D620AD52-A687-4616-AB2C-0AF5D19188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39" b="82247" l="10000" r="90000">
                        <a14:backgroundMark x1="91204" y1="66524" x2="91204" y2="66524"/>
                        <a14:backgroundMark x1="93981" y1="12446" x2="43981" y2="1288"/>
                        <a14:backgroundMark x1="43981" y1="1288" x2="7407" y2="32618"/>
                        <a14:backgroundMark x1="7407" y1="32618" x2="20370" y2="78541"/>
                        <a14:backgroundMark x1="20370" y1="78541" x2="71296" y2="83262"/>
                        <a14:backgroundMark x1="71296" y1="83262" x2="99074" y2="35193"/>
                        <a14:backgroundMark x1="99074" y1="35193" x2="82870" y2="163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614"/>
          <a:stretch/>
        </p:blipFill>
        <p:spPr>
          <a:xfrm>
            <a:off x="3113208" y="389447"/>
            <a:ext cx="986011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6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E678EF-7172-447A-AC45-65603B37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584200"/>
            <a:ext cx="8596668" cy="663575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UTXO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4543CAF-9A25-4424-9AC5-B78184DEE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1475119"/>
            <a:ext cx="8596668" cy="169637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transaction spends output from prior transactions and generates new outputs that can be spent by transactions in the future.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Unspent transactions are kept in each fully-synchronized node, and therefore this model is named “UTXO”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17469BF-A773-44AE-89F2-F16D4DE15895}"/>
              </a:ext>
            </a:extLst>
          </p:cNvPr>
          <p:cNvSpPr txBox="1">
            <a:spLocks/>
          </p:cNvSpPr>
          <p:nvPr/>
        </p:nvSpPr>
        <p:spPr>
          <a:xfrm>
            <a:off x="1797666" y="3171493"/>
            <a:ext cx="8596668" cy="663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Proof-of-Work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F1F493A9-6ED0-4450-9AC5-931A3AE6B7D7}"/>
              </a:ext>
            </a:extLst>
          </p:cNvPr>
          <p:cNvSpPr txBox="1">
            <a:spLocks/>
          </p:cNvSpPr>
          <p:nvPr/>
        </p:nvSpPr>
        <p:spPr>
          <a:xfrm>
            <a:off x="1797666" y="4062412"/>
            <a:ext cx="8596668" cy="202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involves calculation of a random value called a nonce, such that a cryptographic hash of the block’s contents, including the numerical value of the nonce, falls below an upper threshold ‘t’.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79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E678EF-7172-447A-AC45-65603B370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Merkle Tree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4543CAF-9A25-4424-9AC5-B78184DEE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 a block in the chain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the concept of hashing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005E0EBD-7613-44B6-ADBF-9E5650741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0" b="-2"/>
          <a:stretch/>
        </p:blipFill>
        <p:spPr>
          <a:xfrm>
            <a:off x="672571" y="1716569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4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E678EF-7172-447A-AC45-65603B37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584200"/>
            <a:ext cx="8596668" cy="663575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4543CAF-9A25-4424-9AC5-B78184DEE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1852" y="1619497"/>
            <a:ext cx="8596668" cy="2750372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Turing complete blockchain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Accounts/balance model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Proof-of-work algorithm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 creation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box&#10;&#10;Description automatically generated">
            <a:extLst>
              <a:ext uri="{FF2B5EF4-FFF2-40B4-BE49-F238E27FC236}">
                <a16:creationId xmlns:a16="http://schemas.microsoft.com/office/drawing/2014/main" id="{F44D63A3-0AEF-4EF2-897C-5AD629821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7111" y1="81333" x2="47111" y2="81333"/>
                        <a14:foregroundMark x1="56444" y1="79111" x2="56444" y2="79111"/>
                        <a14:foregroundMark x1="64444" y1="60889" x2="64444" y2="60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96" y="1792752"/>
            <a:ext cx="1753129" cy="175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2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E678EF-7172-447A-AC45-65603B370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Qtum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4543CAF-9A25-4424-9AC5-B78184DEE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Turing complete blockchain that uses the EVM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UTXO model 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Proof-of-stake algorithm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 abstraction layer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Decentralised Governance Protocol (DGP) 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building, window&#10;&#10;Description automatically generated">
            <a:extLst>
              <a:ext uri="{FF2B5EF4-FFF2-40B4-BE49-F238E27FC236}">
                <a16:creationId xmlns:a16="http://schemas.microsoft.com/office/drawing/2014/main" id="{B0C125FD-AFBD-4C71-ACC8-43B4B0286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263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8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E678EF-7172-447A-AC45-65603B37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277" y="651576"/>
            <a:ext cx="8596668" cy="663575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 Oracles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4543CAF-9A25-4424-9AC5-B78184DEE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277" y="1706126"/>
            <a:ext cx="8347361" cy="2028162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supply data on-chain, since smart contracts cannot call the outside world.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Centralized and decentralized oracles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oracles, software/hardware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Consensus mechanisms for decentralized oracles. E.g., k out of n oracles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48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E678EF-7172-447A-AC45-65603B37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277" y="651576"/>
            <a:ext cx="8596668" cy="663575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 Oracles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657236-9C82-4529-BAB8-04DF4AA1D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277" y="1716326"/>
            <a:ext cx="8272497" cy="345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37633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1433</Words>
  <Application>Microsoft Office PowerPoint</Application>
  <PresentationFormat>Widescreen</PresentationFormat>
  <Paragraphs>172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Wingdings 3</vt:lpstr>
      <vt:lpstr>Facet</vt:lpstr>
      <vt:lpstr>A Study of Oracle Systems for the QTUM blockchain eco-system – ‘Oracle 2’</vt:lpstr>
      <vt:lpstr>Blockchain</vt:lpstr>
      <vt:lpstr>Bitcoin</vt:lpstr>
      <vt:lpstr>UTXO</vt:lpstr>
      <vt:lpstr>Merkle Tree</vt:lpstr>
      <vt:lpstr>Ethereum</vt:lpstr>
      <vt:lpstr>Qtum</vt:lpstr>
      <vt:lpstr>Blockchain Oracles</vt:lpstr>
      <vt:lpstr>Blockchain Oracles</vt:lpstr>
      <vt:lpstr>A centralized oracle - Provable</vt:lpstr>
      <vt:lpstr>A decentralized oracle - Augur</vt:lpstr>
      <vt:lpstr>Blockchain Oracles</vt:lpstr>
      <vt:lpstr>Oracle 2 –  Architecture</vt:lpstr>
      <vt:lpstr>PowerPoint Presentation</vt:lpstr>
      <vt:lpstr>Innovation</vt:lpstr>
      <vt:lpstr>Implementation</vt:lpstr>
      <vt:lpstr>Why the Qtum blockchain?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of Oracle Systems for the QTUM blockchain eco-system – ‘Oracle 2’</dc:title>
  <dc:creator>George Chavady</dc:creator>
  <cp:lastModifiedBy>George Chavady</cp:lastModifiedBy>
  <cp:revision>11</cp:revision>
  <dcterms:created xsi:type="dcterms:W3CDTF">2020-08-02T18:30:06Z</dcterms:created>
  <dcterms:modified xsi:type="dcterms:W3CDTF">2020-08-06T19:22:35Z</dcterms:modified>
</cp:coreProperties>
</file>