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71" r:id="rId9"/>
    <p:sldId id="262" r:id="rId10"/>
    <p:sldId id="274" r:id="rId11"/>
    <p:sldId id="275" r:id="rId12"/>
    <p:sldId id="277" r:id="rId13"/>
    <p:sldId id="278" r:id="rId14"/>
    <p:sldId id="279" r:id="rId15"/>
    <p:sldId id="282" r:id="rId16"/>
    <p:sldId id="283" r:id="rId17"/>
    <p:sldId id="280" r:id="rId18"/>
    <p:sldId id="272" r:id="rId19"/>
    <p:sldId id="265" r:id="rId20"/>
    <p:sldId id="266" r:id="rId21"/>
    <p:sldId id="267" r:id="rId22"/>
    <p:sldId id="268" r:id="rId23"/>
    <p:sldId id="273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E6C"/>
    <a:srgbClr val="034D5F"/>
    <a:srgbClr val="21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A9535-922B-4797-8923-B69B9CC969E4}" v="1" dt="2023-05-30T14:13:15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usen" userId="be07f0823b369ae2" providerId="LiveId" clId="{482A9535-922B-4797-8923-B69B9CC969E4}"/>
    <pc:docChg chg="custSel modSld">
      <pc:chgData name="George Jusen" userId="be07f0823b369ae2" providerId="LiveId" clId="{482A9535-922B-4797-8923-B69B9CC969E4}" dt="2023-05-30T14:13:58.272" v="149" actId="478"/>
      <pc:docMkLst>
        <pc:docMk/>
      </pc:docMkLst>
      <pc:sldChg chg="addSp delSp modSp mod">
        <pc:chgData name="George Jusen" userId="be07f0823b369ae2" providerId="LiveId" clId="{482A9535-922B-4797-8923-B69B9CC969E4}" dt="2023-05-30T14:13:58.272" v="149" actId="478"/>
        <pc:sldMkLst>
          <pc:docMk/>
          <pc:sldMk cId="2806007629" sldId="256"/>
        </pc:sldMkLst>
        <pc:spChg chg="mod">
          <ac:chgData name="George Jusen" userId="be07f0823b369ae2" providerId="LiveId" clId="{482A9535-922B-4797-8923-B69B9CC969E4}" dt="2023-05-30T14:13:25.097" v="138" actId="1076"/>
          <ac:spMkLst>
            <pc:docMk/>
            <pc:sldMk cId="2806007629" sldId="256"/>
            <ac:spMk id="2" creationId="{2D25BBB8-4418-4274-AB2A-2B13025C4D33}"/>
          </ac:spMkLst>
        </pc:spChg>
        <pc:spChg chg="mod">
          <ac:chgData name="George Jusen" userId="be07f0823b369ae2" providerId="LiveId" clId="{482A9535-922B-4797-8923-B69B9CC969E4}" dt="2023-05-30T14:13:53.400" v="147" actId="1076"/>
          <ac:spMkLst>
            <pc:docMk/>
            <pc:sldMk cId="2806007629" sldId="256"/>
            <ac:spMk id="3" creationId="{A8BD3589-BE72-421E-B2F8-7AD1CDE6B784}"/>
          </ac:spMkLst>
        </pc:spChg>
        <pc:spChg chg="del mod">
          <ac:chgData name="George Jusen" userId="be07f0823b369ae2" providerId="LiveId" clId="{482A9535-922B-4797-8923-B69B9CC969E4}" dt="2023-05-30T14:13:58.272" v="149" actId="478"/>
          <ac:spMkLst>
            <pc:docMk/>
            <pc:sldMk cId="2806007629" sldId="256"/>
            <ac:spMk id="4" creationId="{624C4E09-6877-4A39-8911-0CE3488FBEBD}"/>
          </ac:spMkLst>
        </pc:spChg>
        <pc:spChg chg="mod">
          <ac:chgData name="George Jusen" userId="be07f0823b369ae2" providerId="LiveId" clId="{482A9535-922B-4797-8923-B69B9CC969E4}" dt="2023-05-30T14:12:45.680" v="130" actId="14100"/>
          <ac:spMkLst>
            <pc:docMk/>
            <pc:sldMk cId="2806007629" sldId="256"/>
            <ac:spMk id="5" creationId="{308B2315-DF86-43AB-BB65-06A1B552A2E9}"/>
          </ac:spMkLst>
        </pc:spChg>
        <pc:spChg chg="mod">
          <ac:chgData name="George Jusen" userId="be07f0823b369ae2" providerId="LiveId" clId="{482A9535-922B-4797-8923-B69B9CC969E4}" dt="2023-05-30T14:12:54.776" v="132" actId="14100"/>
          <ac:spMkLst>
            <pc:docMk/>
            <pc:sldMk cId="2806007629" sldId="256"/>
            <ac:spMk id="6" creationId="{B09DA864-B4FE-470F-ADC4-CC82684B5A4D}"/>
          </ac:spMkLst>
        </pc:spChg>
        <pc:spChg chg="add mod">
          <ac:chgData name="George Jusen" userId="be07f0823b369ae2" providerId="LiveId" clId="{482A9535-922B-4797-8923-B69B9CC969E4}" dt="2023-05-30T14:13:46.136" v="143" actId="1076"/>
          <ac:spMkLst>
            <pc:docMk/>
            <pc:sldMk cId="2806007629" sldId="256"/>
            <ac:spMk id="8" creationId="{8915B261-DBE2-3952-D585-2755D7E7CE6C}"/>
          </ac:spMkLst>
        </pc:spChg>
        <pc:picChg chg="del mod">
          <ac:chgData name="George Jusen" userId="be07f0823b369ae2" providerId="LiveId" clId="{482A9535-922B-4797-8923-B69B9CC969E4}" dt="2023-05-30T14:11:16.442" v="1" actId="478"/>
          <ac:picMkLst>
            <pc:docMk/>
            <pc:sldMk cId="2806007629" sldId="256"/>
            <ac:picMk id="7" creationId="{0B250F3D-7749-4912-A5A2-BA8936DA08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5BFC171-EC99-42A9-8075-CFBC01C09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BB152EA-E16F-45D5-87A6-83F50742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E99127E-701B-4632-AEE2-62D3663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AC8206C-2352-44D9-B182-650E7357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00F4936-12D5-4FD0-B1EA-8DB9FCA6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68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405DA54-22D3-420B-9CA4-031DFEAD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78CB287-D519-4B6E-A23D-88D8A98A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06A9649-565B-475D-B5C1-FCD09334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9ED157E-AD04-4489-91AE-F624790E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063DFFE-B7DF-47E2-9D91-727FF970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919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D2374158-A3EF-4314-B17E-10187F0FC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70607C8-7157-48C3-93B4-63BBEEB76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DF11261-F23F-4E6E-A238-66FE2BE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F8BBAE8-5D44-4AE3-AA2B-6BDF4214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1B59F13-CA42-427A-A5FF-89C02E9D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6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A6333F-4989-4AB8-BE6D-E8355531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4E5E8AF-4401-44A6-B7AD-9B0230B6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3C32677-9BC0-451B-A440-DC1DF08A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52B1A23-1C05-4965-B8A9-BEECFE83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FE50218-6BBF-4356-A9EB-81DE2CF5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5AC29D1-6124-4D4B-B25E-54951951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518BED9-12D7-4CE9-A684-8DCA90B6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7BCE31C-A77B-459A-8954-D34B0A02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EA7570D-88D0-4387-8B2A-5310274D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5637380-1E64-4506-8BB6-A9C46D1E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912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781C05-5E14-4F84-B0BC-4E6CE484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94ECEF9-8DC8-411B-9ED3-1F078B8F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9CF5512-2E02-4403-8128-71B481C4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EA6B626-77E7-4EB9-AA5B-13E026CA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BF06115-AA4E-4BD9-9076-A1F2D023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757B4BC-DD32-402B-BE72-84FA4948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281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35FDC3-47D7-4CA1-A3FE-6B7D6162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421C671-8C17-4695-9AFD-3690A8D0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F4E73FB-E345-4427-858F-2534A2273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089439E-EC19-4361-8807-D8D955277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5EE8A7C6-1D81-46C4-992F-B16025D3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34684FF-6FDE-42BF-9BBC-70890E9F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4E81D673-E9F7-4039-8B02-74659A3B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2335350-E384-4B72-9A99-18846D59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698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B9BA9F7-98D6-49CC-ACB7-181300BC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9329E9-327B-48F2-BC95-18A475D6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71E5ACA-AA07-480C-A748-87589E39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264C5F08-BD5F-4E07-9F82-5A72FFE3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472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F029F1A-CEBB-4F04-AAFE-A8E23883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A130C286-DC32-49F8-AF89-5DB665AA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082E6EF-CB96-49B7-8FC8-4A34EA55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0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A3D477-DEB4-4C54-91DA-C781C8F0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349C57A-87A6-4FB5-BEF6-CE8129AA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C471385-D4BA-4036-B649-A59F9FBEA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A7C9242-4301-4816-B93D-8513EB65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9B93A71-323E-4B53-8AAB-85AB1FBF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1899EC3-B8DA-4626-A0A4-37E4690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39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BCADF13-6227-4EB1-8A18-B4ADE939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59D8E365-945A-4CED-91BD-0ACA6C288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7D1C8EF-53CE-4EA2-89C6-479C61A9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78AED7A-9B76-4B37-A28F-2B794C9F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56D3355-BDA7-4F22-89FB-2C6A0D45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486A816-9A9C-49AD-A9AF-16D3582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716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32B9432-4EAD-4DE3-9472-473FC66C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400F313-B17F-44A5-803B-94F95285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4FC786-E1A9-4AAC-80B3-2B054E406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9C65-E8D6-438F-9960-2538B681FD7F}" type="datetimeFigureOut">
              <a:rPr lang="id-ID" smtClean="0"/>
              <a:t>30/05/2023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46BB2A5-285C-4B8F-B121-E5C11D8C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C091F10-CD55-4D01-9D1E-583AFA76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0317-B2F6-459F-9CAB-050B3500A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42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 4">
            <a:extLst>
              <a:ext uri="{FF2B5EF4-FFF2-40B4-BE49-F238E27FC236}">
                <a16:creationId xmlns:a16="http://schemas.microsoft.com/office/drawing/2014/main" id="{308B2315-DF86-43AB-BB65-06A1B552A2E9}"/>
              </a:ext>
            </a:extLst>
          </p:cNvPr>
          <p:cNvSpPr/>
          <p:nvPr/>
        </p:nvSpPr>
        <p:spPr>
          <a:xfrm>
            <a:off x="1306114" y="1685123"/>
            <a:ext cx="10331705" cy="188686"/>
          </a:xfrm>
          <a:prstGeom prst="rect">
            <a:avLst/>
          </a:prstGeom>
          <a:solidFill>
            <a:srgbClr val="ECC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09DA864-B4FE-470F-ADC4-CC82684B5A4D}"/>
              </a:ext>
            </a:extLst>
          </p:cNvPr>
          <p:cNvSpPr/>
          <p:nvPr/>
        </p:nvSpPr>
        <p:spPr>
          <a:xfrm>
            <a:off x="3494127" y="2305801"/>
            <a:ext cx="5726786" cy="188686"/>
          </a:xfrm>
          <a:prstGeom prst="rect">
            <a:avLst/>
          </a:prstGeom>
          <a:solidFill>
            <a:srgbClr val="ECC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D25BBB8-4418-4274-AB2A-2B13025C4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19" y="1606701"/>
            <a:ext cx="10718362" cy="1976120"/>
          </a:xfrm>
        </p:spPr>
        <p:txBody>
          <a:bodyPr>
            <a:noAutofit/>
          </a:bodyPr>
          <a:lstStyle/>
          <a:p>
            <a:r>
              <a:rPr lang="id-ID" sz="4200" dirty="0">
                <a:solidFill>
                  <a:srgbClr val="212832"/>
                </a:solidFill>
              </a:rPr>
              <a:t>DETEKSI MASKER MENGGUNAKAN METODE </a:t>
            </a:r>
            <a:r>
              <a:rPr lang="id-ID" sz="4200" i="1" dirty="0">
                <a:solidFill>
                  <a:srgbClr val="212832"/>
                </a:solidFill>
              </a:rPr>
              <a:t>CONVOLUTIONAL NEURAL NETWORK</a:t>
            </a:r>
            <a:r>
              <a:rPr lang="id-ID" sz="4200" dirty="0">
                <a:solidFill>
                  <a:srgbClr val="212832"/>
                </a:solidFill>
              </a:rPr>
              <a:t> PADA STUDI KASUS COVID-19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8BD3589-BE72-421E-B2F8-7AD1CDE6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617" y="4074133"/>
            <a:ext cx="3411286" cy="41432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id-ID" dirty="0">
                <a:solidFill>
                  <a:srgbClr val="212832"/>
                </a:solidFill>
              </a:rPr>
              <a:t>George Jusen </a:t>
            </a:r>
            <a:r>
              <a:rPr lang="en-US" dirty="0">
                <a:solidFill>
                  <a:srgbClr val="212832"/>
                </a:solidFill>
              </a:rPr>
              <a:t>(</a:t>
            </a:r>
            <a:r>
              <a:rPr lang="id-ID" dirty="0">
                <a:solidFill>
                  <a:srgbClr val="212832"/>
                </a:solidFill>
              </a:rPr>
              <a:t>185314072</a:t>
            </a:r>
            <a:r>
              <a:rPr lang="en-US" dirty="0">
                <a:solidFill>
                  <a:srgbClr val="212832"/>
                </a:solidFill>
              </a:rPr>
              <a:t>)</a:t>
            </a:r>
            <a:endParaRPr lang="id-ID" dirty="0">
              <a:solidFill>
                <a:srgbClr val="212832"/>
              </a:solidFill>
            </a:endParaRPr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A53BE012-1746-4988-8048-BFFA4817141E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01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3A7CA2E4-F200-490F-9445-B435A224BBA4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5">
            <a:extLst>
              <a:ext uri="{FF2B5EF4-FFF2-40B4-BE49-F238E27FC236}">
                <a16:creationId xmlns:a16="http://schemas.microsoft.com/office/drawing/2014/main" id="{8915B261-DBE2-3952-D585-2755D7E7CE6C}"/>
              </a:ext>
            </a:extLst>
          </p:cNvPr>
          <p:cNvSpPr/>
          <p:nvPr/>
        </p:nvSpPr>
        <p:spPr>
          <a:xfrm>
            <a:off x="3912961" y="4410097"/>
            <a:ext cx="4132598" cy="242066"/>
          </a:xfrm>
          <a:prstGeom prst="rect">
            <a:avLst/>
          </a:prstGeom>
          <a:solidFill>
            <a:srgbClr val="ECC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00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914398" y="1087007"/>
            <a:ext cx="2272148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3419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Coronavirus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Disease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2019 (Covid-19) adalah penyakit menular yang disebabkan oleh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Severe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Acute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Respiratory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Syndrome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Coronavirus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2 (SARS-CoV-2)</a:t>
            </a:r>
            <a:r>
              <a:rPr lang="en-US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. B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erasal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 dari Kota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Wuhan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, Provinsi </a:t>
            </a:r>
            <a:r>
              <a:rPr lang="id-ID" sz="2400" b="0" u="none" strike="noStrike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Hubei</a:t>
            </a:r>
            <a:r>
              <a:rPr lang="id-ID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, China pada 31 Desember 2019</a:t>
            </a:r>
            <a:r>
              <a:rPr lang="en-US" sz="24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2400" dirty="0"/>
              <a:t>Cara </a:t>
            </a:r>
            <a:r>
              <a:rPr lang="en-US" sz="2400" dirty="0" err="1"/>
              <a:t>penularannya</a:t>
            </a:r>
            <a:r>
              <a:rPr lang="en-US" sz="2400" dirty="0"/>
              <a:t> </a:t>
            </a:r>
            <a:r>
              <a:rPr lang="id-ID" sz="2400" dirty="0"/>
              <a:t>berdasarkan infeksi </a:t>
            </a:r>
            <a:r>
              <a:rPr lang="id-ID" sz="2400" dirty="0" err="1"/>
              <a:t>droplet</a:t>
            </a:r>
            <a:r>
              <a:rPr lang="id-ID" sz="2400" dirty="0"/>
              <a:t> dari individu ke individu, maka dapat terjadi </a:t>
            </a:r>
            <a:r>
              <a:rPr lang="id-ID" sz="2400" dirty="0" err="1"/>
              <a:t>dimana</a:t>
            </a:r>
            <a:r>
              <a:rPr lang="id-ID" sz="2400" dirty="0"/>
              <a:t> saja dan kapan saja masuk ke dalam tubuh melalui hidung, mulut dan mata.</a:t>
            </a:r>
            <a:endParaRPr lang="id-ID" sz="2400" dirty="0">
              <a:cs typeface="Times New Roman" panose="02020603050405020304" pitchFamily="18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731520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7848597" y="-66951"/>
            <a:ext cx="4620493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30087E-1DE5-4449-85F4-C4FB953B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922" y="2012786"/>
            <a:ext cx="3862583" cy="38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judul 2">
            <a:extLst>
              <a:ext uri="{FF2B5EF4-FFF2-40B4-BE49-F238E27FC236}">
                <a16:creationId xmlns:a16="http://schemas.microsoft.com/office/drawing/2014/main" id="{7BB96905-1C8B-4A17-B43C-D88398C2CF92}"/>
              </a:ext>
            </a:extLst>
          </p:cNvPr>
          <p:cNvSpPr txBox="1">
            <a:spLocks/>
          </p:cNvSpPr>
          <p:nvPr/>
        </p:nvSpPr>
        <p:spPr>
          <a:xfrm>
            <a:off x="608125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10</a:t>
            </a:r>
            <a:endParaRPr lang="id-ID" sz="1800" dirty="0">
              <a:solidFill>
                <a:srgbClr val="212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1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914397" y="1087006"/>
            <a:ext cx="3685311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3946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sz="2400" b="0" u="none" strike="noStrike" baseline="0" dirty="0" err="1">
                <a:solidFill>
                  <a:srgbClr val="000000"/>
                </a:solidFill>
              </a:rPr>
              <a:t>Deep</a:t>
            </a:r>
            <a:r>
              <a:rPr lang="id-ID" sz="24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</a:rPr>
              <a:t>learning</a:t>
            </a:r>
            <a:r>
              <a:rPr lang="id-ID" sz="2400" b="0" u="none" strike="noStrike" baseline="0" dirty="0">
                <a:solidFill>
                  <a:srgbClr val="000000"/>
                </a:solidFill>
              </a:rPr>
              <a:t> merupakan salah satu cabang dari ilmu pembelajaran mesin (</a:t>
            </a:r>
            <a:r>
              <a:rPr lang="id-ID" sz="2400" b="0" u="none" strike="noStrike" baseline="0" dirty="0" err="1">
                <a:solidFill>
                  <a:srgbClr val="000000"/>
                </a:solidFill>
              </a:rPr>
              <a:t>machine</a:t>
            </a:r>
            <a:r>
              <a:rPr lang="id-ID" sz="24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id-ID" sz="2400" b="0" u="none" strike="noStrike" baseline="0" dirty="0" err="1">
                <a:solidFill>
                  <a:srgbClr val="000000"/>
                </a:solidFill>
              </a:rPr>
              <a:t>learning</a:t>
            </a:r>
            <a:r>
              <a:rPr lang="id-ID" sz="2400" b="0" u="none" strike="noStrike" baseline="0" dirty="0">
                <a:solidFill>
                  <a:srgbClr val="000000"/>
                </a:solidFill>
              </a:rPr>
              <a:t>) yang terdiri dari algoritma pemodelan abstraksi tingkat tinggi pada data menggunakan sekumpulan fungsi transformasi non-linear yang ditata berlapis-lapis dan mendalam</a:t>
            </a:r>
            <a:r>
              <a:rPr lang="en-US" sz="2400" b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Terdapat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dua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istilah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penting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dalam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pembangunan</a:t>
            </a:r>
            <a:r>
              <a:rPr lang="en-US" sz="2400" kern="50" dirty="0">
                <a:effectLst/>
                <a:ea typeface="DejaVu Sans"/>
                <a:cs typeface="FreeSans"/>
              </a:rPr>
              <a:t> model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yaitu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pelatihan</a:t>
            </a:r>
            <a:r>
              <a:rPr lang="en-US" sz="2400" kern="50" dirty="0">
                <a:effectLst/>
                <a:ea typeface="DejaVu Sans"/>
                <a:cs typeface="FreeSans"/>
              </a:rPr>
              <a:t>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pengujian</a:t>
            </a:r>
            <a:r>
              <a:rPr lang="en-US" sz="2400" kern="50" dirty="0">
                <a:effectLst/>
                <a:ea typeface="DejaVu Sans"/>
                <a:cs typeface="FreeSans"/>
              </a:rPr>
              <a:t>.</a:t>
            </a:r>
            <a:endParaRPr lang="id-ID" sz="2400" dirty="0">
              <a:cs typeface="Times New Roman" panose="02020603050405020304" pitchFamily="18" charset="0"/>
            </a:endParaRPr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11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0" y="4280499"/>
            <a:ext cx="12192000" cy="1540350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1CB97D5A-4A29-4217-97B6-71CFF74FDD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4"/>
          <a:stretch/>
        </p:blipFill>
        <p:spPr bwMode="auto">
          <a:xfrm>
            <a:off x="2828949" y="4453951"/>
            <a:ext cx="6534102" cy="1133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BEC1631D-6473-43E0-A01A-EB351A25D091}"/>
              </a:ext>
            </a:extLst>
          </p:cNvPr>
          <p:cNvSpPr txBox="1"/>
          <p:nvPr/>
        </p:nvSpPr>
        <p:spPr>
          <a:xfrm>
            <a:off x="914397" y="4315451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Struktur</a:t>
            </a:r>
            <a:r>
              <a:rPr lang="en-US" sz="1200" dirty="0"/>
              <a:t> </a:t>
            </a:r>
            <a:r>
              <a:rPr lang="en-US" sz="1200" dirty="0" err="1"/>
              <a:t>Aristektur</a:t>
            </a:r>
            <a:r>
              <a:rPr lang="en-US" sz="1200" dirty="0"/>
              <a:t> Deep Learning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0166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3946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Convolutional Neural Network (CNN)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adalah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pengembangan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dari</a:t>
            </a:r>
            <a:r>
              <a:rPr lang="en-US" sz="2400" kern="50" dirty="0">
                <a:effectLst/>
                <a:ea typeface="DejaVu Sans"/>
                <a:cs typeface="FreeSans"/>
              </a:rPr>
              <a:t> Multilayer Perceptron (MLP)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didesain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mengolah</a:t>
            </a:r>
            <a:r>
              <a:rPr lang="en-US" sz="2400" kern="50" dirty="0">
                <a:effectLst/>
                <a:ea typeface="DejaVu Sans"/>
                <a:cs typeface="FreeSans"/>
              </a:rPr>
              <a:t> data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dua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dimensi</a:t>
            </a:r>
            <a:r>
              <a:rPr lang="en-US" sz="2400" kern="50" dirty="0">
                <a:effectLst/>
                <a:ea typeface="DejaVu Sans"/>
                <a:cs typeface="FreeSans"/>
              </a:rPr>
              <a:t>. CNN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mampu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mengenali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informasi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suatu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objek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seperti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citra</a:t>
            </a:r>
            <a:r>
              <a:rPr lang="en-US" sz="2400" kern="50" dirty="0">
                <a:effectLst/>
                <a:ea typeface="DejaVu Sans"/>
                <a:cs typeface="FreeSans"/>
              </a:rPr>
              <a:t>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teks</a:t>
            </a:r>
            <a:r>
              <a:rPr lang="en-US" sz="2400" kern="50" dirty="0">
                <a:effectLst/>
                <a:ea typeface="DejaVu Sans"/>
                <a:cs typeface="FreeSans"/>
              </a:rPr>
              <a:t>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potongan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suara</a:t>
            </a:r>
            <a:r>
              <a:rPr lang="en-US" sz="2400" kern="50" dirty="0">
                <a:effectLst/>
                <a:ea typeface="DejaVu Sans"/>
                <a:cs typeface="FreeSans"/>
              </a:rPr>
              <a:t>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sebagainya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berupa</a:t>
            </a:r>
            <a:r>
              <a:rPr lang="en-US" sz="2400" kern="50" dirty="0">
                <a:effectLst/>
                <a:ea typeface="DejaVu Sans"/>
                <a:cs typeface="FreeSans"/>
              </a:rPr>
              <a:t> data.</a:t>
            </a:r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12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0" y="3429000"/>
            <a:ext cx="12192000" cy="2473613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D64AF1D8-2518-4D9F-8BC1-BCC38A01BC51}"/>
              </a:ext>
            </a:extLst>
          </p:cNvPr>
          <p:cNvSpPr/>
          <p:nvPr/>
        </p:nvSpPr>
        <p:spPr>
          <a:xfrm>
            <a:off x="3671459" y="1087005"/>
            <a:ext cx="7661567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2" name="Judul 1">
            <a:extLst>
              <a:ext uri="{FF2B5EF4-FFF2-40B4-BE49-F238E27FC236}">
                <a16:creationId xmlns:a16="http://schemas.microsoft.com/office/drawing/2014/main" id="{5A1335E0-7362-4BEE-8CAB-6160FB4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44" y="365125"/>
            <a:ext cx="7862455" cy="1325563"/>
          </a:xfrm>
        </p:spPr>
        <p:txBody>
          <a:bodyPr/>
          <a:lstStyle/>
          <a:p>
            <a:pPr algn="r"/>
            <a:r>
              <a:rPr lang="en-US" dirty="0"/>
              <a:t>Convolutional Neural Network</a:t>
            </a:r>
            <a:endParaRPr lang="id-ID" dirty="0"/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8E42AA2B-5572-494E-A05D-7150FFE503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8151" y="3611181"/>
            <a:ext cx="5779568" cy="2109249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5D274E5C-C63C-4778-A29E-785A5A45E891}"/>
              </a:ext>
            </a:extLst>
          </p:cNvPr>
          <p:cNvSpPr txBox="1"/>
          <p:nvPr/>
        </p:nvSpPr>
        <p:spPr>
          <a:xfrm>
            <a:off x="838201" y="3534981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Alur Proses CNN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032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914398" y="1087006"/>
            <a:ext cx="3865420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CNN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899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MobileNetV2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merupakan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sebuah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arsitektur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pengembangan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dari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arsitektur</a:t>
            </a:r>
            <a:r>
              <a:rPr lang="en-US" sz="2400" kern="50" dirty="0">
                <a:effectLst/>
                <a:ea typeface="DejaVu Sans"/>
                <a:cs typeface="FreeSans"/>
              </a:rPr>
              <a:t> MobileNetV1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rilis</a:t>
            </a:r>
            <a:r>
              <a:rPr lang="en-US" sz="2400" kern="50" dirty="0">
                <a:effectLst/>
                <a:ea typeface="DejaVu Sans"/>
                <a:cs typeface="FreeSans"/>
              </a:rPr>
              <a:t> pada April 2017.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menambahkan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dua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fitur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baru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yaitu</a:t>
            </a:r>
            <a:r>
              <a:rPr lang="en-US" sz="2400" kern="50" dirty="0">
                <a:effectLst/>
                <a:ea typeface="DejaVu Sans"/>
                <a:cs typeface="FreeSans"/>
              </a:rPr>
              <a:t> linear bottleneck dan shortcut connections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antar</a:t>
            </a:r>
            <a:r>
              <a:rPr lang="en-US" sz="2400" kern="50" dirty="0">
                <a:effectLst/>
                <a:ea typeface="DejaVu Sans"/>
                <a:cs typeface="FreeSans"/>
              </a:rPr>
              <a:t> bottlenecks.</a:t>
            </a:r>
          </a:p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VGG16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merupakan</a:t>
            </a:r>
            <a:r>
              <a:rPr lang="en-US" sz="2400" kern="50" dirty="0">
                <a:effectLst/>
                <a:ea typeface="DejaVu Sans"/>
                <a:cs typeface="FreeSans"/>
              </a:rPr>
              <a:t> model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jaringan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saraf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konvolusi</a:t>
            </a:r>
            <a:r>
              <a:rPr lang="en-US" sz="2400" kern="50" dirty="0">
                <a:effectLst/>
                <a:ea typeface="DejaVu Sans"/>
                <a:cs typeface="FreeSans"/>
              </a:rPr>
              <a:t>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diusulkan</a:t>
            </a:r>
            <a:r>
              <a:rPr lang="en-US" sz="2400" kern="50" dirty="0">
                <a:effectLst/>
                <a:ea typeface="DejaVu Sans"/>
                <a:cs typeface="FreeSans"/>
              </a:rPr>
              <a:t> oleh K.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Simonyan</a:t>
            </a:r>
            <a:r>
              <a:rPr lang="en-US" sz="2400" kern="50" dirty="0">
                <a:effectLst/>
                <a:ea typeface="DejaVu Sans"/>
                <a:cs typeface="FreeSans"/>
              </a:rPr>
              <a:t> dan A. Zisserman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dari</a:t>
            </a:r>
            <a:r>
              <a:rPr lang="en-US" sz="2400" kern="50" dirty="0">
                <a:effectLst/>
                <a:ea typeface="DejaVu Sans"/>
                <a:cs typeface="FreeSans"/>
              </a:rPr>
              <a:t> Universitas Oxford. VGG16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memiliki</a:t>
            </a:r>
            <a:r>
              <a:rPr lang="en-US" sz="2400" kern="50" dirty="0">
                <a:effectLst/>
                <a:ea typeface="DejaVu Sans"/>
                <a:cs typeface="FreeSans"/>
              </a:rPr>
              <a:t> 16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lapisan</a:t>
            </a:r>
            <a:r>
              <a:rPr lang="en-US" sz="2400" kern="50" dirty="0">
                <a:effectLst/>
                <a:ea typeface="DejaVu Sans"/>
                <a:cs typeface="FreeSans"/>
              </a:rPr>
              <a:t> pada feature extraction dan 3 lapis pada fully connected,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4096-4096-4096 neuron pada hidden layer dan 1000 neuron pada output layer.</a:t>
            </a:r>
            <a:endParaRPr lang="id-ID" sz="2400" dirty="0">
              <a:cs typeface="Times New Roman" panose="02020603050405020304" pitchFamily="18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731520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7848598" y="-66951"/>
            <a:ext cx="4343402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8" name="Gambar 7" descr="Image for post">
            <a:extLst>
              <a:ext uri="{FF2B5EF4-FFF2-40B4-BE49-F238E27FC236}">
                <a16:creationId xmlns:a16="http://schemas.microsoft.com/office/drawing/2014/main" id="{3B0A5206-CBC9-4F4B-8CDB-B79959466B2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r="15900"/>
          <a:stretch/>
        </p:blipFill>
        <p:spPr bwMode="auto">
          <a:xfrm>
            <a:off x="8407631" y="598678"/>
            <a:ext cx="3225336" cy="30958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ambar 8" descr="Image for post">
            <a:extLst>
              <a:ext uri="{FF2B5EF4-FFF2-40B4-BE49-F238E27FC236}">
                <a16:creationId xmlns:a16="http://schemas.microsoft.com/office/drawing/2014/main" id="{4EA75464-A7C2-40E2-91AB-20B95E0AB1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" b="10640"/>
          <a:stretch/>
        </p:blipFill>
        <p:spPr bwMode="auto">
          <a:xfrm>
            <a:off x="8159979" y="4226466"/>
            <a:ext cx="3720638" cy="14910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59BDFB65-45B2-4867-845A-565C322902BF}"/>
              </a:ext>
            </a:extLst>
          </p:cNvPr>
          <p:cNvSpPr txBox="1"/>
          <p:nvPr/>
        </p:nvSpPr>
        <p:spPr>
          <a:xfrm>
            <a:off x="9128067" y="3699089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Arsitektur</a:t>
            </a:r>
            <a:r>
              <a:rPr lang="en-US" sz="1200" dirty="0"/>
              <a:t> MobileNetV2</a:t>
            </a:r>
            <a:endParaRPr lang="id-ID" sz="1200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EBDF4A26-2001-434F-A0E8-FCD9E17CAF8E}"/>
              </a:ext>
            </a:extLst>
          </p:cNvPr>
          <p:cNvSpPr txBox="1"/>
          <p:nvPr/>
        </p:nvSpPr>
        <p:spPr>
          <a:xfrm>
            <a:off x="9229857" y="5720818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Arsitektur</a:t>
            </a:r>
            <a:r>
              <a:rPr lang="en-US" sz="1200" dirty="0"/>
              <a:t> VGG16Net</a:t>
            </a:r>
            <a:endParaRPr lang="id-ID" sz="1200" dirty="0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207164EB-C52B-4B5E-A2DC-B142886BE8F6}"/>
              </a:ext>
            </a:extLst>
          </p:cNvPr>
          <p:cNvSpPr txBox="1">
            <a:spLocks/>
          </p:cNvSpPr>
          <p:nvPr/>
        </p:nvSpPr>
        <p:spPr>
          <a:xfrm>
            <a:off x="608125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13</a:t>
            </a:r>
            <a:endParaRPr lang="id-ID" sz="1800" dirty="0">
              <a:solidFill>
                <a:srgbClr val="212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9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4630054" y="1087007"/>
            <a:ext cx="6618517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857" y="365125"/>
            <a:ext cx="7304314" cy="1325563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858" y="1825625"/>
            <a:ext cx="730431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kern="50" dirty="0" err="1">
                <a:effectLst/>
                <a:ea typeface="DejaVu Sans"/>
                <a:cs typeface="FreeSans"/>
              </a:rPr>
              <a:t>Pengenalan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wajah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adalah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suatu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metode</a:t>
            </a:r>
            <a:r>
              <a:rPr lang="en-US" sz="2400" kern="50" dirty="0">
                <a:effectLst/>
                <a:ea typeface="DejaVu Sans"/>
                <a:cs typeface="FreeSans"/>
              </a:rPr>
              <a:t>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berorientasi</a:t>
            </a:r>
            <a:r>
              <a:rPr lang="en-US" sz="2400" kern="50" dirty="0">
                <a:effectLst/>
                <a:ea typeface="DejaVu Sans"/>
                <a:cs typeface="FreeSans"/>
              </a:rPr>
              <a:t> pada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wajah</a:t>
            </a:r>
            <a:r>
              <a:rPr lang="en-US" sz="2400" kern="50" dirty="0">
                <a:effectLst/>
                <a:ea typeface="DejaVu Sans"/>
                <a:cs typeface="FreeSans"/>
              </a:rPr>
              <a:t>. Ada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banyak</a:t>
            </a:r>
            <a:r>
              <a:rPr lang="en-US" sz="2400" kern="50" dirty="0">
                <a:effectLst/>
                <a:ea typeface="DejaVu Sans"/>
                <a:cs typeface="FreeSans"/>
              </a:rPr>
              <a:t> model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dapat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pengenalan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wajah</a:t>
            </a:r>
            <a:r>
              <a:rPr lang="en-US" sz="2400" kern="50" dirty="0">
                <a:effectLst/>
                <a:ea typeface="DejaVu Sans"/>
                <a:cs typeface="FreeSans"/>
              </a:rPr>
              <a:t>. </a:t>
            </a:r>
          </a:p>
          <a:p>
            <a:pPr marL="0" indent="0" algn="just">
              <a:buNone/>
            </a:pPr>
            <a:r>
              <a:rPr lang="en-US" sz="2400" kern="50" dirty="0" err="1">
                <a:effectLst/>
                <a:ea typeface="DejaVu Sans"/>
                <a:cs typeface="FreeSans"/>
              </a:rPr>
              <a:t>Dalam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penelitian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ini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Multi-task Cascaded Convolutional Neural Network (MTCNN)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modul</a:t>
            </a:r>
            <a:r>
              <a:rPr lang="en-US" sz="2400" kern="50" dirty="0">
                <a:effectLst/>
                <a:ea typeface="DejaVu Sans"/>
                <a:cs typeface="FreeSans"/>
              </a:rPr>
              <a:t> DNN OpenCV. Pada Deep Neural Network (DNN) OpenCV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model caffe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didasarkan</a:t>
            </a:r>
            <a:r>
              <a:rPr lang="en-US" sz="2400" kern="50" dirty="0">
                <a:effectLst/>
                <a:ea typeface="DejaVu Sans"/>
                <a:cs typeface="FreeSans"/>
              </a:rPr>
              <a:t> pada Single Shot-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Multibox</a:t>
            </a:r>
            <a:r>
              <a:rPr lang="en-US" sz="2400" kern="50" dirty="0">
                <a:effectLst/>
                <a:ea typeface="DejaVu Sans"/>
                <a:cs typeface="FreeSans"/>
              </a:rPr>
              <a:t> Detector (SSD)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arsitektur</a:t>
            </a:r>
            <a:r>
              <a:rPr lang="en-US" sz="2400" kern="50" dirty="0">
                <a:effectLst/>
                <a:ea typeface="DejaVu Sans"/>
                <a:cs typeface="FreeSans"/>
              </a:rPr>
              <a:t> ResNet-10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sebagai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tulang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punggungnya</a:t>
            </a:r>
            <a:r>
              <a:rPr lang="en-US" sz="2400" kern="50" dirty="0">
                <a:ea typeface="DejaVu Sans"/>
                <a:cs typeface="FreeSans"/>
              </a:rPr>
              <a:t>.</a:t>
            </a:r>
            <a:endParaRPr lang="id-ID" sz="24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14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4426856" y="6197468"/>
            <a:ext cx="716130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-1" y="-71714"/>
            <a:ext cx="4426857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EA428F-D629-4AD8-A151-F471126E0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4" y="7385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D39493-0F9A-4463-B3C5-5270996C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4" y="34817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4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ersegi Panjang 48">
            <a:extLst>
              <a:ext uri="{FF2B5EF4-FFF2-40B4-BE49-F238E27FC236}">
                <a16:creationId xmlns:a16="http://schemas.microsoft.com/office/drawing/2014/main" id="{7D00B09F-8EC5-4B1D-91EE-4665648FAF10}"/>
              </a:ext>
            </a:extLst>
          </p:cNvPr>
          <p:cNvSpPr/>
          <p:nvPr/>
        </p:nvSpPr>
        <p:spPr>
          <a:xfrm>
            <a:off x="867228" y="1863379"/>
            <a:ext cx="110671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48" name="Persegi Panjang 47">
            <a:extLst>
              <a:ext uri="{FF2B5EF4-FFF2-40B4-BE49-F238E27FC236}">
                <a16:creationId xmlns:a16="http://schemas.microsoft.com/office/drawing/2014/main" id="{A04ED2E6-B5A1-45BB-9F74-B828DD9FC7EB}"/>
              </a:ext>
            </a:extLst>
          </p:cNvPr>
          <p:cNvSpPr/>
          <p:nvPr/>
        </p:nvSpPr>
        <p:spPr>
          <a:xfrm>
            <a:off x="867228" y="1291171"/>
            <a:ext cx="2993572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5" name="Persegi Panjang 24">
            <a:extLst>
              <a:ext uri="{FF2B5EF4-FFF2-40B4-BE49-F238E27FC236}">
                <a16:creationId xmlns:a16="http://schemas.microsoft.com/office/drawing/2014/main" id="{70C1BBBE-37C7-4A3F-A04F-406283CB7C3C}"/>
              </a:ext>
            </a:extLst>
          </p:cNvPr>
          <p:cNvSpPr/>
          <p:nvPr/>
        </p:nvSpPr>
        <p:spPr>
          <a:xfrm>
            <a:off x="6096000" y="-71714"/>
            <a:ext cx="6096000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AE8ADDB2-823A-4B6D-A18F-7151FAD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239"/>
            <a:ext cx="3650669" cy="1325563"/>
          </a:xfrm>
        </p:spPr>
        <p:txBody>
          <a:bodyPr/>
          <a:lstStyle/>
          <a:p>
            <a:r>
              <a:rPr lang="en-US" dirty="0"/>
              <a:t>TensorFlow Lite</a:t>
            </a:r>
            <a:endParaRPr lang="id-ID" dirty="0"/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A1088251-CDA3-4133-840F-B979CDC94C7D}"/>
              </a:ext>
            </a:extLst>
          </p:cNvPr>
          <p:cNvSpPr txBox="1">
            <a:spLocks/>
          </p:cNvSpPr>
          <p:nvPr/>
        </p:nvSpPr>
        <p:spPr>
          <a:xfrm>
            <a:off x="608125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15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6F3EFB81-80B1-4B59-B1B3-D1A0C7D2F3D1}"/>
              </a:ext>
            </a:extLst>
          </p:cNvPr>
          <p:cNvSpPr/>
          <p:nvPr/>
        </p:nvSpPr>
        <p:spPr>
          <a:xfrm>
            <a:off x="546086" y="6197468"/>
            <a:ext cx="553212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6" name="Tampungan Konten 14">
            <a:extLst>
              <a:ext uri="{FF2B5EF4-FFF2-40B4-BE49-F238E27FC236}">
                <a16:creationId xmlns:a16="http://schemas.microsoft.com/office/drawing/2014/main" id="{6355C673-4B02-411F-8D98-E558F80BB2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09" y="1248568"/>
            <a:ext cx="472238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ampungan Konten 12">
            <a:extLst>
              <a:ext uri="{FF2B5EF4-FFF2-40B4-BE49-F238E27FC236}">
                <a16:creationId xmlns:a16="http://schemas.microsoft.com/office/drawing/2014/main" id="{7E3A522E-200C-42A1-A0E8-07062D0CE44B}"/>
              </a:ext>
            </a:extLst>
          </p:cNvPr>
          <p:cNvSpPr txBox="1">
            <a:spLocks/>
          </p:cNvSpPr>
          <p:nvPr/>
        </p:nvSpPr>
        <p:spPr>
          <a:xfrm>
            <a:off x="839788" y="2435586"/>
            <a:ext cx="5157787" cy="25990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TensorFlow Lite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adalah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seperangkat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alat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membantu</a:t>
            </a:r>
            <a:r>
              <a:rPr lang="en-US" sz="2400" kern="50" dirty="0">
                <a:effectLst/>
                <a:ea typeface="DejaVu Sans"/>
                <a:cs typeface="FreeSans"/>
              </a:rPr>
              <a:t> developer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menjalankan</a:t>
            </a:r>
            <a:r>
              <a:rPr lang="en-US" sz="2400" kern="50" dirty="0">
                <a:effectLst/>
                <a:ea typeface="DejaVu Sans"/>
                <a:cs typeface="FreeSans"/>
              </a:rPr>
              <a:t> TensorFlow di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perangkat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seluler</a:t>
            </a:r>
            <a:r>
              <a:rPr lang="en-US" sz="2400" kern="50" dirty="0">
                <a:effectLst/>
                <a:ea typeface="DejaVu Sans"/>
                <a:cs typeface="FreeSans"/>
              </a:rPr>
              <a:t>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tersemat</a:t>
            </a:r>
            <a:r>
              <a:rPr lang="en-US" sz="2400" kern="50" dirty="0">
                <a:effectLst/>
                <a:ea typeface="DejaVu Sans"/>
                <a:cs typeface="FreeSans"/>
              </a:rPr>
              <a:t>, dan Internet of Things (IoT).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Ini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memungkinkan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inferensi</a:t>
            </a:r>
            <a:r>
              <a:rPr lang="en-US" sz="2400" kern="50" dirty="0">
                <a:effectLst/>
                <a:ea typeface="DejaVu Sans"/>
                <a:cs typeface="FreeSans"/>
              </a:rPr>
              <a:t> machine learning di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perangkat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latensi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rendah</a:t>
            </a:r>
            <a:r>
              <a:rPr lang="en-US" sz="2400" kern="50" dirty="0">
                <a:effectLst/>
                <a:ea typeface="DejaVu Sans"/>
                <a:cs typeface="FreeSans"/>
              </a:rPr>
              <a:t> dan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ukuran</a:t>
            </a:r>
            <a:r>
              <a:rPr lang="en-US" sz="2400" kern="50" dirty="0">
                <a:effectLst/>
                <a:ea typeface="DejaVu Sans"/>
                <a:cs typeface="FreeSans"/>
              </a:rPr>
              <a:t> biner.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490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4630054" y="1087007"/>
            <a:ext cx="6618517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2BC2962-6D4A-415D-BB71-3B88206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857" y="365125"/>
            <a:ext cx="7304314" cy="1325563"/>
          </a:xfrm>
        </p:spPr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Keras</a:t>
            </a:r>
            <a:r>
              <a:rPr lang="en-US" dirty="0"/>
              <a:t> dan TF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200FE8-E7D8-430B-95ED-FF1DC3C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858" y="1825625"/>
            <a:ext cx="730431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TensorFlow,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sebuah</a:t>
            </a:r>
            <a:r>
              <a:rPr lang="en-US" sz="2400" kern="50" dirty="0">
                <a:effectLst/>
                <a:ea typeface="DejaVu Sans"/>
                <a:cs typeface="FreeSans"/>
              </a:rPr>
              <a:t> platform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sumber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terbuka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deep learning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yaitu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sebuah</a:t>
            </a:r>
            <a:r>
              <a:rPr lang="en-US" sz="2400" kern="50" dirty="0">
                <a:effectLst/>
                <a:ea typeface="DejaVu Sans"/>
                <a:cs typeface="FreeSans"/>
              </a:rPr>
              <a:t> library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API level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tinggi</a:t>
            </a:r>
            <a:r>
              <a:rPr lang="en-US" sz="2400" kern="50" dirty="0">
                <a:effectLst/>
                <a:ea typeface="DejaVu Sans"/>
                <a:cs typeface="FreeSans"/>
              </a:rPr>
              <a:t>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Keras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awalnya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dikembangkan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tujuan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mempercepat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kemungkinan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bereksperimen</a:t>
            </a:r>
            <a:r>
              <a:rPr lang="en-US" sz="2400" kern="50" dirty="0">
                <a:effectLst/>
                <a:ea typeface="DejaVu Sans"/>
                <a:cs typeface="FreeSans"/>
              </a:rPr>
              <a:t>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Melalui</a:t>
            </a:r>
            <a:r>
              <a:rPr lang="en-US" sz="2400" kern="50" dirty="0">
                <a:effectLst/>
                <a:ea typeface="DejaVu Sans"/>
                <a:cs typeface="FreeSans"/>
              </a:rPr>
              <a:t> TensorFlow,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Keras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dapat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berjalan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mulus</a:t>
            </a:r>
            <a:r>
              <a:rPr lang="en-US" sz="2400" kern="50" dirty="0">
                <a:effectLst/>
                <a:ea typeface="DejaVu Sans"/>
                <a:cs typeface="FreeSans"/>
              </a:rPr>
              <a:t> di CPU dan GPU.</a:t>
            </a:r>
          </a:p>
          <a:p>
            <a:pPr marL="0" indent="0" algn="just">
              <a:buNone/>
            </a:pPr>
            <a:r>
              <a:rPr lang="en-US" sz="2400" kern="50" dirty="0">
                <a:effectLst/>
                <a:ea typeface="DejaVu Sans"/>
                <a:cs typeface="FreeSans"/>
              </a:rPr>
              <a:t>Ketika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berjalan</a:t>
            </a:r>
            <a:r>
              <a:rPr lang="en-US" sz="2400" kern="50" dirty="0">
                <a:effectLst/>
                <a:ea typeface="DejaVu Sans"/>
                <a:cs typeface="FreeSans"/>
              </a:rPr>
              <a:t> pada CPU, TensorFlow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melibatkan</a:t>
            </a:r>
            <a:r>
              <a:rPr lang="en-US" sz="2400" kern="50" dirty="0">
                <a:effectLst/>
                <a:ea typeface="DejaVu Sans"/>
                <a:cs typeface="FreeSans"/>
              </a:rPr>
              <a:t> library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tingkat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rendah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operasi</a:t>
            </a:r>
            <a:r>
              <a:rPr lang="en-US" sz="2400" kern="50" dirty="0">
                <a:effectLst/>
                <a:ea typeface="DejaVu Sans"/>
                <a:cs typeface="FreeSans"/>
              </a:rPr>
              <a:t> tensor yang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disebut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Eigen.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Sedangkan</a:t>
            </a:r>
            <a:r>
              <a:rPr lang="en-US" sz="2400" kern="50" dirty="0">
                <a:effectLst/>
                <a:ea typeface="DejaVu Sans"/>
                <a:cs typeface="FreeSans"/>
              </a:rPr>
              <a:t> pada GPU, TensorFlow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baik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cuDNN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atau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biasa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disebut</a:t>
            </a:r>
            <a:r>
              <a:rPr lang="en-US" sz="2400" kern="50" dirty="0">
                <a:effectLst/>
                <a:ea typeface="DejaVu Sans"/>
                <a:cs typeface="FreeSans"/>
              </a:rPr>
              <a:t> </a:t>
            </a:r>
            <a:r>
              <a:rPr lang="en-US" sz="24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400" kern="50" dirty="0">
                <a:effectLst/>
                <a:ea typeface="DejaVu Sans"/>
                <a:cs typeface="FreeSans"/>
              </a:rPr>
              <a:t> library NVIDIA CUDA Deep Neural Network.</a:t>
            </a:r>
            <a:endParaRPr lang="id-ID" sz="2400" kern="50" dirty="0">
              <a:effectLst/>
              <a:ea typeface="DejaVu Sans"/>
              <a:cs typeface="FreeSans"/>
            </a:endParaRPr>
          </a:p>
          <a:p>
            <a:pPr marL="0" indent="0" algn="just">
              <a:buNone/>
            </a:pPr>
            <a:endParaRPr lang="id-ID" sz="24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16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-1" y="-71714"/>
            <a:ext cx="4426857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B5B7089C-7322-44D5-93D8-F8B81C048B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614" y="2418397"/>
            <a:ext cx="3857625" cy="2011680"/>
          </a:xfrm>
          <a:prstGeom prst="rect">
            <a:avLst/>
          </a:prstGeom>
        </p:spPr>
      </p:pic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70C58E9C-5CC9-43A2-950F-577981A953FE}"/>
              </a:ext>
            </a:extLst>
          </p:cNvPr>
          <p:cNvSpPr/>
          <p:nvPr/>
        </p:nvSpPr>
        <p:spPr>
          <a:xfrm>
            <a:off x="4426856" y="6197468"/>
            <a:ext cx="716130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03FAC716-211A-45F8-B6B7-C775E627B342}"/>
              </a:ext>
            </a:extLst>
          </p:cNvPr>
          <p:cNvSpPr txBox="1"/>
          <p:nvPr/>
        </p:nvSpPr>
        <p:spPr>
          <a:xfrm>
            <a:off x="1213797" y="4544216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Susunan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76962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0644A56E-C11C-4774-90AD-62EE9D8E5488}"/>
              </a:ext>
            </a:extLst>
          </p:cNvPr>
          <p:cNvSpPr/>
          <p:nvPr/>
        </p:nvSpPr>
        <p:spPr>
          <a:xfrm>
            <a:off x="7620001" y="1141983"/>
            <a:ext cx="2293256" cy="109728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739BFDC9-2474-4676-B37E-84E6230D84A2}"/>
              </a:ext>
            </a:extLst>
          </p:cNvPr>
          <p:cNvSpPr/>
          <p:nvPr/>
        </p:nvSpPr>
        <p:spPr>
          <a:xfrm>
            <a:off x="1988456" y="1134903"/>
            <a:ext cx="2873830" cy="109728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2" name="Tampungan Teks 11">
            <a:extLst>
              <a:ext uri="{FF2B5EF4-FFF2-40B4-BE49-F238E27FC236}">
                <a16:creationId xmlns:a16="http://schemas.microsoft.com/office/drawing/2014/main" id="{BC201627-CB85-418F-9016-1896CF46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2615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Google </a:t>
            </a:r>
            <a:r>
              <a:rPr lang="en-US" dirty="0" err="1"/>
              <a:t>Colabolatory</a:t>
            </a:r>
            <a:endParaRPr lang="id-ID" dirty="0"/>
          </a:p>
        </p:txBody>
      </p:sp>
      <p:sp>
        <p:nvSpPr>
          <p:cNvPr id="13" name="Tampungan Konten 12">
            <a:extLst>
              <a:ext uri="{FF2B5EF4-FFF2-40B4-BE49-F238E27FC236}">
                <a16:creationId xmlns:a16="http://schemas.microsoft.com/office/drawing/2014/main" id="{EA91B800-DE13-4996-BF72-B80C5BA2A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50066"/>
            <a:ext cx="5157787" cy="3684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kern="50" dirty="0" err="1">
                <a:effectLst/>
                <a:ea typeface="DejaVu Sans"/>
                <a:cs typeface="FreeSans"/>
              </a:rPr>
              <a:t>Biasa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disebut</a:t>
            </a:r>
            <a:r>
              <a:rPr lang="en-US" sz="2000" kern="50" dirty="0">
                <a:effectLst/>
                <a:ea typeface="DejaVu Sans"/>
                <a:cs typeface="FreeSans"/>
              </a:rPr>
              <a:t> Google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Colab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merupakan</a:t>
            </a:r>
            <a:r>
              <a:rPr lang="en-US" sz="2000" kern="50" dirty="0">
                <a:effectLst/>
                <a:ea typeface="DejaVu Sans"/>
                <a:cs typeface="FreeSans"/>
              </a:rPr>
              <a:t> salah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satu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produk</a:t>
            </a:r>
            <a:r>
              <a:rPr lang="en-US" sz="2000" kern="50" dirty="0">
                <a:effectLst/>
                <a:ea typeface="DejaVu Sans"/>
                <a:cs typeface="FreeSans"/>
              </a:rPr>
              <a:t> Google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berbasis</a:t>
            </a:r>
            <a:r>
              <a:rPr lang="en-US" sz="2000" kern="50" dirty="0">
                <a:effectLst/>
                <a:ea typeface="DejaVu Sans"/>
                <a:cs typeface="FreeSans"/>
              </a:rPr>
              <a:t> cloud yang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dapat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digunakan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secara</a:t>
            </a:r>
            <a:r>
              <a:rPr lang="en-US" sz="2000" kern="50" dirty="0">
                <a:effectLst/>
                <a:ea typeface="DejaVu Sans"/>
                <a:cs typeface="FreeSans"/>
              </a:rPr>
              <a:t> gratis.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bahasa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pemrograman</a:t>
            </a:r>
            <a:r>
              <a:rPr lang="en-US" sz="2000" kern="50" dirty="0">
                <a:effectLst/>
                <a:ea typeface="DejaVu Sans"/>
                <a:cs typeface="FreeSans"/>
              </a:rPr>
              <a:t> Python dan format “notebook” yang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mirip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Jupyter</a:t>
            </a:r>
            <a:r>
              <a:rPr lang="en-US" sz="2000" kern="50" dirty="0">
                <a:effectLst/>
                <a:ea typeface="DejaVu Sans"/>
                <a:cs typeface="FreeSans"/>
              </a:rPr>
              <a:t> Notebook.</a:t>
            </a:r>
            <a:endParaRPr lang="id-ID" sz="2000" dirty="0"/>
          </a:p>
        </p:txBody>
      </p:sp>
      <p:sp>
        <p:nvSpPr>
          <p:cNvPr id="14" name="Tampungan Teks 13">
            <a:extLst>
              <a:ext uri="{FF2B5EF4-FFF2-40B4-BE49-F238E27FC236}">
                <a16:creationId xmlns:a16="http://schemas.microsoft.com/office/drawing/2014/main" id="{BA49A932-5D77-46CA-A1F5-EB8A846C7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2615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Android Studio</a:t>
            </a:r>
            <a:endParaRPr lang="id-ID" dirty="0"/>
          </a:p>
        </p:txBody>
      </p:sp>
      <p:sp>
        <p:nvSpPr>
          <p:cNvPr id="15" name="Tampungan Konten 14">
            <a:extLst>
              <a:ext uri="{FF2B5EF4-FFF2-40B4-BE49-F238E27FC236}">
                <a16:creationId xmlns:a16="http://schemas.microsoft.com/office/drawing/2014/main" id="{B268B692-98A9-4E57-9FA6-E4D2A927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50066"/>
            <a:ext cx="5183188" cy="3684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kern="50" dirty="0">
                <a:effectLst/>
                <a:ea typeface="DejaVu Sans"/>
                <a:cs typeface="FreeSans"/>
              </a:rPr>
              <a:t>Android Studio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adalah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lingkungan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pengembangan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terpadu</a:t>
            </a:r>
            <a:r>
              <a:rPr lang="en-US" sz="2000" kern="50" dirty="0">
                <a:effectLst/>
                <a:ea typeface="DejaVu Sans"/>
                <a:cs typeface="FreeSans"/>
              </a:rPr>
              <a:t> (Integrated Development Environment/IDE)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resmi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untuk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pengembangan</a:t>
            </a:r>
            <a:r>
              <a:rPr lang="en-US" sz="2000" kern="50" dirty="0">
                <a:effectLst/>
                <a:ea typeface="DejaVu Sans"/>
                <a:cs typeface="FreeSans"/>
              </a:rPr>
              <a:t>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aplikasi</a:t>
            </a:r>
            <a:r>
              <a:rPr lang="en-US" sz="2000" kern="50" dirty="0">
                <a:effectLst/>
                <a:ea typeface="DejaVu Sans"/>
                <a:cs typeface="FreeSans"/>
              </a:rPr>
              <a:t> Android yang </a:t>
            </a:r>
            <a:r>
              <a:rPr lang="en-US" sz="2000" kern="50" dirty="0" err="1">
                <a:effectLst/>
                <a:ea typeface="DejaVu Sans"/>
                <a:cs typeface="FreeSans"/>
              </a:rPr>
              <a:t>didasarkan</a:t>
            </a:r>
            <a:r>
              <a:rPr lang="en-US" sz="2000" kern="50" dirty="0">
                <a:effectLst/>
                <a:ea typeface="DejaVu Sans"/>
                <a:cs typeface="FreeSans"/>
              </a:rPr>
              <a:t> pada IntelliJ IDEA.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5E79DE7F-CFF3-470C-AFEB-47F807E0A7B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17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CE1C748-2900-42CA-8D8C-C5462B8CCA8B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5479FFF-8D1E-4920-B314-BE01082D0D64}"/>
              </a:ext>
            </a:extLst>
          </p:cNvPr>
          <p:cNvSpPr/>
          <p:nvPr/>
        </p:nvSpPr>
        <p:spPr>
          <a:xfrm>
            <a:off x="0" y="3229518"/>
            <a:ext cx="12192000" cy="2723759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F4862F12-EE7E-477D-8DF9-1E336C3EC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7609" y="3448397"/>
            <a:ext cx="4389120" cy="2286000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5902CA72-EC62-4A45-B6E8-1D1462762D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5272" y="3448397"/>
            <a:ext cx="43891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5368491" y="3234460"/>
            <a:ext cx="1447946" cy="175490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BAB 3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METODE PENELITIAN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08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17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89DA5868-7920-469E-8A3C-AC00C3326336}"/>
              </a:ext>
            </a:extLst>
          </p:cNvPr>
          <p:cNvSpPr/>
          <p:nvPr/>
        </p:nvSpPr>
        <p:spPr>
          <a:xfrm>
            <a:off x="836612" y="1085850"/>
            <a:ext cx="3989388" cy="14754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59FA86A-1747-4282-AB73-DE93C673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Alat dan </a:t>
            </a:r>
            <a:r>
              <a:rPr lang="en-US" dirty="0" err="1"/>
              <a:t>Bahan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857C863-9B6A-4CE3-97FB-B8522DB9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96155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endParaRPr lang="id-ID" sz="2800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57F32536-3143-459B-B345-73F1A520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0067"/>
            <a:ext cx="5157787" cy="36845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Laptop Asus </a:t>
            </a:r>
            <a:r>
              <a:rPr lang="en-US" dirty="0" err="1"/>
              <a:t>Vivobook</a:t>
            </a:r>
            <a:r>
              <a:rPr lang="en-US" dirty="0"/>
              <a:t> A407MA </a:t>
            </a:r>
            <a:r>
              <a:rPr lang="en-US" dirty="0" err="1"/>
              <a:t>spesifikasi</a:t>
            </a:r>
            <a:r>
              <a:rPr lang="en-US" dirty="0"/>
              <a:t> Intel Celeron N4000 dan RAM 4GB.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Komputer</a:t>
            </a:r>
            <a:r>
              <a:rPr lang="en-US" dirty="0"/>
              <a:t> virtual Google </a:t>
            </a:r>
            <a:r>
              <a:rPr lang="en-US" dirty="0" err="1"/>
              <a:t>Colabolatory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GPU Nvidia T4, RAM 13 GB, Disk ~38 GB.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Smartphone Android Mi A1.</a:t>
            </a:r>
            <a:endParaRPr lang="id-ID" dirty="0"/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9EDE4439-57D5-45F7-AC77-6DF244C05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6155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endParaRPr lang="id-ID" sz="2800" dirty="0"/>
          </a:p>
        </p:txBody>
      </p:sp>
      <p:sp>
        <p:nvSpPr>
          <p:cNvPr id="7" name="Tampungan Konten 6">
            <a:extLst>
              <a:ext uri="{FF2B5EF4-FFF2-40B4-BE49-F238E27FC236}">
                <a16:creationId xmlns:a16="http://schemas.microsoft.com/office/drawing/2014/main" id="{C4D738CE-7BD0-4CF0-BFB7-8381E081A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0067"/>
            <a:ext cx="5183188" cy="36845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Windows 10 64 bit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Google </a:t>
            </a:r>
            <a:r>
              <a:rPr lang="en-US" dirty="0" err="1"/>
              <a:t>Chorme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82.0.4240.111 64 bit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Google </a:t>
            </a:r>
            <a:r>
              <a:rPr lang="en-US" dirty="0" err="1"/>
              <a:t>Colabolatory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Android Studio </a:t>
            </a:r>
            <a:r>
              <a:rPr lang="en-US" dirty="0" err="1"/>
              <a:t>versi</a:t>
            </a:r>
            <a:r>
              <a:rPr lang="en-US" dirty="0"/>
              <a:t> 4.1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Android Pie 9.0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Web Development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10" name="Tampungan Teks 3">
            <a:extLst>
              <a:ext uri="{FF2B5EF4-FFF2-40B4-BE49-F238E27FC236}">
                <a16:creationId xmlns:a16="http://schemas.microsoft.com/office/drawing/2014/main" id="{6D774D17-2F20-4734-8814-A851A6C73701}"/>
              </a:ext>
            </a:extLst>
          </p:cNvPr>
          <p:cNvSpPr txBox="1">
            <a:spLocks/>
          </p:cNvSpPr>
          <p:nvPr/>
        </p:nvSpPr>
        <p:spPr>
          <a:xfrm>
            <a:off x="836612" y="5454335"/>
            <a:ext cx="5157787" cy="6007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Dataset : </a:t>
            </a:r>
            <a:r>
              <a:rPr lang="en-US" sz="2800" dirty="0" err="1"/>
              <a:t>Github</a:t>
            </a:r>
            <a:r>
              <a:rPr lang="en-US" sz="2800" dirty="0"/>
              <a:t>/chandrikadeb7</a:t>
            </a:r>
            <a:endParaRPr lang="id-ID" sz="2800" dirty="0"/>
          </a:p>
        </p:txBody>
      </p:sp>
      <p:sp>
        <p:nvSpPr>
          <p:cNvPr id="8" name="Subjudul 2">
            <a:extLst>
              <a:ext uri="{FF2B5EF4-FFF2-40B4-BE49-F238E27FC236}">
                <a16:creationId xmlns:a16="http://schemas.microsoft.com/office/drawing/2014/main" id="{AD21BC27-7E8D-45E7-867D-950C8FF5EA36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19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498FA745-04DD-4608-AD26-0ECB63F44898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31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3849688" y="3234459"/>
            <a:ext cx="4513261" cy="175491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Dosen</a:t>
            </a:r>
            <a:r>
              <a:rPr lang="en-US" sz="4000" dirty="0"/>
              <a:t> </a:t>
            </a:r>
            <a:r>
              <a:rPr lang="en-US" sz="4000" dirty="0" err="1"/>
              <a:t>Pembimbing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Bapak </a:t>
            </a:r>
            <a:r>
              <a:rPr lang="en-US" sz="2000" dirty="0" err="1"/>
              <a:t>Imron</a:t>
            </a:r>
            <a:r>
              <a:rPr lang="en-US" sz="2000" dirty="0"/>
              <a:t> </a:t>
            </a:r>
            <a:r>
              <a:rPr lang="en-US" sz="2000" dirty="0" err="1"/>
              <a:t>Rosyadi</a:t>
            </a:r>
            <a:r>
              <a:rPr lang="en-US" sz="2000" dirty="0"/>
              <a:t>, S.T., M. Sc.</a:t>
            </a:r>
          </a:p>
          <a:p>
            <a:r>
              <a:rPr lang="en-US" sz="2000" dirty="0"/>
              <a:t>Bapak Muhammad </a:t>
            </a:r>
            <a:r>
              <a:rPr lang="en-US" sz="2000" dirty="0" err="1"/>
              <a:t>Syaiful</a:t>
            </a:r>
            <a:r>
              <a:rPr lang="en-US" sz="2000" dirty="0"/>
              <a:t> </a:t>
            </a:r>
            <a:r>
              <a:rPr lang="en-US" sz="2000" dirty="0" err="1"/>
              <a:t>Aliim</a:t>
            </a:r>
            <a:r>
              <a:rPr lang="en-US" sz="2000" dirty="0"/>
              <a:t>, S.T., M. T.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02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85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ersegi Panjang 48">
            <a:extLst>
              <a:ext uri="{FF2B5EF4-FFF2-40B4-BE49-F238E27FC236}">
                <a16:creationId xmlns:a16="http://schemas.microsoft.com/office/drawing/2014/main" id="{7D00B09F-8EC5-4B1D-91EE-4665648FAF10}"/>
              </a:ext>
            </a:extLst>
          </p:cNvPr>
          <p:cNvSpPr/>
          <p:nvPr/>
        </p:nvSpPr>
        <p:spPr>
          <a:xfrm>
            <a:off x="867227" y="1863379"/>
            <a:ext cx="2616201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48" name="Persegi Panjang 47">
            <a:extLst>
              <a:ext uri="{FF2B5EF4-FFF2-40B4-BE49-F238E27FC236}">
                <a16:creationId xmlns:a16="http://schemas.microsoft.com/office/drawing/2014/main" id="{A04ED2E6-B5A1-45BB-9F74-B828DD9FC7EB}"/>
              </a:ext>
            </a:extLst>
          </p:cNvPr>
          <p:cNvSpPr/>
          <p:nvPr/>
        </p:nvSpPr>
        <p:spPr>
          <a:xfrm>
            <a:off x="867228" y="1291171"/>
            <a:ext cx="117928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5" name="Persegi Panjang 24">
            <a:extLst>
              <a:ext uri="{FF2B5EF4-FFF2-40B4-BE49-F238E27FC236}">
                <a16:creationId xmlns:a16="http://schemas.microsoft.com/office/drawing/2014/main" id="{70C1BBBE-37C7-4A3F-A04F-406283CB7C3C}"/>
              </a:ext>
            </a:extLst>
          </p:cNvPr>
          <p:cNvSpPr/>
          <p:nvPr/>
        </p:nvSpPr>
        <p:spPr>
          <a:xfrm>
            <a:off x="6096000" y="-71714"/>
            <a:ext cx="6096000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AE8ADDB2-823A-4B6D-A18F-7151FAD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239"/>
            <a:ext cx="3650669" cy="1325563"/>
          </a:xfrm>
        </p:spPr>
        <p:txBody>
          <a:bodyPr/>
          <a:lstStyle/>
          <a:p>
            <a:r>
              <a:rPr lang="en-US" dirty="0"/>
              <a:t>Alur</a:t>
            </a:r>
            <a:br>
              <a:rPr lang="en-US" dirty="0"/>
            </a:br>
            <a:r>
              <a:rPr lang="en-US" dirty="0" err="1"/>
              <a:t>Penelitian</a:t>
            </a:r>
            <a:endParaRPr lang="id-ID" dirty="0"/>
          </a:p>
        </p:txBody>
      </p:sp>
      <p:sp>
        <p:nvSpPr>
          <p:cNvPr id="28" name="Bagan Alur: Pemberhenti 27">
            <a:extLst>
              <a:ext uri="{FF2B5EF4-FFF2-40B4-BE49-F238E27FC236}">
                <a16:creationId xmlns:a16="http://schemas.microsoft.com/office/drawing/2014/main" id="{8D24718A-FB3A-4B75-952A-8F8249A2E73F}"/>
              </a:ext>
            </a:extLst>
          </p:cNvPr>
          <p:cNvSpPr/>
          <p:nvPr/>
        </p:nvSpPr>
        <p:spPr>
          <a:xfrm>
            <a:off x="8318266" y="365125"/>
            <a:ext cx="1658957" cy="41437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50">
                <a:effectLst/>
                <a:ea typeface="DejaVu Sans"/>
                <a:cs typeface="FreeSans"/>
              </a:rPr>
              <a:t>Mulai</a:t>
            </a:r>
            <a:endParaRPr lang="id-ID" sz="1200" kern="50">
              <a:effectLst/>
              <a:ea typeface="DejaVu Sans"/>
              <a:cs typeface="FreeSans"/>
            </a:endParaRPr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BED3D0C5-6C5D-4F19-A3C8-3196DDFDECC8}"/>
              </a:ext>
            </a:extLst>
          </p:cNvPr>
          <p:cNvSpPr/>
          <p:nvPr/>
        </p:nvSpPr>
        <p:spPr>
          <a:xfrm>
            <a:off x="7966366" y="961208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5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50" dirty="0">
                <a:effectLst/>
                <a:ea typeface="DejaVu Sans"/>
                <a:cs typeface="FreeSans"/>
              </a:rPr>
              <a:t> </a:t>
            </a:r>
            <a:r>
              <a:rPr lang="en-US" sz="1200" kern="50" dirty="0" err="1">
                <a:effectLst/>
                <a:ea typeface="DejaVu Sans"/>
                <a:cs typeface="FreeSans"/>
              </a:rPr>
              <a:t>persiapan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76229ACF-1825-42B8-A56B-5F1607663A15}"/>
              </a:ext>
            </a:extLst>
          </p:cNvPr>
          <p:cNvSpPr/>
          <p:nvPr/>
        </p:nvSpPr>
        <p:spPr>
          <a:xfrm>
            <a:off x="7966366" y="1597614"/>
            <a:ext cx="2413029" cy="564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persiapan</a:t>
            </a:r>
            <a:r>
              <a:rPr lang="en-US" sz="1200" kern="100" dirty="0">
                <a:effectLst/>
                <a:ea typeface="DejaVu Sans"/>
                <a:cs typeface="FreeSans"/>
              </a:rPr>
              <a:t> data dan pre-proses dataset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1" name="Persegi Panjang 30">
            <a:extLst>
              <a:ext uri="{FF2B5EF4-FFF2-40B4-BE49-F238E27FC236}">
                <a16:creationId xmlns:a16="http://schemas.microsoft.com/office/drawing/2014/main" id="{1860C343-B549-450E-A3A5-471D4AD899DD}"/>
              </a:ext>
            </a:extLst>
          </p:cNvPr>
          <p:cNvSpPr/>
          <p:nvPr/>
        </p:nvSpPr>
        <p:spPr>
          <a:xfrm>
            <a:off x="7966366" y="2394482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desain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arsitektur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3F35639D-1B15-46F5-99AF-A69881C4683E}"/>
              </a:ext>
            </a:extLst>
          </p:cNvPr>
          <p:cNvSpPr/>
          <p:nvPr/>
        </p:nvSpPr>
        <p:spPr>
          <a:xfrm>
            <a:off x="7966366" y="3021351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pengujian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DA7395E2-39D9-4907-ADD0-15E092FA6F8B}"/>
              </a:ext>
            </a:extLst>
          </p:cNvPr>
          <p:cNvSpPr/>
          <p:nvPr/>
        </p:nvSpPr>
        <p:spPr>
          <a:xfrm>
            <a:off x="7966366" y="3616346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evaluasi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4" name="Wajik 33">
            <a:extLst>
              <a:ext uri="{FF2B5EF4-FFF2-40B4-BE49-F238E27FC236}">
                <a16:creationId xmlns:a16="http://schemas.microsoft.com/office/drawing/2014/main" id="{20252F27-0ED7-4EF1-9E9C-E24C44DC938C}"/>
              </a:ext>
            </a:extLst>
          </p:cNvPr>
          <p:cNvSpPr/>
          <p:nvPr/>
        </p:nvSpPr>
        <p:spPr>
          <a:xfrm>
            <a:off x="8200189" y="4243461"/>
            <a:ext cx="1964093" cy="100813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50" dirty="0">
                <a:effectLst/>
                <a:ea typeface="DejaVu Sans"/>
                <a:cs typeface="FreeSans"/>
              </a:rPr>
              <a:t>Hasil= </a:t>
            </a:r>
            <a:r>
              <a:rPr lang="en-US" sz="1200" kern="50" dirty="0" err="1">
                <a:effectLst/>
                <a:ea typeface="DejaVu Sans"/>
                <a:cs typeface="FreeSans"/>
              </a:rPr>
              <a:t>sesuai</a:t>
            </a:r>
            <a:r>
              <a:rPr lang="en-US" sz="1200" kern="50" dirty="0">
                <a:effectLst/>
                <a:ea typeface="DejaVu Sans"/>
                <a:cs typeface="FreeSans"/>
              </a:rPr>
              <a:t>?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07614B49-88D8-4552-AF98-8CA32632C844}"/>
              </a:ext>
            </a:extLst>
          </p:cNvPr>
          <p:cNvSpPr/>
          <p:nvPr/>
        </p:nvSpPr>
        <p:spPr>
          <a:xfrm>
            <a:off x="7966366" y="5478356"/>
            <a:ext cx="2413029" cy="403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 err="1">
                <a:effectLst/>
                <a:ea typeface="DejaVu Sans"/>
                <a:cs typeface="FreeSans"/>
              </a:rPr>
              <a:t>Tahap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pembuatan</a:t>
            </a:r>
            <a:r>
              <a:rPr lang="en-US" sz="1200" kern="100" dirty="0">
                <a:effectLst/>
                <a:ea typeface="DejaVu Sans"/>
                <a:cs typeface="FreeSans"/>
              </a:rPr>
              <a:t> </a:t>
            </a:r>
            <a:r>
              <a:rPr lang="en-US" sz="1200" kern="100" dirty="0" err="1">
                <a:effectLst/>
                <a:ea typeface="DejaVu Sans"/>
                <a:cs typeface="FreeSans"/>
              </a:rPr>
              <a:t>laporan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sp>
        <p:nvSpPr>
          <p:cNvPr id="36" name="Bagan Alur: Pemberhenti 35">
            <a:extLst>
              <a:ext uri="{FF2B5EF4-FFF2-40B4-BE49-F238E27FC236}">
                <a16:creationId xmlns:a16="http://schemas.microsoft.com/office/drawing/2014/main" id="{40F689DE-1E87-4824-8C47-7854C49A2984}"/>
              </a:ext>
            </a:extLst>
          </p:cNvPr>
          <p:cNvSpPr/>
          <p:nvPr/>
        </p:nvSpPr>
        <p:spPr>
          <a:xfrm>
            <a:off x="8332296" y="6139537"/>
            <a:ext cx="1658957" cy="413663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50" dirty="0" err="1">
                <a:effectLst/>
                <a:ea typeface="DejaVu Sans"/>
                <a:cs typeface="FreeSans"/>
              </a:rPr>
              <a:t>Selesai</a:t>
            </a:r>
            <a:endParaRPr lang="id-ID" sz="1200" kern="50" dirty="0">
              <a:effectLst/>
              <a:ea typeface="DejaVu Sans"/>
              <a:cs typeface="FreeSans"/>
            </a:endParaRPr>
          </a:p>
        </p:txBody>
      </p:sp>
      <p:cxnSp>
        <p:nvCxnSpPr>
          <p:cNvPr id="37" name="Konektor Panah Lurus 36">
            <a:extLst>
              <a:ext uri="{FF2B5EF4-FFF2-40B4-BE49-F238E27FC236}">
                <a16:creationId xmlns:a16="http://schemas.microsoft.com/office/drawing/2014/main" id="{9014FFB5-05E0-44D0-BF07-77DB39B8EB4C}"/>
              </a:ext>
            </a:extLst>
          </p:cNvPr>
          <p:cNvCxnSpPr>
            <a:endCxn id="29" idx="0"/>
          </p:cNvCxnSpPr>
          <p:nvPr/>
        </p:nvCxnSpPr>
        <p:spPr>
          <a:xfrm>
            <a:off x="9154759" y="779491"/>
            <a:ext cx="0" cy="18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Konektor Panah Lurus 37">
            <a:extLst>
              <a:ext uri="{FF2B5EF4-FFF2-40B4-BE49-F238E27FC236}">
                <a16:creationId xmlns:a16="http://schemas.microsoft.com/office/drawing/2014/main" id="{7256BB69-AD6D-449B-A266-075884F29A71}"/>
              </a:ext>
            </a:extLst>
          </p:cNvPr>
          <p:cNvCxnSpPr>
            <a:endCxn id="30" idx="0"/>
          </p:cNvCxnSpPr>
          <p:nvPr/>
        </p:nvCxnSpPr>
        <p:spPr>
          <a:xfrm>
            <a:off x="9154759" y="1364943"/>
            <a:ext cx="0" cy="2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Konektor Panah Lurus 38">
            <a:extLst>
              <a:ext uri="{FF2B5EF4-FFF2-40B4-BE49-F238E27FC236}">
                <a16:creationId xmlns:a16="http://schemas.microsoft.com/office/drawing/2014/main" id="{FFE2410E-C4B3-4AE0-8FDC-0B4743315ADF}"/>
              </a:ext>
            </a:extLst>
          </p:cNvPr>
          <p:cNvCxnSpPr>
            <a:endCxn id="31" idx="0"/>
          </p:cNvCxnSpPr>
          <p:nvPr/>
        </p:nvCxnSpPr>
        <p:spPr>
          <a:xfrm>
            <a:off x="9154759" y="2161802"/>
            <a:ext cx="0" cy="2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Konektor Panah Lurus 39">
            <a:extLst>
              <a:ext uri="{FF2B5EF4-FFF2-40B4-BE49-F238E27FC236}">
                <a16:creationId xmlns:a16="http://schemas.microsoft.com/office/drawing/2014/main" id="{052E2678-8FA1-4570-B8D4-6DFDA79D71E8}"/>
              </a:ext>
            </a:extLst>
          </p:cNvPr>
          <p:cNvCxnSpPr>
            <a:stCxn id="31" idx="2"/>
          </p:cNvCxnSpPr>
          <p:nvPr/>
        </p:nvCxnSpPr>
        <p:spPr>
          <a:xfrm flipH="1">
            <a:off x="9154759" y="2798203"/>
            <a:ext cx="0" cy="22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Konektor Panah Lurus 40">
            <a:extLst>
              <a:ext uri="{FF2B5EF4-FFF2-40B4-BE49-F238E27FC236}">
                <a16:creationId xmlns:a16="http://schemas.microsoft.com/office/drawing/2014/main" id="{13E65C04-4457-402C-8715-3130CBFA631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9172881" y="3425065"/>
            <a:ext cx="0" cy="19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Konektor Panah Lurus 41">
            <a:extLst>
              <a:ext uri="{FF2B5EF4-FFF2-40B4-BE49-F238E27FC236}">
                <a16:creationId xmlns:a16="http://schemas.microsoft.com/office/drawing/2014/main" id="{0E04810B-6E01-4964-A64E-F83B00D92850}"/>
              </a:ext>
            </a:extLst>
          </p:cNvPr>
          <p:cNvCxnSpPr>
            <a:endCxn id="34" idx="0"/>
          </p:cNvCxnSpPr>
          <p:nvPr/>
        </p:nvCxnSpPr>
        <p:spPr>
          <a:xfrm>
            <a:off x="9171906" y="4020053"/>
            <a:ext cx="10196" cy="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Konektor Panah Lurus 42">
            <a:extLst>
              <a:ext uri="{FF2B5EF4-FFF2-40B4-BE49-F238E27FC236}">
                <a16:creationId xmlns:a16="http://schemas.microsoft.com/office/drawing/2014/main" id="{E0343496-EE94-43F8-92F9-F2E8305A3D4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9172881" y="5251593"/>
            <a:ext cx="9223" cy="22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Konektor Panah Lurus 43">
            <a:extLst>
              <a:ext uri="{FF2B5EF4-FFF2-40B4-BE49-F238E27FC236}">
                <a16:creationId xmlns:a16="http://schemas.microsoft.com/office/drawing/2014/main" id="{5E58D636-FDDE-486C-8611-3D0E08B43713}"/>
              </a:ext>
            </a:extLst>
          </p:cNvPr>
          <p:cNvCxnSpPr>
            <a:endCxn id="36" idx="0"/>
          </p:cNvCxnSpPr>
          <p:nvPr/>
        </p:nvCxnSpPr>
        <p:spPr>
          <a:xfrm flipH="1">
            <a:off x="9161775" y="5882044"/>
            <a:ext cx="0" cy="2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Konektor: Siku 44">
            <a:extLst>
              <a:ext uri="{FF2B5EF4-FFF2-40B4-BE49-F238E27FC236}">
                <a16:creationId xmlns:a16="http://schemas.microsoft.com/office/drawing/2014/main" id="{5D511910-3FE9-4F1E-9B3C-42EAFADBDDEB}"/>
              </a:ext>
            </a:extLst>
          </p:cNvPr>
          <p:cNvCxnSpPr>
            <a:stCxn id="34" idx="3"/>
            <a:endCxn id="31" idx="3"/>
          </p:cNvCxnSpPr>
          <p:nvPr/>
        </p:nvCxnSpPr>
        <p:spPr>
          <a:xfrm flipV="1">
            <a:off x="10164017" y="2596355"/>
            <a:ext cx="215376" cy="2151172"/>
          </a:xfrm>
          <a:prstGeom prst="bentConnector3">
            <a:avLst>
              <a:gd name="adj1" fmla="val 317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judul 2">
            <a:extLst>
              <a:ext uri="{FF2B5EF4-FFF2-40B4-BE49-F238E27FC236}">
                <a16:creationId xmlns:a16="http://schemas.microsoft.com/office/drawing/2014/main" id="{A1088251-CDA3-4133-840F-B979CDC94C7D}"/>
              </a:ext>
            </a:extLst>
          </p:cNvPr>
          <p:cNvSpPr txBox="1">
            <a:spLocks/>
          </p:cNvSpPr>
          <p:nvPr/>
        </p:nvSpPr>
        <p:spPr>
          <a:xfrm>
            <a:off x="608125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20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6F3EFB81-80B1-4B59-B1B3-D1A0C7D2F3D1}"/>
              </a:ext>
            </a:extLst>
          </p:cNvPr>
          <p:cNvSpPr/>
          <p:nvPr/>
        </p:nvSpPr>
        <p:spPr>
          <a:xfrm>
            <a:off x="546086" y="6197468"/>
            <a:ext cx="548640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4287AE19-61DB-4470-B726-874B7D738DDD}"/>
              </a:ext>
            </a:extLst>
          </p:cNvPr>
          <p:cNvSpPr txBox="1"/>
          <p:nvPr/>
        </p:nvSpPr>
        <p:spPr>
          <a:xfrm>
            <a:off x="9270512" y="51580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Ya</a:t>
            </a:r>
            <a:endParaRPr lang="id-ID" sz="1200" dirty="0"/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1E3CEAE3-3D3A-4419-B360-D803055F979D}"/>
              </a:ext>
            </a:extLst>
          </p:cNvPr>
          <p:cNvSpPr txBox="1"/>
          <p:nvPr/>
        </p:nvSpPr>
        <p:spPr>
          <a:xfrm>
            <a:off x="10829594" y="347781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Tidak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78669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1AD6EDDF-8096-4516-80C8-CF5F81799543}"/>
              </a:ext>
            </a:extLst>
          </p:cNvPr>
          <p:cNvSpPr/>
          <p:nvPr/>
        </p:nvSpPr>
        <p:spPr>
          <a:xfrm>
            <a:off x="603838" y="3477664"/>
            <a:ext cx="2372075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72400418-D530-45E3-94BA-581129C4EEE3}"/>
              </a:ext>
            </a:extLst>
          </p:cNvPr>
          <p:cNvSpPr/>
          <p:nvPr/>
        </p:nvSpPr>
        <p:spPr>
          <a:xfrm>
            <a:off x="1302327" y="2930675"/>
            <a:ext cx="167358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319C395A-B870-4FCA-8514-897F135BECAB}"/>
              </a:ext>
            </a:extLst>
          </p:cNvPr>
          <p:cNvSpPr/>
          <p:nvPr/>
        </p:nvSpPr>
        <p:spPr>
          <a:xfrm>
            <a:off x="1302327" y="4036112"/>
            <a:ext cx="167358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425F16A0-403D-4D42-807D-43B2F3CC85C0}"/>
              </a:ext>
            </a:extLst>
          </p:cNvPr>
          <p:cNvSpPr/>
          <p:nvPr/>
        </p:nvSpPr>
        <p:spPr>
          <a:xfrm>
            <a:off x="3047999" y="-66951"/>
            <a:ext cx="6096000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CF36846D-27DF-483F-A4DE-A8DCEF0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14" y="2766218"/>
            <a:ext cx="2537385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Desain</a:t>
            </a:r>
            <a:br>
              <a:rPr lang="en-US" dirty="0"/>
            </a:br>
            <a:r>
              <a:rPr lang="en-US" dirty="0" err="1"/>
              <a:t>Arsitektur</a:t>
            </a:r>
            <a:br>
              <a:rPr lang="en-US" dirty="0"/>
            </a:br>
            <a:r>
              <a:rPr lang="en-US" dirty="0" err="1"/>
              <a:t>Sistem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528A4DA4-C4CA-4600-9687-15D61B177E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13" y="1333752"/>
            <a:ext cx="4755573" cy="4148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ubjudul 2">
            <a:extLst>
              <a:ext uri="{FF2B5EF4-FFF2-40B4-BE49-F238E27FC236}">
                <a16:creationId xmlns:a16="http://schemas.microsoft.com/office/drawing/2014/main" id="{0678C894-5C79-471C-843D-4A3AA036F7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21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9574B1A5-C716-4FBF-89B2-8A7FF52C59D4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353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ersegi Panjang 55">
            <a:extLst>
              <a:ext uri="{FF2B5EF4-FFF2-40B4-BE49-F238E27FC236}">
                <a16:creationId xmlns:a16="http://schemas.microsoft.com/office/drawing/2014/main" id="{F1BB27B6-ECF8-4969-8D8E-35C862E3E105}"/>
              </a:ext>
            </a:extLst>
          </p:cNvPr>
          <p:cNvSpPr/>
          <p:nvPr/>
        </p:nvSpPr>
        <p:spPr>
          <a:xfrm>
            <a:off x="10247086" y="1455789"/>
            <a:ext cx="992611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57" name="Persegi Panjang 56">
            <a:extLst>
              <a:ext uri="{FF2B5EF4-FFF2-40B4-BE49-F238E27FC236}">
                <a16:creationId xmlns:a16="http://schemas.microsoft.com/office/drawing/2014/main" id="{5A8BAF73-F602-41F9-B0F1-7BA059C74796}"/>
              </a:ext>
            </a:extLst>
          </p:cNvPr>
          <p:cNvSpPr/>
          <p:nvPr/>
        </p:nvSpPr>
        <p:spPr>
          <a:xfrm>
            <a:off x="9061855" y="853380"/>
            <a:ext cx="2177842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58" name="Persegi Panjang 57">
            <a:extLst>
              <a:ext uri="{FF2B5EF4-FFF2-40B4-BE49-F238E27FC236}">
                <a16:creationId xmlns:a16="http://schemas.microsoft.com/office/drawing/2014/main" id="{231692B6-54F5-44F9-9C05-FA10F13E698E}"/>
              </a:ext>
            </a:extLst>
          </p:cNvPr>
          <p:cNvSpPr/>
          <p:nvPr/>
        </p:nvSpPr>
        <p:spPr>
          <a:xfrm>
            <a:off x="9419771" y="2055802"/>
            <a:ext cx="1819926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54" name="Persegi Panjang 53">
            <a:extLst>
              <a:ext uri="{FF2B5EF4-FFF2-40B4-BE49-F238E27FC236}">
                <a16:creationId xmlns:a16="http://schemas.microsoft.com/office/drawing/2014/main" id="{D83F6E46-A5BE-4270-8FFB-D65EDB44198F}"/>
              </a:ext>
            </a:extLst>
          </p:cNvPr>
          <p:cNvSpPr/>
          <p:nvPr/>
        </p:nvSpPr>
        <p:spPr>
          <a:xfrm>
            <a:off x="-12723" y="-89532"/>
            <a:ext cx="6096000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3B7A6752-E94B-40CE-BC4D-95DA9992FDA9}"/>
              </a:ext>
            </a:extLst>
          </p:cNvPr>
          <p:cNvGrpSpPr/>
          <p:nvPr/>
        </p:nvGrpSpPr>
        <p:grpSpPr>
          <a:xfrm>
            <a:off x="838200" y="52121"/>
            <a:ext cx="4558561" cy="6733309"/>
            <a:chOff x="5603730" y="13855"/>
            <a:chExt cx="4912286" cy="6899580"/>
          </a:xfrm>
        </p:grpSpPr>
        <p:sp>
          <p:nvSpPr>
            <p:cNvPr id="6" name="Bagan Alur: Pemberhenti 5">
              <a:extLst>
                <a:ext uri="{FF2B5EF4-FFF2-40B4-BE49-F238E27FC236}">
                  <a16:creationId xmlns:a16="http://schemas.microsoft.com/office/drawing/2014/main" id="{18BB996A-145E-40C0-96FC-FF22BF36A44F}"/>
                </a:ext>
              </a:extLst>
            </p:cNvPr>
            <p:cNvSpPr/>
            <p:nvPr/>
          </p:nvSpPr>
          <p:spPr>
            <a:xfrm>
              <a:off x="7378481" y="13855"/>
              <a:ext cx="1257300" cy="371475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50" dirty="0" err="1">
                  <a:effectLst/>
                  <a:ea typeface="DejaVu Sans"/>
                  <a:cs typeface="FreeSans"/>
                </a:rPr>
                <a:t>Mulai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7" name="Persegi Panjang 6">
              <a:extLst>
                <a:ext uri="{FF2B5EF4-FFF2-40B4-BE49-F238E27FC236}">
                  <a16:creationId xmlns:a16="http://schemas.microsoft.com/office/drawing/2014/main" id="{7F7D9623-A932-46C2-9F19-1E3E88166C6B}"/>
                </a:ext>
              </a:extLst>
            </p:cNvPr>
            <p:cNvSpPr/>
            <p:nvPr/>
          </p:nvSpPr>
          <p:spPr>
            <a:xfrm>
              <a:off x="7111781" y="1385455"/>
              <a:ext cx="1828800" cy="50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Pemilihan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model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arsitektur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CNN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FA0B62D4-18EA-4F38-863F-57DE0D5C0B15}"/>
                </a:ext>
              </a:extLst>
            </p:cNvPr>
            <p:cNvSpPr/>
            <p:nvPr/>
          </p:nvSpPr>
          <p:spPr>
            <a:xfrm>
              <a:off x="5603730" y="2289013"/>
              <a:ext cx="1867180" cy="361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>
                  <a:effectLst/>
                  <a:ea typeface="DejaVu Sans"/>
                  <a:cs typeface="FreeSans"/>
                </a:rPr>
                <a:t>MobileNetV2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CC0D7CBD-6874-4190-B04D-558E856B87FF}"/>
                </a:ext>
              </a:extLst>
            </p:cNvPr>
            <p:cNvSpPr/>
            <p:nvPr/>
          </p:nvSpPr>
          <p:spPr>
            <a:xfrm>
              <a:off x="5603730" y="2833255"/>
              <a:ext cx="1867180" cy="361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Pelatihan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dataset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10" name="Bagan Alur: Pemberhenti 9">
              <a:extLst>
                <a:ext uri="{FF2B5EF4-FFF2-40B4-BE49-F238E27FC236}">
                  <a16:creationId xmlns:a16="http://schemas.microsoft.com/office/drawing/2014/main" id="{B347D25D-6D67-4CFE-8F54-38917B9D04AE}"/>
                </a:ext>
              </a:extLst>
            </p:cNvPr>
            <p:cNvSpPr/>
            <p:nvPr/>
          </p:nvSpPr>
          <p:spPr>
            <a:xfrm>
              <a:off x="7353387" y="6542595"/>
              <a:ext cx="1257300" cy="370840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50">
                  <a:effectLst/>
                  <a:ea typeface="DejaVu Sans"/>
                  <a:cs typeface="FreeSans"/>
                </a:rPr>
                <a:t>Selesai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11" name="Konektor Panah Lurus 10">
              <a:extLst>
                <a:ext uri="{FF2B5EF4-FFF2-40B4-BE49-F238E27FC236}">
                  <a16:creationId xmlns:a16="http://schemas.microsoft.com/office/drawing/2014/main" id="{48541F4C-F0F2-4E59-9B89-E6ECB0C914B9}"/>
                </a:ext>
              </a:extLst>
            </p:cNvPr>
            <p:cNvCxnSpPr/>
            <p:nvPr/>
          </p:nvCxnSpPr>
          <p:spPr>
            <a:xfrm>
              <a:off x="8012447" y="385325"/>
              <a:ext cx="0" cy="16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Konektor Panah Lurus 11">
              <a:extLst>
                <a:ext uri="{FF2B5EF4-FFF2-40B4-BE49-F238E27FC236}">
                  <a16:creationId xmlns:a16="http://schemas.microsoft.com/office/drawing/2014/main" id="{102E14D3-E439-4432-812A-B5AA925681C6}"/>
                </a:ext>
              </a:extLst>
            </p:cNvPr>
            <p:cNvCxnSpPr/>
            <p:nvPr/>
          </p:nvCxnSpPr>
          <p:spPr>
            <a:xfrm>
              <a:off x="8012447" y="1176870"/>
              <a:ext cx="0" cy="20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Konektor Panah Lurus 12">
              <a:extLst>
                <a:ext uri="{FF2B5EF4-FFF2-40B4-BE49-F238E27FC236}">
                  <a16:creationId xmlns:a16="http://schemas.microsoft.com/office/drawing/2014/main" id="{1C1BB0AD-BF35-477D-A69E-476502D61F92}"/>
                </a:ext>
              </a:extLst>
            </p:cNvPr>
            <p:cNvCxnSpPr/>
            <p:nvPr/>
          </p:nvCxnSpPr>
          <p:spPr>
            <a:xfrm>
              <a:off x="8012447" y="1891238"/>
              <a:ext cx="0" cy="20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Konektor Panah Lurus 13">
              <a:extLst>
                <a:ext uri="{FF2B5EF4-FFF2-40B4-BE49-F238E27FC236}">
                  <a16:creationId xmlns:a16="http://schemas.microsoft.com/office/drawing/2014/main" id="{C6D7C753-4A27-48CB-BEDA-F1D8FF2706A0}"/>
                </a:ext>
              </a:extLst>
            </p:cNvPr>
            <p:cNvCxnSpPr/>
            <p:nvPr/>
          </p:nvCxnSpPr>
          <p:spPr>
            <a:xfrm>
              <a:off x="6480030" y="2661776"/>
              <a:ext cx="0" cy="171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Konektor Panah Lurus 14">
              <a:extLst>
                <a:ext uri="{FF2B5EF4-FFF2-40B4-BE49-F238E27FC236}">
                  <a16:creationId xmlns:a16="http://schemas.microsoft.com/office/drawing/2014/main" id="{6FC4C7F4-282A-496D-9F86-6C0C0EB14749}"/>
                </a:ext>
              </a:extLst>
            </p:cNvPr>
            <p:cNvCxnSpPr/>
            <p:nvPr/>
          </p:nvCxnSpPr>
          <p:spPr>
            <a:xfrm>
              <a:off x="6479292" y="3195170"/>
              <a:ext cx="7728" cy="20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Bagan alur: Data 15">
              <a:extLst>
                <a:ext uri="{FF2B5EF4-FFF2-40B4-BE49-F238E27FC236}">
                  <a16:creationId xmlns:a16="http://schemas.microsoft.com/office/drawing/2014/main" id="{8B8874EE-78DD-4A6E-AA0E-AD7A77D10256}"/>
                </a:ext>
              </a:extLst>
            </p:cNvPr>
            <p:cNvSpPr/>
            <p:nvPr/>
          </p:nvSpPr>
          <p:spPr>
            <a:xfrm>
              <a:off x="6997481" y="548224"/>
              <a:ext cx="2066925" cy="628646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50" dirty="0" err="1">
                  <a:effectLst/>
                  <a:ea typeface="DejaVu Sans"/>
                  <a:cs typeface="FreeSans"/>
                </a:rPr>
                <a:t>Memasukan</a:t>
              </a:r>
              <a:r>
                <a:rPr lang="en-US" sz="1200" kern="50" dirty="0">
                  <a:effectLst/>
                  <a:ea typeface="DejaVu Sans"/>
                  <a:cs typeface="FreeSans"/>
                </a:rPr>
                <a:t> dataset </a:t>
              </a:r>
              <a:r>
                <a:rPr lang="en-US" sz="1200" kern="50" dirty="0" err="1">
                  <a:effectLst/>
                  <a:ea typeface="DejaVu Sans"/>
                  <a:cs typeface="FreeSans"/>
                </a:rPr>
                <a:t>pelatihan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17" name="Konektor Lurus 16">
              <a:extLst>
                <a:ext uri="{FF2B5EF4-FFF2-40B4-BE49-F238E27FC236}">
                  <a16:creationId xmlns:a16="http://schemas.microsoft.com/office/drawing/2014/main" id="{F3DB260C-A18D-487F-B834-4429CAA9EF66}"/>
                </a:ext>
              </a:extLst>
            </p:cNvPr>
            <p:cNvCxnSpPr/>
            <p:nvPr/>
          </p:nvCxnSpPr>
          <p:spPr>
            <a:xfrm>
              <a:off x="6480030" y="2099811"/>
              <a:ext cx="30888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Konektor Panah Lurus 17">
              <a:extLst>
                <a:ext uri="{FF2B5EF4-FFF2-40B4-BE49-F238E27FC236}">
                  <a16:creationId xmlns:a16="http://schemas.microsoft.com/office/drawing/2014/main" id="{3EA0A944-355C-47B9-BE9D-DAA6DAB5FBD1}"/>
                </a:ext>
              </a:extLst>
            </p:cNvPr>
            <p:cNvCxnSpPr/>
            <p:nvPr/>
          </p:nvCxnSpPr>
          <p:spPr>
            <a:xfrm>
              <a:off x="9576142" y="2099811"/>
              <a:ext cx="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Konektor Panah Lurus 18">
              <a:extLst>
                <a:ext uri="{FF2B5EF4-FFF2-40B4-BE49-F238E27FC236}">
                  <a16:creationId xmlns:a16="http://schemas.microsoft.com/office/drawing/2014/main" id="{7E3D3823-36D7-43DF-A08B-29DF69A2E51E}"/>
                </a:ext>
              </a:extLst>
            </p:cNvPr>
            <p:cNvCxnSpPr/>
            <p:nvPr/>
          </p:nvCxnSpPr>
          <p:spPr>
            <a:xfrm>
              <a:off x="6480030" y="2099811"/>
              <a:ext cx="0" cy="20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E3CDC82D-2662-4D4D-B6E2-01AA781C39F6}"/>
                </a:ext>
              </a:extLst>
            </p:cNvPr>
            <p:cNvSpPr/>
            <p:nvPr/>
          </p:nvSpPr>
          <p:spPr>
            <a:xfrm>
              <a:off x="5603730" y="3376621"/>
              <a:ext cx="1867180" cy="361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Pengujian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hasil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pelatihan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21" name="Konektor Panah Lurus 20">
              <a:extLst>
                <a:ext uri="{FF2B5EF4-FFF2-40B4-BE49-F238E27FC236}">
                  <a16:creationId xmlns:a16="http://schemas.microsoft.com/office/drawing/2014/main" id="{1DEDC1E9-FFFC-44A1-97D6-D72962E77C6C}"/>
                </a:ext>
              </a:extLst>
            </p:cNvPr>
            <p:cNvCxnSpPr/>
            <p:nvPr/>
          </p:nvCxnSpPr>
          <p:spPr>
            <a:xfrm>
              <a:off x="6478760" y="3738572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Persegi Panjang 21">
              <a:extLst>
                <a:ext uri="{FF2B5EF4-FFF2-40B4-BE49-F238E27FC236}">
                  <a16:creationId xmlns:a16="http://schemas.microsoft.com/office/drawing/2014/main" id="{5F52FFF0-ED59-4FB4-ACDE-4DB0919EE8E5}"/>
                </a:ext>
              </a:extLst>
            </p:cNvPr>
            <p:cNvSpPr/>
            <p:nvPr/>
          </p:nvSpPr>
          <p:spPr>
            <a:xfrm>
              <a:off x="5603730" y="3920181"/>
              <a:ext cx="1866900" cy="541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Pemilihan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model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deteksi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wajah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23" name="Konektor Panah Lurus 22">
              <a:extLst>
                <a:ext uri="{FF2B5EF4-FFF2-40B4-BE49-F238E27FC236}">
                  <a16:creationId xmlns:a16="http://schemas.microsoft.com/office/drawing/2014/main" id="{025D8D3E-1640-457D-9113-2A8A572B7788}"/>
                </a:ext>
              </a:extLst>
            </p:cNvPr>
            <p:cNvCxnSpPr/>
            <p:nvPr/>
          </p:nvCxnSpPr>
          <p:spPr>
            <a:xfrm>
              <a:off x="6494640" y="4452503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Konektor Lurus 23">
              <a:extLst>
                <a:ext uri="{FF2B5EF4-FFF2-40B4-BE49-F238E27FC236}">
                  <a16:creationId xmlns:a16="http://schemas.microsoft.com/office/drawing/2014/main" id="{D85A40CB-7ABB-485D-B89E-59224B939299}"/>
                </a:ext>
              </a:extLst>
            </p:cNvPr>
            <p:cNvCxnSpPr/>
            <p:nvPr/>
          </p:nvCxnSpPr>
          <p:spPr>
            <a:xfrm>
              <a:off x="6032355" y="4652528"/>
              <a:ext cx="1079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Konektor Panah Lurus 24">
              <a:extLst>
                <a:ext uri="{FF2B5EF4-FFF2-40B4-BE49-F238E27FC236}">
                  <a16:creationId xmlns:a16="http://schemas.microsoft.com/office/drawing/2014/main" id="{0130E25B-E48C-40EC-96CB-FE4DECBC12BA}"/>
                </a:ext>
              </a:extLst>
            </p:cNvPr>
            <p:cNvCxnSpPr/>
            <p:nvPr/>
          </p:nvCxnSpPr>
          <p:spPr>
            <a:xfrm>
              <a:off x="6032355" y="4652528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Konektor Panah Lurus 25">
              <a:extLst>
                <a:ext uri="{FF2B5EF4-FFF2-40B4-BE49-F238E27FC236}">
                  <a16:creationId xmlns:a16="http://schemas.microsoft.com/office/drawing/2014/main" id="{CB667641-103E-4E31-8698-D3A628B2F944}"/>
                </a:ext>
              </a:extLst>
            </p:cNvPr>
            <p:cNvCxnSpPr/>
            <p:nvPr/>
          </p:nvCxnSpPr>
          <p:spPr>
            <a:xfrm>
              <a:off x="7114882" y="4651299"/>
              <a:ext cx="7728" cy="20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Persegi Panjang 26">
              <a:extLst>
                <a:ext uri="{FF2B5EF4-FFF2-40B4-BE49-F238E27FC236}">
                  <a16:creationId xmlns:a16="http://schemas.microsoft.com/office/drawing/2014/main" id="{66C62C38-E0F9-4561-90FA-2F1D4CB6B8DA}"/>
                </a:ext>
              </a:extLst>
            </p:cNvPr>
            <p:cNvSpPr/>
            <p:nvPr/>
          </p:nvSpPr>
          <p:spPr>
            <a:xfrm>
              <a:off x="5607778" y="4858403"/>
              <a:ext cx="884957" cy="486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>
                  <a:effectLst/>
                  <a:ea typeface="DejaVu Sans"/>
                  <a:cs typeface="FreeSans"/>
                </a:rPr>
                <a:t>SSD ResNet10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28" name="Persegi Panjang 27">
              <a:extLst>
                <a:ext uri="{FF2B5EF4-FFF2-40B4-BE49-F238E27FC236}">
                  <a16:creationId xmlns:a16="http://schemas.microsoft.com/office/drawing/2014/main" id="{21C3065F-A4D4-462E-A10F-9BE55EDA2A8D}"/>
                </a:ext>
              </a:extLst>
            </p:cNvPr>
            <p:cNvSpPr/>
            <p:nvPr/>
          </p:nvSpPr>
          <p:spPr>
            <a:xfrm>
              <a:off x="6599648" y="4865227"/>
              <a:ext cx="884555" cy="48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>
                  <a:effectLst/>
                  <a:ea typeface="DejaVu Sans"/>
                  <a:cs typeface="FreeSans"/>
                </a:rPr>
                <a:t>MTCNN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29" name="Bagan alur: Data 28">
              <a:extLst>
                <a:ext uri="{FF2B5EF4-FFF2-40B4-BE49-F238E27FC236}">
                  <a16:creationId xmlns:a16="http://schemas.microsoft.com/office/drawing/2014/main" id="{3AB87B7B-D0AA-4CD0-B2FB-80006F031A4B}"/>
                </a:ext>
              </a:extLst>
            </p:cNvPr>
            <p:cNvSpPr/>
            <p:nvPr/>
          </p:nvSpPr>
          <p:spPr>
            <a:xfrm>
              <a:off x="6937829" y="5706072"/>
              <a:ext cx="2066925" cy="628015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 err="1">
                  <a:effectLst/>
                  <a:ea typeface="DejaVu Sans"/>
                  <a:cs typeface="FreeSans"/>
                </a:rPr>
                <a:t>Membanding-kan</a:t>
              </a:r>
              <a:r>
                <a:rPr lang="en-US" sz="1200" kern="100" dirty="0">
                  <a:effectLst/>
                  <a:ea typeface="DejaVu Sans"/>
                  <a:cs typeface="FreeSans"/>
                </a:rPr>
                <a:t> </a:t>
              </a:r>
              <a:r>
                <a:rPr lang="en-US" sz="1200" kern="100" dirty="0" err="1">
                  <a:effectLst/>
                  <a:ea typeface="DejaVu Sans"/>
                  <a:cs typeface="FreeSans"/>
                </a:rPr>
                <a:t>hasil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30" name="Persegi Panjang 29">
              <a:extLst>
                <a:ext uri="{FF2B5EF4-FFF2-40B4-BE49-F238E27FC236}">
                  <a16:creationId xmlns:a16="http://schemas.microsoft.com/office/drawing/2014/main" id="{9B011581-61D3-4708-9DC5-3632BF95F044}"/>
                </a:ext>
              </a:extLst>
            </p:cNvPr>
            <p:cNvSpPr/>
            <p:nvPr/>
          </p:nvSpPr>
          <p:spPr>
            <a:xfrm>
              <a:off x="8635781" y="2318527"/>
              <a:ext cx="1866900" cy="361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 dirty="0">
                  <a:effectLst/>
                  <a:ea typeface="DejaVu Sans"/>
                  <a:cs typeface="FreeSans"/>
                </a:rPr>
                <a:t>VGG16Net</a:t>
              </a:r>
              <a:endParaRPr lang="id-ID" sz="1200" kern="50" dirty="0">
                <a:effectLst/>
                <a:ea typeface="DejaVu Sans"/>
                <a:cs typeface="FreeSans"/>
              </a:endParaRPr>
            </a:p>
          </p:txBody>
        </p:sp>
        <p:sp>
          <p:nvSpPr>
            <p:cNvPr id="31" name="Persegi Panjang 30">
              <a:extLst>
                <a:ext uri="{FF2B5EF4-FFF2-40B4-BE49-F238E27FC236}">
                  <a16:creationId xmlns:a16="http://schemas.microsoft.com/office/drawing/2014/main" id="{D4C20587-7F02-491F-AE59-24EE5FD950E2}"/>
                </a:ext>
              </a:extLst>
            </p:cNvPr>
            <p:cNvSpPr/>
            <p:nvPr/>
          </p:nvSpPr>
          <p:spPr>
            <a:xfrm>
              <a:off x="8635781" y="2862722"/>
              <a:ext cx="1866900" cy="361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Pelatihan dataset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32" name="Konektor Panah Lurus 31">
              <a:extLst>
                <a:ext uri="{FF2B5EF4-FFF2-40B4-BE49-F238E27FC236}">
                  <a16:creationId xmlns:a16="http://schemas.microsoft.com/office/drawing/2014/main" id="{51ADEE6C-3159-403B-89AD-867E7C560288}"/>
                </a:ext>
              </a:extLst>
            </p:cNvPr>
            <p:cNvCxnSpPr/>
            <p:nvPr/>
          </p:nvCxnSpPr>
          <p:spPr>
            <a:xfrm>
              <a:off x="9576142" y="2679842"/>
              <a:ext cx="0" cy="17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Konektor Panah Lurus 32">
              <a:extLst>
                <a:ext uri="{FF2B5EF4-FFF2-40B4-BE49-F238E27FC236}">
                  <a16:creationId xmlns:a16="http://schemas.microsoft.com/office/drawing/2014/main" id="{2355AABD-B729-42BA-B37C-94F2FC67D7B1}"/>
                </a:ext>
              </a:extLst>
            </p:cNvPr>
            <p:cNvCxnSpPr/>
            <p:nvPr/>
          </p:nvCxnSpPr>
          <p:spPr>
            <a:xfrm>
              <a:off x="9576142" y="3225307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ersegi Panjang 33">
              <a:extLst>
                <a:ext uri="{FF2B5EF4-FFF2-40B4-BE49-F238E27FC236}">
                  <a16:creationId xmlns:a16="http://schemas.microsoft.com/office/drawing/2014/main" id="{B07C2F66-1B38-4420-A5B5-B6178084D75B}"/>
                </a:ext>
              </a:extLst>
            </p:cNvPr>
            <p:cNvSpPr/>
            <p:nvPr/>
          </p:nvSpPr>
          <p:spPr>
            <a:xfrm>
              <a:off x="8635781" y="3420136"/>
              <a:ext cx="1866900" cy="361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Pengujian hasil pelatihan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35" name="Konektor Panah Lurus 34">
              <a:extLst>
                <a:ext uri="{FF2B5EF4-FFF2-40B4-BE49-F238E27FC236}">
                  <a16:creationId xmlns:a16="http://schemas.microsoft.com/office/drawing/2014/main" id="{9D9F3F6D-9640-4D00-9FCD-DAF52F25B841}"/>
                </a:ext>
              </a:extLst>
            </p:cNvPr>
            <p:cNvCxnSpPr/>
            <p:nvPr/>
          </p:nvCxnSpPr>
          <p:spPr>
            <a:xfrm>
              <a:off x="9576142" y="3768867"/>
              <a:ext cx="7620" cy="19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ersegi Panjang 35">
              <a:extLst>
                <a:ext uri="{FF2B5EF4-FFF2-40B4-BE49-F238E27FC236}">
                  <a16:creationId xmlns:a16="http://schemas.microsoft.com/office/drawing/2014/main" id="{6664FC86-6C4F-4CA5-BC4F-65E58DED7923}"/>
                </a:ext>
              </a:extLst>
            </p:cNvPr>
            <p:cNvSpPr/>
            <p:nvPr/>
          </p:nvSpPr>
          <p:spPr>
            <a:xfrm>
              <a:off x="8635781" y="3963696"/>
              <a:ext cx="1866900" cy="541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Pemilihan model deteksi wajah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37" name="Konektor Panah Lurus 36">
              <a:extLst>
                <a:ext uri="{FF2B5EF4-FFF2-40B4-BE49-F238E27FC236}">
                  <a16:creationId xmlns:a16="http://schemas.microsoft.com/office/drawing/2014/main" id="{9E40645C-CC4A-4080-9014-6B3C8A6D5763}"/>
                </a:ext>
              </a:extLst>
            </p:cNvPr>
            <p:cNvCxnSpPr/>
            <p:nvPr/>
          </p:nvCxnSpPr>
          <p:spPr>
            <a:xfrm>
              <a:off x="9592017" y="4482607"/>
              <a:ext cx="7620" cy="19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Konektor Lurus 37">
              <a:extLst>
                <a:ext uri="{FF2B5EF4-FFF2-40B4-BE49-F238E27FC236}">
                  <a16:creationId xmlns:a16="http://schemas.microsoft.com/office/drawing/2014/main" id="{43DC8B57-37A9-4902-98A5-1E8A783CBFB4}"/>
                </a:ext>
              </a:extLst>
            </p:cNvPr>
            <p:cNvCxnSpPr/>
            <p:nvPr/>
          </p:nvCxnSpPr>
          <p:spPr>
            <a:xfrm>
              <a:off x="9064406" y="4681997"/>
              <a:ext cx="107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Konektor Panah Lurus 38">
              <a:extLst>
                <a:ext uri="{FF2B5EF4-FFF2-40B4-BE49-F238E27FC236}">
                  <a16:creationId xmlns:a16="http://schemas.microsoft.com/office/drawing/2014/main" id="{76CD74FA-EB42-4DAF-8AC3-810979F7D2AE}"/>
                </a:ext>
              </a:extLst>
            </p:cNvPr>
            <p:cNvCxnSpPr/>
            <p:nvPr/>
          </p:nvCxnSpPr>
          <p:spPr>
            <a:xfrm>
              <a:off x="9064406" y="4681997"/>
              <a:ext cx="7620" cy="19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Konektor Panah Lurus 39">
              <a:extLst>
                <a:ext uri="{FF2B5EF4-FFF2-40B4-BE49-F238E27FC236}">
                  <a16:creationId xmlns:a16="http://schemas.microsoft.com/office/drawing/2014/main" id="{AB10FAA9-9E93-454F-870A-0C820DFBE8FC}"/>
                </a:ext>
              </a:extLst>
            </p:cNvPr>
            <p:cNvCxnSpPr/>
            <p:nvPr/>
          </p:nvCxnSpPr>
          <p:spPr>
            <a:xfrm>
              <a:off x="10146446" y="4680727"/>
              <a:ext cx="762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ersegi Panjang 40">
              <a:extLst>
                <a:ext uri="{FF2B5EF4-FFF2-40B4-BE49-F238E27FC236}">
                  <a16:creationId xmlns:a16="http://schemas.microsoft.com/office/drawing/2014/main" id="{B7AFF11F-C0DF-40BD-A784-89E9287A2A38}"/>
                </a:ext>
              </a:extLst>
            </p:cNvPr>
            <p:cNvSpPr/>
            <p:nvPr/>
          </p:nvSpPr>
          <p:spPr>
            <a:xfrm>
              <a:off x="8639591" y="4894606"/>
              <a:ext cx="884555" cy="486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SSD ResNet10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sp>
          <p:nvSpPr>
            <p:cNvPr id="42" name="Persegi Panjang 41">
              <a:extLst>
                <a:ext uri="{FF2B5EF4-FFF2-40B4-BE49-F238E27FC236}">
                  <a16:creationId xmlns:a16="http://schemas.microsoft.com/office/drawing/2014/main" id="{9F9834F6-21B4-4EBD-8E1A-27448FECF0F6}"/>
                </a:ext>
              </a:extLst>
            </p:cNvPr>
            <p:cNvSpPr/>
            <p:nvPr/>
          </p:nvSpPr>
          <p:spPr>
            <a:xfrm>
              <a:off x="9631461" y="4894606"/>
              <a:ext cx="884555" cy="485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ffectLst/>
                  <a:ea typeface="DejaVu Sans"/>
                  <a:cs typeface="FreeSans"/>
                </a:rPr>
                <a:t>MTCNN</a:t>
              </a:r>
              <a:endParaRPr lang="id-ID" sz="1200" kern="50">
                <a:effectLst/>
                <a:ea typeface="DejaVu Sans"/>
                <a:cs typeface="FreeSans"/>
              </a:endParaRPr>
            </a:p>
          </p:txBody>
        </p:sp>
        <p:cxnSp>
          <p:nvCxnSpPr>
            <p:cNvPr id="43" name="Konektor Lurus 42">
              <a:extLst>
                <a:ext uri="{FF2B5EF4-FFF2-40B4-BE49-F238E27FC236}">
                  <a16:creationId xmlns:a16="http://schemas.microsoft.com/office/drawing/2014/main" id="{E0FCCDDF-0D72-4A05-8803-9132109BB73D}"/>
                </a:ext>
              </a:extLst>
            </p:cNvPr>
            <p:cNvCxnSpPr/>
            <p:nvPr/>
          </p:nvCxnSpPr>
          <p:spPr>
            <a:xfrm>
              <a:off x="6032668" y="5351172"/>
              <a:ext cx="483" cy="138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Konektor Lurus 43">
              <a:extLst>
                <a:ext uri="{FF2B5EF4-FFF2-40B4-BE49-F238E27FC236}">
                  <a16:creationId xmlns:a16="http://schemas.microsoft.com/office/drawing/2014/main" id="{B8030B2D-18AF-4E62-8B5C-EB57CAB13E16}"/>
                </a:ext>
              </a:extLst>
            </p:cNvPr>
            <p:cNvCxnSpPr/>
            <p:nvPr/>
          </p:nvCxnSpPr>
          <p:spPr>
            <a:xfrm>
              <a:off x="7122610" y="5359701"/>
              <a:ext cx="0" cy="12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id="{0BCBDA0A-C322-4455-9847-00062968DD26}"/>
                </a:ext>
              </a:extLst>
            </p:cNvPr>
            <p:cNvCxnSpPr/>
            <p:nvPr/>
          </p:nvCxnSpPr>
          <p:spPr>
            <a:xfrm>
              <a:off x="9064406" y="5366525"/>
              <a:ext cx="0" cy="12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Konektor Lurus 45">
              <a:extLst>
                <a:ext uri="{FF2B5EF4-FFF2-40B4-BE49-F238E27FC236}">
                  <a16:creationId xmlns:a16="http://schemas.microsoft.com/office/drawing/2014/main" id="{D750EA61-CF31-48A8-947B-C2E603A7EB0E}"/>
                </a:ext>
              </a:extLst>
            </p:cNvPr>
            <p:cNvCxnSpPr/>
            <p:nvPr/>
          </p:nvCxnSpPr>
          <p:spPr>
            <a:xfrm>
              <a:off x="10154066" y="5366525"/>
              <a:ext cx="0" cy="12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7032A6F0-11DC-46AD-91AA-DF201D4F8ABE}"/>
                </a:ext>
              </a:extLst>
            </p:cNvPr>
            <p:cNvCxnSpPr/>
            <p:nvPr/>
          </p:nvCxnSpPr>
          <p:spPr>
            <a:xfrm flipV="1">
              <a:off x="6025531" y="5489927"/>
              <a:ext cx="4128595" cy="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Konektor Panah Lurus 47">
              <a:extLst>
                <a:ext uri="{FF2B5EF4-FFF2-40B4-BE49-F238E27FC236}">
                  <a16:creationId xmlns:a16="http://schemas.microsoft.com/office/drawing/2014/main" id="{7F5CE0BB-B954-4B6F-BDD8-76AE17023B16}"/>
                </a:ext>
              </a:extLst>
            </p:cNvPr>
            <p:cNvCxnSpPr/>
            <p:nvPr/>
          </p:nvCxnSpPr>
          <p:spPr>
            <a:xfrm>
              <a:off x="7984814" y="5483629"/>
              <a:ext cx="0" cy="20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Konektor Panah Lurus 48">
              <a:extLst>
                <a:ext uri="{FF2B5EF4-FFF2-40B4-BE49-F238E27FC236}">
                  <a16:creationId xmlns:a16="http://schemas.microsoft.com/office/drawing/2014/main" id="{CC5FC14A-B53A-4751-9151-13A378446AFA}"/>
                </a:ext>
              </a:extLst>
            </p:cNvPr>
            <p:cNvCxnSpPr/>
            <p:nvPr/>
          </p:nvCxnSpPr>
          <p:spPr>
            <a:xfrm>
              <a:off x="7984814" y="6320159"/>
              <a:ext cx="0" cy="20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Judul 1">
            <a:extLst>
              <a:ext uri="{FF2B5EF4-FFF2-40B4-BE49-F238E27FC236}">
                <a16:creationId xmlns:a16="http://schemas.microsoft.com/office/drawing/2014/main" id="{5B703406-491D-451B-9E89-3CE8FF59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435" y="365125"/>
            <a:ext cx="3650669" cy="205942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Diagram</a:t>
            </a:r>
            <a:br>
              <a:rPr lang="en-US" dirty="0"/>
            </a:br>
            <a:r>
              <a:rPr lang="en-US" dirty="0" err="1"/>
              <a:t>Alir</a:t>
            </a:r>
            <a:br>
              <a:rPr lang="en-US" dirty="0"/>
            </a:br>
            <a:r>
              <a:rPr lang="en-US" dirty="0" err="1"/>
              <a:t>Sistem</a:t>
            </a:r>
            <a:endParaRPr lang="id-ID" dirty="0"/>
          </a:p>
        </p:txBody>
      </p:sp>
      <p:sp>
        <p:nvSpPr>
          <p:cNvPr id="52" name="Subjudul 2">
            <a:extLst>
              <a:ext uri="{FF2B5EF4-FFF2-40B4-BE49-F238E27FC236}">
                <a16:creationId xmlns:a16="http://schemas.microsoft.com/office/drawing/2014/main" id="{DC9DE314-6008-4540-8EF6-B45591538D69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22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5" name="Persegi Panjang 54">
            <a:extLst>
              <a:ext uri="{FF2B5EF4-FFF2-40B4-BE49-F238E27FC236}">
                <a16:creationId xmlns:a16="http://schemas.microsoft.com/office/drawing/2014/main" id="{C3F93453-47FC-4B16-B5B5-9F60FFA3CA40}"/>
              </a:ext>
            </a:extLst>
          </p:cNvPr>
          <p:cNvSpPr/>
          <p:nvPr/>
        </p:nvSpPr>
        <p:spPr>
          <a:xfrm>
            <a:off x="6101760" y="6197468"/>
            <a:ext cx="5486400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754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4592637" y="3215410"/>
            <a:ext cx="2999654" cy="146304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Terima</a:t>
            </a:r>
            <a:r>
              <a:rPr lang="en-US" sz="4000" dirty="0"/>
              <a:t> </a:t>
            </a:r>
            <a:r>
              <a:rPr lang="en-US" sz="4000" dirty="0" err="1"/>
              <a:t>kasih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</a:t>
            </a:r>
          </a:p>
          <a:p>
            <a:r>
              <a:rPr lang="en-US" sz="2000" dirty="0"/>
              <a:t>Muhammad Fakhrurrozi Sutisna (H1A017091)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03429" y="6262261"/>
            <a:ext cx="534390" cy="407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end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01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59900DC5-5D44-421E-98B5-1F06CEAF8622}"/>
              </a:ext>
            </a:extLst>
          </p:cNvPr>
          <p:cNvSpPr/>
          <p:nvPr/>
        </p:nvSpPr>
        <p:spPr>
          <a:xfrm>
            <a:off x="839789" y="2082800"/>
            <a:ext cx="1543194" cy="175491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A5F1AE05-CA39-4D9B-8B6D-052916718610}"/>
              </a:ext>
            </a:extLst>
          </p:cNvPr>
          <p:cNvSpPr/>
          <p:nvPr/>
        </p:nvSpPr>
        <p:spPr>
          <a:xfrm>
            <a:off x="839787" y="2636982"/>
            <a:ext cx="3468977" cy="175491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165F07D0-68B7-429B-8A33-431C2D44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29491"/>
            <a:ext cx="3932237" cy="24661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12832"/>
                </a:solidFill>
              </a:rPr>
              <a:t>TOPIK PEMBAHASAN</a:t>
            </a:r>
            <a:endParaRPr lang="id-ID" sz="4000" dirty="0">
              <a:solidFill>
                <a:srgbClr val="212832"/>
              </a:solidFill>
            </a:endParaRPr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EE06C129-6386-47E7-A86C-3BB389B9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95599"/>
            <a:ext cx="3932237" cy="294567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12832"/>
                </a:solidFill>
              </a:rPr>
              <a:t>BAB 1 – PENDAHULUAN</a:t>
            </a:r>
          </a:p>
          <a:p>
            <a:r>
              <a:rPr lang="en-US" sz="1800" dirty="0">
                <a:solidFill>
                  <a:srgbClr val="212832"/>
                </a:solidFill>
              </a:rPr>
              <a:t>BAB 2 – TINJAUAN PUSTAKA</a:t>
            </a:r>
          </a:p>
          <a:p>
            <a:r>
              <a:rPr lang="en-US" sz="1800" dirty="0">
                <a:solidFill>
                  <a:srgbClr val="212832"/>
                </a:solidFill>
              </a:rPr>
              <a:t>BAB 3 – METODE PENELITIAN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16" name="Tampungan Konten 15">
            <a:extLst>
              <a:ext uri="{FF2B5EF4-FFF2-40B4-BE49-F238E27FC236}">
                <a16:creationId xmlns:a16="http://schemas.microsoft.com/office/drawing/2014/main" id="{C0EDED3A-350D-49AD-B5AA-D0B26DA6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>
              <a:solidFill>
                <a:srgbClr val="212832"/>
              </a:solidFill>
            </a:endParaRP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8E2B2B3E-21C8-4230-A39A-357051456A97}"/>
              </a:ext>
            </a:extLst>
          </p:cNvPr>
          <p:cNvSpPr/>
          <p:nvPr/>
        </p:nvSpPr>
        <p:spPr>
          <a:xfrm>
            <a:off x="8040689" y="-71714"/>
            <a:ext cx="1543194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07071D86-D8A1-4946-830E-EDFC31C4DF0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03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E231F931-AA76-466A-89FF-4FF8A7CE048D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27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5368491" y="3234460"/>
            <a:ext cx="1447946" cy="175490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BAB 1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PENDAHULUAN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04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00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0ACA3AF0-E6AE-47A2-A0FA-EF98A3A3BC5B}"/>
              </a:ext>
            </a:extLst>
          </p:cNvPr>
          <p:cNvSpPr/>
          <p:nvPr/>
        </p:nvSpPr>
        <p:spPr>
          <a:xfrm>
            <a:off x="4918362" y="1087822"/>
            <a:ext cx="3934693" cy="146267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C9A91D4D-0A95-4F0C-A60F-B0F437C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944" y="365125"/>
            <a:ext cx="6490856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1DAB1AA-FD04-4605-B90B-B13758E8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4" y="1825625"/>
            <a:ext cx="64908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Coronavirus Disease 2019 (Covid-19)</a:t>
            </a:r>
          </a:p>
          <a:p>
            <a:r>
              <a:rPr lang="en-US" sz="2400" dirty="0" err="1"/>
              <a:t>Protokol</a:t>
            </a:r>
            <a:r>
              <a:rPr lang="en-US" sz="2400" dirty="0"/>
              <a:t> Kesehatan</a:t>
            </a:r>
          </a:p>
          <a:p>
            <a:r>
              <a:rPr lang="en-US" sz="2400" dirty="0"/>
              <a:t>Machine Learning</a:t>
            </a:r>
          </a:p>
          <a:p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Ponsel</a:t>
            </a:r>
            <a:endParaRPr lang="id-ID" sz="24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19F0FE62-4393-49A2-AA7A-128F0134F8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72000" cy="2092515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77A9165C-D406-4896-9C10-975E117B75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61119"/>
            <a:ext cx="4572000" cy="2396882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32BFB68C-3CA3-4CE2-BCFC-C6D0FAA04D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55813"/>
            <a:ext cx="4572000" cy="2405305"/>
          </a:xfrm>
          <a:prstGeom prst="rect">
            <a:avLst/>
          </a:prstGeom>
        </p:spPr>
      </p:pic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62249E26-9122-4019-835F-CE09BBA7F5E4}"/>
              </a:ext>
            </a:extLst>
          </p:cNvPr>
          <p:cNvSpPr/>
          <p:nvPr/>
        </p:nvSpPr>
        <p:spPr>
          <a:xfrm>
            <a:off x="17902" y="0"/>
            <a:ext cx="4571999" cy="6858000"/>
          </a:xfrm>
          <a:prstGeom prst="rect">
            <a:avLst/>
          </a:prstGeom>
          <a:solidFill>
            <a:srgbClr val="034D5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39FEB6F9-8804-4B1B-AED5-7B3910FB115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05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1C594C1C-3692-4B67-8AD0-773F752FD2DC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496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rsegi Panjang 8">
            <a:extLst>
              <a:ext uri="{FF2B5EF4-FFF2-40B4-BE49-F238E27FC236}">
                <a16:creationId xmlns:a16="http://schemas.microsoft.com/office/drawing/2014/main" id="{7B10AB7F-9BAA-4B30-AA1C-55A9868CBAE5}"/>
              </a:ext>
            </a:extLst>
          </p:cNvPr>
          <p:cNvSpPr/>
          <p:nvPr/>
        </p:nvSpPr>
        <p:spPr>
          <a:xfrm>
            <a:off x="2909453" y="1066295"/>
            <a:ext cx="4710547" cy="166759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7" name="Judul 6">
            <a:extLst>
              <a:ext uri="{FF2B5EF4-FFF2-40B4-BE49-F238E27FC236}">
                <a16:creationId xmlns:a16="http://schemas.microsoft.com/office/drawing/2014/main" id="{73C5AB5E-4FD2-4135-91DC-0365EE0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36" y="365125"/>
            <a:ext cx="8499764" cy="1325563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id-ID" dirty="0"/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5576ADEB-7E73-483A-8C28-41C62A5A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018" y="1825625"/>
            <a:ext cx="8402782" cy="4351338"/>
          </a:xfrm>
        </p:spPr>
        <p:txBody>
          <a:bodyPr>
            <a:normAutofit/>
          </a:bodyPr>
          <a:lstStyle/>
          <a:p>
            <a:pPr marL="346075" indent="-346075">
              <a:buFont typeface="+mj-lt"/>
              <a:buAutoNum type="arabicPeriod"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deep learning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deteksi</a:t>
            </a:r>
            <a:r>
              <a:rPr lang="en-US" sz="2400" dirty="0"/>
              <a:t> masker </a:t>
            </a:r>
            <a:r>
              <a:rPr lang="en-US" sz="2400" dirty="0" err="1"/>
              <a:t>muka</a:t>
            </a:r>
            <a:r>
              <a:rPr lang="en-US" sz="2400" dirty="0"/>
              <a:t> pada </a:t>
            </a:r>
            <a:r>
              <a:rPr lang="en-US" sz="2400" dirty="0" err="1"/>
              <a:t>perangkat</a:t>
            </a:r>
            <a:r>
              <a:rPr lang="en-US" sz="2400" dirty="0"/>
              <a:t> Android?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deep learning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deteksi</a:t>
            </a:r>
            <a:r>
              <a:rPr lang="en-US" sz="2400" dirty="0"/>
              <a:t> masker </a:t>
            </a:r>
            <a:r>
              <a:rPr lang="en-US" sz="2400" dirty="0" err="1"/>
              <a:t>muka</a:t>
            </a:r>
            <a:r>
              <a:rPr lang="en-US" sz="2400" dirty="0"/>
              <a:t> pada </a:t>
            </a:r>
            <a:r>
              <a:rPr lang="en-US" sz="2400" dirty="0" err="1"/>
              <a:t>perangkat</a:t>
            </a:r>
            <a:r>
              <a:rPr lang="en-US" sz="2400" dirty="0"/>
              <a:t> Android?</a:t>
            </a:r>
            <a:endParaRPr lang="id-ID" sz="2400" dirty="0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6F2F1ABA-3A6A-4439-93D6-2AD160399579}"/>
              </a:ext>
            </a:extLst>
          </p:cNvPr>
          <p:cNvSpPr/>
          <p:nvPr/>
        </p:nvSpPr>
        <p:spPr>
          <a:xfrm>
            <a:off x="1154980" y="-66951"/>
            <a:ext cx="1543194" cy="6991902"/>
          </a:xfrm>
          <a:prstGeom prst="rect">
            <a:avLst/>
          </a:prstGeom>
          <a:solidFill>
            <a:srgbClr val="ECCE6C">
              <a:alpha val="90000"/>
            </a:srgbClr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5" name="Subjudul 2">
            <a:extLst>
              <a:ext uri="{FF2B5EF4-FFF2-40B4-BE49-F238E27FC236}">
                <a16:creationId xmlns:a16="http://schemas.microsoft.com/office/drawing/2014/main" id="{B9B82FD3-E7C3-408A-9071-B1142ED9E679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06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918CD54-A5AA-4622-A9D8-90C0A1E687FA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4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segi Panjang 3">
            <a:extLst>
              <a:ext uri="{FF2B5EF4-FFF2-40B4-BE49-F238E27FC236}">
                <a16:creationId xmlns:a16="http://schemas.microsoft.com/office/drawing/2014/main" id="{60580688-3044-4BA8-ACA3-B6657027140C}"/>
              </a:ext>
            </a:extLst>
          </p:cNvPr>
          <p:cNvSpPr/>
          <p:nvPr/>
        </p:nvSpPr>
        <p:spPr>
          <a:xfrm>
            <a:off x="914397" y="1080656"/>
            <a:ext cx="4336475" cy="148937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6A664FB-E6EF-4680-A7FE-9ED5EF96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A3BE1BC-3962-4C02-8F0B-A8A2599C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638" indent="-401638">
              <a:buFont typeface="+mj-lt"/>
              <a:buAutoNum type="arabicPeriod"/>
            </a:pPr>
            <a:r>
              <a:rPr lang="en-US" sz="2400" dirty="0" err="1"/>
              <a:t>Metode</a:t>
            </a:r>
            <a:r>
              <a:rPr lang="en-US" sz="2400" dirty="0"/>
              <a:t> deep learning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pendeteksi</a:t>
            </a:r>
            <a:r>
              <a:rPr lang="en-US" sz="2400" dirty="0"/>
              <a:t> </a:t>
            </a:r>
            <a:r>
              <a:rPr lang="en-US" sz="2400" dirty="0" err="1"/>
              <a:t>muka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SSD </a:t>
            </a:r>
            <a:r>
              <a:rPr lang="en-US" sz="2400" dirty="0" err="1"/>
              <a:t>ResNet</a:t>
            </a:r>
            <a:r>
              <a:rPr lang="en-US" sz="2400" dirty="0"/>
              <a:t> dan MTCNN,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CNN (MobileNetV2 dan VGG16Net).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/>
              <a:t>Program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masker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.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 err="1"/>
              <a:t>Pemrograman</a:t>
            </a:r>
            <a:r>
              <a:rPr lang="en-US" sz="2400" dirty="0"/>
              <a:t> Python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dan </a:t>
            </a:r>
            <a:r>
              <a:rPr lang="en-US" sz="2400" dirty="0" err="1"/>
              <a:t>infrastruktur</a:t>
            </a:r>
            <a:r>
              <a:rPr lang="en-US" sz="2400" dirty="0"/>
              <a:t> Google </a:t>
            </a:r>
            <a:r>
              <a:rPr lang="en-US" sz="2400" dirty="0" err="1"/>
              <a:t>Colabolatory</a:t>
            </a:r>
            <a:r>
              <a:rPr lang="en-US" sz="2400" dirty="0"/>
              <a:t>.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 err="1"/>
              <a:t>Menggunakan</a:t>
            </a:r>
            <a:r>
              <a:rPr lang="en-US" sz="2400" dirty="0"/>
              <a:t> Framework </a:t>
            </a:r>
            <a:r>
              <a:rPr lang="en-US" sz="2400" dirty="0" err="1"/>
              <a:t>Keras</a:t>
            </a:r>
            <a:r>
              <a:rPr lang="en-US" sz="2400" dirty="0"/>
              <a:t> dan TensorFlow.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 err="1"/>
              <a:t>Aplikasi</a:t>
            </a:r>
            <a:r>
              <a:rPr lang="en-US" sz="2400" dirty="0"/>
              <a:t> Android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Android Studio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Java.</a:t>
            </a:r>
            <a:endParaRPr lang="id-ID" sz="2400" dirty="0"/>
          </a:p>
        </p:txBody>
      </p:sp>
      <p:sp>
        <p:nvSpPr>
          <p:cNvPr id="5" name="Subjudul 2">
            <a:extLst>
              <a:ext uri="{FF2B5EF4-FFF2-40B4-BE49-F238E27FC236}">
                <a16:creationId xmlns:a16="http://schemas.microsoft.com/office/drawing/2014/main" id="{A60E7C32-9219-40C0-957D-5E75B6421E14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07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18C0EBF9-2E1D-44A8-A3B0-981A0FE1B2F5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47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FB5118-2F34-4068-8AC1-3EE719F837AB}"/>
              </a:ext>
            </a:extLst>
          </p:cNvPr>
          <p:cNvSpPr/>
          <p:nvPr/>
        </p:nvSpPr>
        <p:spPr>
          <a:xfrm>
            <a:off x="5368491" y="3234460"/>
            <a:ext cx="1447946" cy="175490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774C80-D65F-466C-B935-BE957253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BAB 2</a:t>
            </a:r>
            <a:endParaRPr lang="id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605C300-AA3B-4E05-9BC6-55D5ED41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TINJAUAN PUSTAKA</a:t>
            </a:r>
            <a:endParaRPr lang="id-ID" sz="20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B5596C32-21C2-45D7-947E-9BC30BABE87D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08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15480A-EA9E-46CA-A594-D96CE6DFC1A0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9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9EE331D1-E503-4B70-9ED5-D37EE263E4B3}"/>
              </a:ext>
            </a:extLst>
          </p:cNvPr>
          <p:cNvSpPr/>
          <p:nvPr/>
        </p:nvSpPr>
        <p:spPr>
          <a:xfrm>
            <a:off x="928268" y="1080656"/>
            <a:ext cx="5167732" cy="148938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ECCE6C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2F7F1F2-4018-4E66-900B-2DA063A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3774FAD-455E-46DD-934A-631826DE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5"/>
            <a:ext cx="10515600" cy="4741429"/>
          </a:xfrm>
        </p:spPr>
        <p:txBody>
          <a:bodyPr>
            <a:noAutofit/>
          </a:bodyPr>
          <a:lstStyle/>
          <a:p>
            <a:pPr marL="290513" indent="-290513">
              <a:lnSpc>
                <a:spcPct val="100000"/>
              </a:lnSpc>
              <a:buFont typeface="+mj-lt"/>
              <a:buAutoNum type="arabicPeriod"/>
            </a:pPr>
            <a:r>
              <a:rPr lang="en-US" sz="2200" kern="50" dirty="0">
                <a:effectLst/>
                <a:ea typeface="DejaVu Sans"/>
                <a:cs typeface="FreeSans"/>
              </a:rPr>
              <a:t>“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Klasifikasi</a:t>
            </a:r>
            <a:r>
              <a:rPr lang="en-US" sz="2200" kern="50" dirty="0">
                <a:effectLst/>
                <a:ea typeface="DejaVu Sans"/>
                <a:cs typeface="FreeSans"/>
              </a:rPr>
              <a:t> Citra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200" kern="50" dirty="0">
                <a:effectLst/>
                <a:ea typeface="DejaVu Sans"/>
                <a:cs typeface="FreeSans"/>
              </a:rPr>
              <a:t> Convolutional Neural Network (CNN) pada Caltech 101” oleh </a:t>
            </a:r>
            <a:r>
              <a:rPr lang="en-US" sz="2200" dirty="0"/>
              <a:t>I </a:t>
            </a:r>
            <a:r>
              <a:rPr lang="en-US" sz="2200" dirty="0" err="1"/>
              <a:t>Wayan</a:t>
            </a:r>
            <a:r>
              <a:rPr lang="en-US" sz="2200" dirty="0"/>
              <a:t> </a:t>
            </a:r>
            <a:r>
              <a:rPr lang="en-US" sz="2200" dirty="0" err="1"/>
              <a:t>Suartika</a:t>
            </a:r>
            <a:r>
              <a:rPr lang="en-US" sz="2200" dirty="0"/>
              <a:t> E. P.,</a:t>
            </a:r>
            <a:r>
              <a:rPr lang="en-US" sz="2200" kern="50" dirty="0">
                <a:effectLst/>
                <a:ea typeface="DejaVu Sans"/>
                <a:cs typeface="FreeSans"/>
              </a:rPr>
              <a:t> Arya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Yudhi</a:t>
            </a:r>
            <a:r>
              <a:rPr lang="en-US" sz="2200" kern="50" dirty="0">
                <a:effectLst/>
                <a:ea typeface="DejaVu Sans"/>
                <a:cs typeface="FreeSans"/>
              </a:rPr>
              <a:t> Wijaya, dan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Rully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Soelaiman</a:t>
            </a:r>
            <a:r>
              <a:rPr lang="en-US" sz="2200" kern="50" dirty="0">
                <a:ea typeface="DejaVu Sans"/>
                <a:cs typeface="FreeSans"/>
              </a:rPr>
              <a:t>.</a:t>
            </a:r>
            <a:endParaRPr lang="en-US" sz="2200" kern="50" dirty="0">
              <a:effectLst/>
              <a:ea typeface="DejaVu Sans"/>
              <a:cs typeface="FreeSans"/>
            </a:endParaRPr>
          </a:p>
          <a:p>
            <a:pPr marL="290513" indent="-290513">
              <a:lnSpc>
                <a:spcPct val="100000"/>
              </a:lnSpc>
              <a:buFont typeface="+mj-lt"/>
              <a:buAutoNum type="arabicPeriod"/>
            </a:pPr>
            <a:r>
              <a:rPr lang="en-US" sz="2200" kern="50" dirty="0">
                <a:effectLst/>
                <a:ea typeface="DejaVu Sans"/>
                <a:cs typeface="FreeSans"/>
              </a:rPr>
              <a:t>“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Rancang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Bangun</a:t>
            </a:r>
            <a:r>
              <a:rPr lang="en-US" sz="2200" kern="50" dirty="0">
                <a:effectLst/>
                <a:ea typeface="DejaVu Sans"/>
                <a:cs typeface="FreeSans"/>
              </a:rPr>
              <a:t> New Normal Covid-19 Masker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Detektor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dengan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Notifikasi</a:t>
            </a:r>
            <a:r>
              <a:rPr lang="en-US" sz="2200" kern="50" dirty="0">
                <a:effectLst/>
                <a:ea typeface="DejaVu Sans"/>
                <a:cs typeface="FreeSans"/>
              </a:rPr>
              <a:t> Telegram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Berbasis</a:t>
            </a:r>
            <a:r>
              <a:rPr lang="en-US" sz="2200" kern="50" dirty="0">
                <a:effectLst/>
                <a:ea typeface="DejaVu Sans"/>
                <a:cs typeface="FreeSans"/>
              </a:rPr>
              <a:t> Internet of Things” oleh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Musakkarul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Mu’minim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Lambacing</a:t>
            </a:r>
            <a:r>
              <a:rPr lang="en-US" sz="2200" kern="50" dirty="0">
                <a:effectLst/>
                <a:ea typeface="DejaVu Sans"/>
                <a:cs typeface="FreeSans"/>
              </a:rPr>
              <a:t> dan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Ferdiansyah</a:t>
            </a:r>
            <a:r>
              <a:rPr lang="en-US" sz="2200" kern="50" dirty="0">
                <a:effectLst/>
                <a:ea typeface="DejaVu Sans"/>
                <a:cs typeface="FreeSans"/>
              </a:rPr>
              <a:t>.</a:t>
            </a:r>
          </a:p>
          <a:p>
            <a:pPr marL="290513" indent="-290513">
              <a:lnSpc>
                <a:spcPct val="100000"/>
              </a:lnSpc>
              <a:buFont typeface="+mj-lt"/>
              <a:buAutoNum type="arabicPeriod" startAt="3"/>
            </a:pPr>
            <a:r>
              <a:rPr lang="en-US" sz="2200" kern="50" dirty="0">
                <a:effectLst/>
                <a:ea typeface="DejaVu Sans"/>
                <a:cs typeface="FreeSans"/>
              </a:rPr>
              <a:t>“A Hybrid Deep Transfer Learning Model with Machine Learning Methods For Face Mask Detection In The Era of The Covid-19 Pandemic” oleh Mohamed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Loey</a:t>
            </a:r>
            <a:r>
              <a:rPr lang="en-US" sz="2200" kern="50" dirty="0">
                <a:effectLst/>
                <a:ea typeface="DejaVu Sans"/>
                <a:cs typeface="FreeSans"/>
              </a:rPr>
              <a:t>,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Gunnasekaran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Manogaran</a:t>
            </a:r>
            <a:r>
              <a:rPr lang="en-US" sz="2200" kern="50" dirty="0">
                <a:effectLst/>
                <a:ea typeface="DejaVu Sans"/>
                <a:cs typeface="FreeSans"/>
              </a:rPr>
              <a:t>, Mohamed Hamed N. Taha dan Nour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Eldeen</a:t>
            </a:r>
            <a:r>
              <a:rPr lang="en-US" sz="2200" kern="50" dirty="0">
                <a:effectLst/>
                <a:ea typeface="DejaVu Sans"/>
                <a:cs typeface="FreeSans"/>
              </a:rPr>
              <a:t> M. Khalifa.</a:t>
            </a:r>
          </a:p>
          <a:p>
            <a:pPr marL="290513" indent="-290513">
              <a:lnSpc>
                <a:spcPct val="100000"/>
              </a:lnSpc>
              <a:buFont typeface="+mj-lt"/>
              <a:buAutoNum type="arabicPeriod" startAt="3"/>
            </a:pPr>
            <a:r>
              <a:rPr lang="en-US" sz="2200" kern="50" dirty="0">
                <a:effectLst/>
                <a:ea typeface="DejaVu Sans"/>
                <a:cs typeface="FreeSans"/>
              </a:rPr>
              <a:t>“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Rancang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Bangun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Klasifikasi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Varietas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Beras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Berdasarkan</a:t>
            </a:r>
            <a:r>
              <a:rPr lang="en-US" sz="2200" kern="50" dirty="0">
                <a:effectLst/>
                <a:ea typeface="DejaVu Sans"/>
                <a:cs typeface="FreeSans"/>
              </a:rPr>
              <a:t> Citra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Menggunakan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Metode</a:t>
            </a:r>
            <a:r>
              <a:rPr lang="en-US" sz="2200" kern="50" dirty="0">
                <a:effectLst/>
                <a:ea typeface="DejaVu Sans"/>
                <a:cs typeface="FreeSans"/>
              </a:rPr>
              <a:t> Convolutional Neural Network (CNN)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Berbasis</a:t>
            </a:r>
            <a:r>
              <a:rPr lang="en-US" sz="2200" kern="50" dirty="0">
                <a:effectLst/>
                <a:ea typeface="DejaVu Sans"/>
                <a:cs typeface="FreeSans"/>
              </a:rPr>
              <a:t> Android” oleh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Vidi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Fitriansyah</a:t>
            </a:r>
            <a:r>
              <a:rPr lang="en-US" sz="2200" kern="50" dirty="0">
                <a:effectLst/>
                <a:ea typeface="DejaVu Sans"/>
                <a:cs typeface="FreeSans"/>
              </a:rPr>
              <a:t> </a:t>
            </a:r>
            <a:r>
              <a:rPr lang="en-US" sz="2200" kern="50" dirty="0" err="1">
                <a:effectLst/>
                <a:ea typeface="DejaVu Sans"/>
                <a:cs typeface="FreeSans"/>
              </a:rPr>
              <a:t>Hidarlan</a:t>
            </a:r>
            <a:r>
              <a:rPr lang="en-US" sz="2200" kern="50" dirty="0">
                <a:ea typeface="DejaVu Sans"/>
                <a:cs typeface="FreeSans"/>
              </a:rPr>
              <a:t>.</a:t>
            </a:r>
            <a:endParaRPr lang="id-ID" sz="2200" dirty="0"/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780F6D3D-00A1-40BB-949A-1A243CF927CA}"/>
              </a:ext>
            </a:extLst>
          </p:cNvPr>
          <p:cNvSpPr txBox="1">
            <a:spLocks/>
          </p:cNvSpPr>
          <p:nvPr/>
        </p:nvSpPr>
        <p:spPr>
          <a:xfrm>
            <a:off x="11177669" y="6262261"/>
            <a:ext cx="460150" cy="4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212832"/>
                </a:solidFill>
              </a:rPr>
              <a:t>09</a:t>
            </a:r>
            <a:endParaRPr lang="id-ID" sz="1800" dirty="0">
              <a:solidFill>
                <a:srgbClr val="212832"/>
              </a:solidFill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0E9FDD8C-73F7-438B-8E1E-7605E9B0DC67}"/>
              </a:ext>
            </a:extLst>
          </p:cNvPr>
          <p:cNvSpPr/>
          <p:nvPr/>
        </p:nvSpPr>
        <p:spPr>
          <a:xfrm>
            <a:off x="546086" y="6197468"/>
            <a:ext cx="11042074" cy="27432"/>
          </a:xfrm>
          <a:prstGeom prst="rect">
            <a:avLst/>
          </a:prstGeom>
          <a:solidFill>
            <a:srgbClr val="ECCE6C"/>
          </a:solidFill>
          <a:ln>
            <a:solidFill>
              <a:srgbClr val="ECC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8007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978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Bahnschrift</vt:lpstr>
      <vt:lpstr>Bahnschrift SemiBold</vt:lpstr>
      <vt:lpstr>Tema Office</vt:lpstr>
      <vt:lpstr>DETEKSI MASKER MENGGUNAKAN METODE CONVOLUTIONAL NEURAL NETWORK PADA STUDI KASUS COVID-19</vt:lpstr>
      <vt:lpstr>Dosen Pembimbing</vt:lpstr>
      <vt:lpstr>TOPIK PEMBAHASAN</vt:lpstr>
      <vt:lpstr>BAB 1</vt:lpstr>
      <vt:lpstr>Latar Belakang</vt:lpstr>
      <vt:lpstr>Rumusan Masalah</vt:lpstr>
      <vt:lpstr>Batasan Masalah</vt:lpstr>
      <vt:lpstr>BAB 2</vt:lpstr>
      <vt:lpstr>Penelitian Terdahulu</vt:lpstr>
      <vt:lpstr>Covid-19</vt:lpstr>
      <vt:lpstr>Deep Learning</vt:lpstr>
      <vt:lpstr>Convolutional Neural Network</vt:lpstr>
      <vt:lpstr>Arsitektur CNN</vt:lpstr>
      <vt:lpstr>Sistem Pengenalan Wajah</vt:lpstr>
      <vt:lpstr>TensorFlow Lite</vt:lpstr>
      <vt:lpstr>Framework Keras dan TF</vt:lpstr>
      <vt:lpstr>PowerPoint Presentation</vt:lpstr>
      <vt:lpstr>BAB 3</vt:lpstr>
      <vt:lpstr>Alat dan Bahan</vt:lpstr>
      <vt:lpstr>Alur Penelitian</vt:lpstr>
      <vt:lpstr>Desain Arsitektur Sistem</vt:lpstr>
      <vt:lpstr>Diagram Alir Sistem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APLIKASI ANDROID PENDETEKSI MASKER MUKA DENGAN TEKNIK DEEP LEARNING</dc:title>
  <dc:creator>George Jusen</dc:creator>
  <cp:lastModifiedBy>George Jusen</cp:lastModifiedBy>
  <cp:revision>40</cp:revision>
  <dcterms:created xsi:type="dcterms:W3CDTF">2020-12-28T07:02:12Z</dcterms:created>
  <dcterms:modified xsi:type="dcterms:W3CDTF">2023-05-30T14:14:06Z</dcterms:modified>
</cp:coreProperties>
</file>