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256" r:id="rId5"/>
    <p:sldId id="299" r:id="rId6"/>
    <p:sldId id="257" r:id="rId7"/>
    <p:sldId id="286" r:id="rId8"/>
    <p:sldId id="300" r:id="rId9"/>
    <p:sldId id="301" r:id="rId10"/>
    <p:sldId id="288" r:id="rId11"/>
    <p:sldId id="302" r:id="rId12"/>
    <p:sldId id="303" r:id="rId13"/>
    <p:sldId id="304" r:id="rId14"/>
    <p:sldId id="327" r:id="rId15"/>
    <p:sldId id="305" r:id="rId16"/>
    <p:sldId id="306" r:id="rId17"/>
    <p:sldId id="307" r:id="rId18"/>
    <p:sldId id="308" r:id="rId19"/>
    <p:sldId id="310" r:id="rId20"/>
    <p:sldId id="311" r:id="rId21"/>
    <p:sldId id="328" r:id="rId22"/>
    <p:sldId id="312" r:id="rId23"/>
    <p:sldId id="313" r:id="rId24"/>
    <p:sldId id="309" r:id="rId25"/>
    <p:sldId id="297" r:id="rId26"/>
    <p:sldId id="315" r:id="rId27"/>
    <p:sldId id="314" r:id="rId28"/>
    <p:sldId id="316" r:id="rId29"/>
    <p:sldId id="317" r:id="rId30"/>
    <p:sldId id="318" r:id="rId31"/>
    <p:sldId id="290" r:id="rId32"/>
    <p:sldId id="319" r:id="rId33"/>
    <p:sldId id="320" r:id="rId34"/>
    <p:sldId id="321" r:id="rId35"/>
    <p:sldId id="322" r:id="rId36"/>
    <p:sldId id="323" r:id="rId37"/>
    <p:sldId id="324" r:id="rId38"/>
    <p:sldId id="291" r:id="rId39"/>
    <p:sldId id="325" r:id="rId40"/>
    <p:sldId id="326" r:id="rId41"/>
    <p:sldId id="294" r:id="rId42"/>
    <p:sldId id="2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F3F"/>
    <a:srgbClr val="FF9900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5069BF-0C34-4355-8D5E-4D0581DDB7B2}" v="112" dt="2024-03-07T00:23:11.903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5646" autoAdjust="0"/>
  </p:normalViewPr>
  <p:slideViewPr>
    <p:cSldViewPr snapToGrid="0">
      <p:cViewPr varScale="1">
        <p:scale>
          <a:sx n="106" d="100"/>
          <a:sy n="106" d="100"/>
        </p:scale>
        <p:origin x="954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52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org\Documents\cse%20uoi\9th%20semester\Thesis\General%20Stuff\experiments\Pythia_Regression_Experi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org\Documents\cse%20uoi\9th%20semester\Thesis\General%20Stuff\experiments\Pythia_Clustering_Experimen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org\Documents\cse%20uoi\9th%20semester\Thesis\General%20Stuff\experiments\Pythia_Clustering_Experimen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org\Documents\cse%20uoi\9th%20semester\Thesis\General%20Stuff\experiments\Pythia_Clustering_Experimen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org\Documents\cse%20uoi\9th%20semester\Thesis\General%20Stuff\experiments\Pythia_Regression_Experi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org\Documents\cse%20uoi\9th%20semester\Thesis\General%20Stuff\experiments\Pythia_Regression_Experime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org\Documents\cse%20uoi\9th%20semester\Thesis\General%20Stuff\experiments\Pythia_Regression_Experimen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org\Documents\cse%20uoi\9th%20semester\Thesis\General%20Stuff\experiments\Pythia_Regression_Experimen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org\Documents\cse%20uoi\9th%20semester\Thesis\General%20Stuff\experiments\Pythia_Regression_Experimen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org\Documents\cse%20uoi\9th%20semester\Thesis\General%20Stuff\experiments\Pythia_Clustering_Experimen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org\Documents\cse%20uoi\9th%20semester\Thesis\General%20Stuff\experiments\Pythia_Clustering_Experimen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org\Documents\cse%20uoi\9th%20semester\Thesis\General%20Stuff\experiments\Pythia_Clustering_Experimen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Execution Time over Linear Regression</a:t>
            </a:r>
            <a:r>
              <a:rPr lang="el-GR" sz="1600"/>
              <a:t> </a:t>
            </a:r>
            <a:r>
              <a:rPr lang="en-US" sz="1600"/>
              <a:t>Performance</a:t>
            </a:r>
            <a:endParaRPr lang="pl-PL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Sheet1!$C$3:$I$3</c:f>
              <c:strCache>
                <c:ptCount val="7"/>
                <c:pt idx="0">
                  <c:v>100</c:v>
                </c:pt>
                <c:pt idx="1">
                  <c:v>1K</c:v>
                </c:pt>
                <c:pt idx="2">
                  <c:v>10K</c:v>
                </c:pt>
                <c:pt idx="3">
                  <c:v>50K</c:v>
                </c:pt>
                <c:pt idx="4">
                  <c:v>100K</c:v>
                </c:pt>
                <c:pt idx="5">
                  <c:v>500K</c:v>
                </c:pt>
                <c:pt idx="6">
                  <c:v>1M</c:v>
                </c:pt>
              </c:strCache>
            </c:strRef>
          </c:cat>
          <c:val>
            <c:numRef>
              <c:f>Sheet1!$C$8:$I$8</c:f>
              <c:numCache>
                <c:formatCode>0.0</c:formatCode>
                <c:ptCount val="7"/>
                <c:pt idx="0">
                  <c:v>9.3847500000000004</c:v>
                </c:pt>
                <c:pt idx="1">
                  <c:v>11.384</c:v>
                </c:pt>
                <c:pt idx="2">
                  <c:v>11.929500000000001</c:v>
                </c:pt>
                <c:pt idx="3">
                  <c:v>23.21</c:v>
                </c:pt>
                <c:pt idx="4">
                  <c:v>27.46125</c:v>
                </c:pt>
                <c:pt idx="5">
                  <c:v>75.244374999999991</c:v>
                </c:pt>
                <c:pt idx="6">
                  <c:v>169.291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B5-4722-B0A7-BA39FD6DB7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00832"/>
        <c:axId val="423098320"/>
      </c:barChart>
      <c:catAx>
        <c:axId val="420800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Number of Rows</a:t>
                </a:r>
                <a:endParaRPr lang="pl-PL" sz="1200"/>
              </a:p>
            </c:rich>
          </c:tx>
          <c:layout>
            <c:manualLayout>
              <c:xMode val="edge"/>
              <c:yMode val="edge"/>
              <c:x val="0.4208816377952756"/>
              <c:y val="0.878922365628466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423098320"/>
        <c:crosses val="autoZero"/>
        <c:auto val="1"/>
        <c:lblAlgn val="ctr"/>
        <c:lblOffset val="100"/>
        <c:noMultiLvlLbl val="0"/>
      </c:catAx>
      <c:valAx>
        <c:axId val="42309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 (seconds)</a:t>
                </a:r>
                <a:endParaRPr lang="pl-PL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42080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Average</a:t>
            </a:r>
            <a:r>
              <a:rPr lang="en-US" sz="1600" baseline="0"/>
              <a:t> Silhouette Score over Clustering Performance</a:t>
            </a:r>
            <a:endParaRPr lang="pl-PL" sz="1600"/>
          </a:p>
        </c:rich>
      </c:tx>
      <c:layout>
        <c:manualLayout>
          <c:xMode val="edge"/>
          <c:yMode val="edge"/>
          <c:x val="0.25877042403789752"/>
          <c:y val="2.0304568527918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K-Means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Sheet1!$C$4:$I$4</c:f>
              <c:strCache>
                <c:ptCount val="7"/>
                <c:pt idx="0">
                  <c:v>100</c:v>
                </c:pt>
                <c:pt idx="1">
                  <c:v>1K</c:v>
                </c:pt>
                <c:pt idx="2">
                  <c:v>10K</c:v>
                </c:pt>
                <c:pt idx="3">
                  <c:v>50K</c:v>
                </c:pt>
                <c:pt idx="4">
                  <c:v>100K</c:v>
                </c:pt>
                <c:pt idx="5">
                  <c:v>500K</c:v>
                </c:pt>
                <c:pt idx="6">
                  <c:v>1M</c:v>
                </c:pt>
              </c:strCache>
            </c:strRef>
          </c:cat>
          <c:val>
            <c:numRef>
              <c:f>Sheet1!$C$10:$I$10</c:f>
              <c:numCache>
                <c:formatCode>0.0</c:formatCode>
                <c:ptCount val="7"/>
                <c:pt idx="0">
                  <c:v>0.55207585918839297</c:v>
                </c:pt>
                <c:pt idx="1">
                  <c:v>0.62545113736204405</c:v>
                </c:pt>
                <c:pt idx="2">
                  <c:v>0.65841025630612604</c:v>
                </c:pt>
                <c:pt idx="3">
                  <c:v>0.66367021176653795</c:v>
                </c:pt>
                <c:pt idx="4">
                  <c:v>0.657166814221816</c:v>
                </c:pt>
                <c:pt idx="5">
                  <c:v>0.63403748760688905</c:v>
                </c:pt>
                <c:pt idx="6">
                  <c:v>0.61631862018904304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80-4273-B527-283E04A9C5C9}"/>
            </c:ext>
          </c:extLst>
        </c:ser>
        <c:ser>
          <c:idx val="1"/>
          <c:order val="1"/>
          <c:tx>
            <c:v>Divisive</c:v>
          </c:tx>
          <c:spPr>
            <a:solidFill>
              <a:srgbClr val="EF8F3F"/>
            </a:solidFill>
            <a:ln>
              <a:noFill/>
            </a:ln>
            <a:effectLst/>
          </c:spPr>
          <c:invertIfNegative val="0"/>
          <c:val>
            <c:numRef>
              <c:f>Sheet1!$N$10:$T$10</c:f>
              <c:numCache>
                <c:formatCode>0.0</c:formatCode>
                <c:ptCount val="7"/>
                <c:pt idx="0">
                  <c:v>0.57460292243158095</c:v>
                </c:pt>
                <c:pt idx="1">
                  <c:v>0.62564044880479996</c:v>
                </c:pt>
                <c:pt idx="2">
                  <c:v>0.65766466480535402</c:v>
                </c:pt>
                <c:pt idx="3">
                  <c:v>0.662971354373181</c:v>
                </c:pt>
                <c:pt idx="4">
                  <c:v>0.655001837654825</c:v>
                </c:pt>
                <c:pt idx="5">
                  <c:v>0.63345449240809104</c:v>
                </c:pt>
                <c:pt idx="6">
                  <c:v>0.614625118036076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80-4273-B527-283E04A9C5C9}"/>
            </c:ext>
          </c:extLst>
        </c:ser>
        <c:ser>
          <c:idx val="2"/>
          <c:order val="2"/>
          <c:tx>
            <c:v>PIC</c:v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Sheet1!$Y$10:$Z$10</c:f>
              <c:numCache>
                <c:formatCode>0.0</c:formatCode>
                <c:ptCount val="2"/>
                <c:pt idx="0">
                  <c:v>-0.45645798072045501</c:v>
                </c:pt>
                <c:pt idx="1">
                  <c:v>0.557325381214822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80-4273-B527-283E04A9C5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7844912"/>
        <c:axId val="242163215"/>
      </c:barChart>
      <c:catAx>
        <c:axId val="1277844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Number of Rows</a:t>
                </a:r>
                <a:endParaRPr lang="pl-PL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242163215"/>
        <c:crosses val="autoZero"/>
        <c:auto val="1"/>
        <c:lblAlgn val="ctr"/>
        <c:lblOffset val="100"/>
        <c:noMultiLvlLbl val="0"/>
      </c:catAx>
      <c:valAx>
        <c:axId val="24216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Average Silhuette Score</a:t>
                </a:r>
                <a:endParaRPr lang="pl-PL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27784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Average</a:t>
            </a:r>
            <a:r>
              <a:rPr lang="en-US" sz="1600" baseline="0"/>
              <a:t> Silhouette Score over Clustering Performance</a:t>
            </a:r>
            <a:endParaRPr lang="pl-PL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K-Means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Sheet1!$C$41:$H$41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  <c:pt idx="5">
                  <c:v>12</c:v>
                </c:pt>
              </c:numCache>
            </c:numRef>
          </c:cat>
          <c:val>
            <c:numRef>
              <c:f>Sheet1!$C$47:$H$47</c:f>
              <c:numCache>
                <c:formatCode>0.0</c:formatCode>
                <c:ptCount val="6"/>
                <c:pt idx="0">
                  <c:v>0.76580354567903097</c:v>
                </c:pt>
                <c:pt idx="1">
                  <c:v>0.62168043114086302</c:v>
                </c:pt>
                <c:pt idx="2">
                  <c:v>0.62624417046290504</c:v>
                </c:pt>
                <c:pt idx="3">
                  <c:v>0.79580777606537401</c:v>
                </c:pt>
                <c:pt idx="4">
                  <c:v>0.79577958529422999</c:v>
                </c:pt>
                <c:pt idx="5">
                  <c:v>0.76758083228770602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C-47D9-B1D3-DFD297D0FFF0}"/>
            </c:ext>
          </c:extLst>
        </c:ser>
        <c:ser>
          <c:idx val="1"/>
          <c:order val="1"/>
          <c:tx>
            <c:v>Divisive</c:v>
          </c:tx>
          <c:spPr>
            <a:solidFill>
              <a:srgbClr val="EF8F3F"/>
            </a:solidFill>
            <a:ln>
              <a:noFill/>
            </a:ln>
            <a:effectLst/>
          </c:spPr>
          <c:invertIfNegative val="0"/>
          <c:val>
            <c:numRef>
              <c:f>Sheet1!$N$47:$S$47</c:f>
              <c:numCache>
                <c:formatCode>0.0</c:formatCode>
                <c:ptCount val="6"/>
                <c:pt idx="0">
                  <c:v>0.76580354567903097</c:v>
                </c:pt>
                <c:pt idx="1">
                  <c:v>0.61944878932686098</c:v>
                </c:pt>
                <c:pt idx="2">
                  <c:v>0.626651269398947</c:v>
                </c:pt>
                <c:pt idx="3">
                  <c:v>0.77144984651008697</c:v>
                </c:pt>
                <c:pt idx="4">
                  <c:v>0.78242247341142102</c:v>
                </c:pt>
                <c:pt idx="5">
                  <c:v>0.77506955717415005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AC-47D9-B1D3-DFD297D0FFF0}"/>
            </c:ext>
          </c:extLst>
        </c:ser>
        <c:ser>
          <c:idx val="2"/>
          <c:order val="2"/>
          <c:tx>
            <c:v>PIC</c:v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Sheet1!$Y$47:$AD$47</c:f>
              <c:numCache>
                <c:formatCode>0.0</c:formatCode>
                <c:ptCount val="6"/>
                <c:pt idx="0">
                  <c:v>0.47079204866123697</c:v>
                </c:pt>
                <c:pt idx="1">
                  <c:v>-8.7431586152875301E-2</c:v>
                </c:pt>
                <c:pt idx="2">
                  <c:v>0.53761628946104101</c:v>
                </c:pt>
                <c:pt idx="3">
                  <c:v>6.3943142642992695E-2</c:v>
                </c:pt>
                <c:pt idx="4">
                  <c:v>0.14632778585231901</c:v>
                </c:pt>
                <c:pt idx="5">
                  <c:v>0.61553494943806797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AC-47D9-B1D3-DFD297D0FF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4241519"/>
        <c:axId val="242124527"/>
      </c:barChart>
      <c:catAx>
        <c:axId val="2342415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Number of Columns</a:t>
                </a:r>
                <a:endParaRPr lang="pl-PL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242124527"/>
        <c:crosses val="autoZero"/>
        <c:auto val="1"/>
        <c:lblAlgn val="ctr"/>
        <c:lblOffset val="100"/>
        <c:noMultiLvlLbl val="0"/>
      </c:catAx>
      <c:valAx>
        <c:axId val="242124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Average Silhouette Score</a:t>
                </a:r>
                <a:endParaRPr lang="pl-PL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234241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Average Silhouette Score</a:t>
            </a:r>
            <a:r>
              <a:rPr lang="en-US" sz="1600" baseline="0"/>
              <a:t> over Clustering Performance</a:t>
            </a:r>
            <a:endParaRPr lang="pl-PL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K-Means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Sheet1!$C$71:$G$71</c:f>
              <c:numCache>
                <c:formatCode>General</c:formatCode>
                <c:ptCount val="5"/>
                <c:pt idx="0">
                  <c:v>4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</c:numCache>
            </c:numRef>
          </c:cat>
          <c:val>
            <c:numRef>
              <c:f>Sheet1!$C$77:$G$77</c:f>
              <c:numCache>
                <c:formatCode>0.0</c:formatCode>
                <c:ptCount val="5"/>
                <c:pt idx="0">
                  <c:v>0.62545113736204405</c:v>
                </c:pt>
                <c:pt idx="1">
                  <c:v>0.39301986229678398</c:v>
                </c:pt>
                <c:pt idx="2">
                  <c:v>0.49322104799768701</c:v>
                </c:pt>
                <c:pt idx="3">
                  <c:v>0.44237694686746698</c:v>
                </c:pt>
                <c:pt idx="4">
                  <c:v>0.42062539658408099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7E-4784-8018-EC423FA74FA0}"/>
            </c:ext>
          </c:extLst>
        </c:ser>
        <c:ser>
          <c:idx val="1"/>
          <c:order val="1"/>
          <c:tx>
            <c:v>Divisive</c:v>
          </c:tx>
          <c:spPr>
            <a:solidFill>
              <a:srgbClr val="EF8F3F"/>
            </a:solidFill>
            <a:ln>
              <a:noFill/>
            </a:ln>
            <a:effectLst/>
          </c:spPr>
          <c:invertIfNegative val="0"/>
          <c:val>
            <c:numRef>
              <c:f>Sheet1!$N$77:$R$77</c:f>
              <c:numCache>
                <c:formatCode>0.0</c:formatCode>
                <c:ptCount val="5"/>
                <c:pt idx="0">
                  <c:v>0.62564044880479996</c:v>
                </c:pt>
                <c:pt idx="1">
                  <c:v>0.33197259920190197</c:v>
                </c:pt>
                <c:pt idx="2">
                  <c:v>0.37982204353689297</c:v>
                </c:pt>
                <c:pt idx="3">
                  <c:v>0.34927179032675498</c:v>
                </c:pt>
                <c:pt idx="4">
                  <c:v>0.28787793594893102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7E-4784-8018-EC423FA74FA0}"/>
            </c:ext>
          </c:extLst>
        </c:ser>
        <c:ser>
          <c:idx val="2"/>
          <c:order val="2"/>
          <c:tx>
            <c:v>PIC</c:v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Sheet1!$Y$77:$AC$77</c:f>
              <c:numCache>
                <c:formatCode>0.0</c:formatCode>
                <c:ptCount val="5"/>
                <c:pt idx="0">
                  <c:v>0.55542331956056501</c:v>
                </c:pt>
                <c:pt idx="1">
                  <c:v>0.16330411876061601</c:v>
                </c:pt>
                <c:pt idx="2">
                  <c:v>-0.181810432788654</c:v>
                </c:pt>
                <c:pt idx="3">
                  <c:v>-0.25348939166954199</c:v>
                </c:pt>
                <c:pt idx="4">
                  <c:v>-0.248503449349359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7E-4784-8018-EC423FA74F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6765600"/>
        <c:axId val="1281806512"/>
      </c:barChart>
      <c:catAx>
        <c:axId val="118676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Number of Clusters</a:t>
                </a:r>
                <a:endParaRPr lang="pl-PL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281806512"/>
        <c:crosses val="autoZero"/>
        <c:auto val="1"/>
        <c:lblAlgn val="ctr"/>
        <c:lblOffset val="100"/>
        <c:noMultiLvlLbl val="0"/>
      </c:catAx>
      <c:valAx>
        <c:axId val="128180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Average Silhouette Score</a:t>
                </a:r>
                <a:endParaRPr lang="pl-PL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18676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Execution Time over Automated</a:t>
            </a:r>
            <a:r>
              <a:rPr lang="en-US" sz="1600" baseline="0"/>
              <a:t> </a:t>
            </a:r>
            <a:r>
              <a:rPr lang="en-US" sz="1600"/>
              <a:t>Regression</a:t>
            </a:r>
            <a:r>
              <a:rPr lang="el-GR" sz="1600"/>
              <a:t> </a:t>
            </a:r>
            <a:r>
              <a:rPr lang="en-US" sz="1600"/>
              <a:t>Performance</a:t>
            </a:r>
            <a:endParaRPr lang="pl-PL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Automated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Sheet1!$C$3:$I$3</c:f>
              <c:strCache>
                <c:ptCount val="7"/>
                <c:pt idx="0">
                  <c:v>100</c:v>
                </c:pt>
                <c:pt idx="1">
                  <c:v>1K</c:v>
                </c:pt>
                <c:pt idx="2">
                  <c:v>10K</c:v>
                </c:pt>
                <c:pt idx="3">
                  <c:v>50K</c:v>
                </c:pt>
                <c:pt idx="4">
                  <c:v>100K</c:v>
                </c:pt>
                <c:pt idx="5">
                  <c:v>500K</c:v>
                </c:pt>
                <c:pt idx="6">
                  <c:v>1M</c:v>
                </c:pt>
              </c:strCache>
            </c:strRef>
          </c:cat>
          <c:val>
            <c:numRef>
              <c:f>Sheet1!$O$8:$U$8</c:f>
              <c:numCache>
                <c:formatCode>0.0</c:formatCode>
                <c:ptCount val="7"/>
                <c:pt idx="0">
                  <c:v>19.668750000000003</c:v>
                </c:pt>
                <c:pt idx="1">
                  <c:v>22.212250000000001</c:v>
                </c:pt>
                <c:pt idx="2">
                  <c:v>25.602250000000002</c:v>
                </c:pt>
                <c:pt idx="3">
                  <c:v>53.977749999999993</c:v>
                </c:pt>
                <c:pt idx="4">
                  <c:v>73.603999999999999</c:v>
                </c:pt>
                <c:pt idx="5">
                  <c:v>139.47075000000001</c:v>
                </c:pt>
                <c:pt idx="6">
                  <c:v>204.87424999999999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17-4476-A47B-09DBA2C7C8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00832"/>
        <c:axId val="423098320"/>
      </c:barChart>
      <c:catAx>
        <c:axId val="420800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Number of Rows</a:t>
                </a:r>
                <a:endParaRPr lang="pl-PL" sz="1200"/>
              </a:p>
            </c:rich>
          </c:tx>
          <c:layout>
            <c:manualLayout>
              <c:xMode val="edge"/>
              <c:yMode val="edge"/>
              <c:x val="0.4208816377952756"/>
              <c:y val="0.883890577507598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423098320"/>
        <c:crosses val="autoZero"/>
        <c:auto val="1"/>
        <c:lblAlgn val="ctr"/>
        <c:lblOffset val="100"/>
        <c:noMultiLvlLbl val="0"/>
      </c:catAx>
      <c:valAx>
        <c:axId val="42309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 (seconds)</a:t>
                </a:r>
                <a:endParaRPr lang="pl-PL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42080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Execution Time over Multiple Linear Regression</a:t>
            </a:r>
            <a:r>
              <a:rPr lang="el-GR" sz="1600"/>
              <a:t> </a:t>
            </a:r>
            <a:r>
              <a:rPr lang="en-US" sz="1600"/>
              <a:t>Performance</a:t>
            </a:r>
            <a:endParaRPr lang="pl-PL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Automated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Sheet1!$C$3:$I$3</c:f>
              <c:strCache>
                <c:ptCount val="7"/>
                <c:pt idx="0">
                  <c:v>100</c:v>
                </c:pt>
                <c:pt idx="1">
                  <c:v>1K</c:v>
                </c:pt>
                <c:pt idx="2">
                  <c:v>10K</c:v>
                </c:pt>
                <c:pt idx="3">
                  <c:v>50K</c:v>
                </c:pt>
                <c:pt idx="4">
                  <c:v>100K</c:v>
                </c:pt>
                <c:pt idx="5">
                  <c:v>500K</c:v>
                </c:pt>
                <c:pt idx="6">
                  <c:v>1M</c:v>
                </c:pt>
              </c:strCache>
            </c:strRef>
          </c:cat>
          <c:val>
            <c:numRef>
              <c:f>Sheet1!$AA$8:$AG$8</c:f>
              <c:numCache>
                <c:formatCode>0.0</c:formatCode>
                <c:ptCount val="7"/>
                <c:pt idx="0">
                  <c:v>13.486749999999999</c:v>
                </c:pt>
                <c:pt idx="1">
                  <c:v>19.360000000000003</c:v>
                </c:pt>
                <c:pt idx="2">
                  <c:v>23.69275</c:v>
                </c:pt>
                <c:pt idx="3">
                  <c:v>57.442500000000003</c:v>
                </c:pt>
                <c:pt idx="4">
                  <c:v>67.51925</c:v>
                </c:pt>
                <c:pt idx="5">
                  <c:v>114.196</c:v>
                </c:pt>
                <c:pt idx="6">
                  <c:v>227.79400000000001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FC-4C97-A38F-E960377A9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00832"/>
        <c:axId val="423098320"/>
      </c:barChart>
      <c:catAx>
        <c:axId val="420800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Number of Rows</a:t>
                </a:r>
                <a:endParaRPr lang="pl-PL" sz="1200"/>
              </a:p>
            </c:rich>
          </c:tx>
          <c:layout>
            <c:manualLayout>
              <c:xMode val="edge"/>
              <c:yMode val="edge"/>
              <c:x val="0.42301497112860892"/>
              <c:y val="0.878922365628466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423098320"/>
        <c:crosses val="autoZero"/>
        <c:auto val="1"/>
        <c:lblAlgn val="ctr"/>
        <c:lblOffset val="100"/>
        <c:noMultiLvlLbl val="0"/>
      </c:catAx>
      <c:valAx>
        <c:axId val="42309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 (seconds)</a:t>
                </a:r>
                <a:endParaRPr lang="pl-PL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42080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Execution Time over Polynomial Regression</a:t>
            </a:r>
            <a:r>
              <a:rPr lang="el-GR" sz="1600"/>
              <a:t> </a:t>
            </a:r>
            <a:r>
              <a:rPr lang="en-US" sz="1600"/>
              <a:t>Performance</a:t>
            </a:r>
            <a:endParaRPr lang="pl-PL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Automated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Sheet1!$C$3:$I$3</c:f>
              <c:strCache>
                <c:ptCount val="7"/>
                <c:pt idx="0">
                  <c:v>100</c:v>
                </c:pt>
                <c:pt idx="1">
                  <c:v>1K</c:v>
                </c:pt>
                <c:pt idx="2">
                  <c:v>10K</c:v>
                </c:pt>
                <c:pt idx="3">
                  <c:v>50K</c:v>
                </c:pt>
                <c:pt idx="4">
                  <c:v>100K</c:v>
                </c:pt>
                <c:pt idx="5">
                  <c:v>500K</c:v>
                </c:pt>
                <c:pt idx="6">
                  <c:v>1M</c:v>
                </c:pt>
              </c:strCache>
            </c:strRef>
          </c:cat>
          <c:val>
            <c:numRef>
              <c:f>Sheet1!$AM$8:$AS$8</c:f>
              <c:numCache>
                <c:formatCode>0.0</c:formatCode>
                <c:ptCount val="7"/>
                <c:pt idx="0">
                  <c:v>12.975</c:v>
                </c:pt>
                <c:pt idx="1">
                  <c:v>15.792999999999999</c:v>
                </c:pt>
                <c:pt idx="2">
                  <c:v>16.572749999999999</c:v>
                </c:pt>
                <c:pt idx="3">
                  <c:v>25.133499999999998</c:v>
                </c:pt>
                <c:pt idx="4">
                  <c:v>36.442250000000001</c:v>
                </c:pt>
                <c:pt idx="5">
                  <c:v>90.199249999999992</c:v>
                </c:pt>
                <c:pt idx="6">
                  <c:v>155.11475000000002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5B-46E8-8ED9-E5F2580CE9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00832"/>
        <c:axId val="423098320"/>
      </c:barChart>
      <c:catAx>
        <c:axId val="420800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Number of Rows</a:t>
                </a:r>
                <a:endParaRPr lang="pl-PL" sz="1200"/>
              </a:p>
            </c:rich>
          </c:tx>
          <c:layout>
            <c:manualLayout>
              <c:xMode val="edge"/>
              <c:yMode val="edge"/>
              <c:x val="0.42301497112860892"/>
              <c:y val="0.883148461069009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423098320"/>
        <c:crosses val="autoZero"/>
        <c:auto val="1"/>
        <c:lblAlgn val="ctr"/>
        <c:lblOffset val="100"/>
        <c:noMultiLvlLbl val="0"/>
      </c:catAx>
      <c:valAx>
        <c:axId val="42309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 (seconds)</a:t>
                </a:r>
                <a:endParaRPr lang="pl-PL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42080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Execution Time over Multiple Linear Regression</a:t>
            </a:r>
            <a:r>
              <a:rPr lang="el-GR" sz="1600"/>
              <a:t> </a:t>
            </a:r>
            <a:r>
              <a:rPr lang="en-US" sz="1600"/>
              <a:t>Performance</a:t>
            </a:r>
            <a:endParaRPr lang="pl-PL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Automated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Sheet1!$AA$30:$AG$30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cat>
          <c:val>
            <c:numRef>
              <c:f>Sheet1!$AA$35:$AG$35</c:f>
              <c:numCache>
                <c:formatCode>0.0</c:formatCode>
                <c:ptCount val="7"/>
                <c:pt idx="0">
                  <c:v>20.421250000000001</c:v>
                </c:pt>
                <c:pt idx="1">
                  <c:v>21.869250000000001</c:v>
                </c:pt>
                <c:pt idx="2">
                  <c:v>19.715</c:v>
                </c:pt>
                <c:pt idx="3">
                  <c:v>20.097750000000001</c:v>
                </c:pt>
                <c:pt idx="4">
                  <c:v>17.473000000000003</c:v>
                </c:pt>
                <c:pt idx="5">
                  <c:v>21.053000000000001</c:v>
                </c:pt>
                <c:pt idx="6">
                  <c:v>20.299250000000001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B2-417C-87B6-4909F2AA41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00832"/>
        <c:axId val="423098320"/>
      </c:barChart>
      <c:catAx>
        <c:axId val="420800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Number of Independent Variables</a:t>
                </a:r>
                <a:endParaRPr lang="pl-PL" sz="1200"/>
              </a:p>
            </c:rich>
          </c:tx>
          <c:layout>
            <c:manualLayout>
              <c:xMode val="edge"/>
              <c:yMode val="edge"/>
              <c:x val="0.33202292913385822"/>
              <c:y val="0.878922365628466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423098320"/>
        <c:crosses val="autoZero"/>
        <c:auto val="1"/>
        <c:lblAlgn val="ctr"/>
        <c:lblOffset val="100"/>
        <c:noMultiLvlLbl val="0"/>
      </c:catAx>
      <c:valAx>
        <c:axId val="42309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 (seconds)</a:t>
                </a:r>
                <a:endParaRPr lang="pl-PL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42080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Execution Time over Polynomial Regression</a:t>
            </a:r>
            <a:r>
              <a:rPr lang="el-GR" sz="1600"/>
              <a:t> </a:t>
            </a:r>
            <a:r>
              <a:rPr lang="en-US" sz="1600"/>
              <a:t>Performance</a:t>
            </a:r>
            <a:endParaRPr lang="pl-PL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Automated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Sheet1!$AM$30:$AQ$30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Sheet1!$AM$35:$AQ$35</c:f>
              <c:numCache>
                <c:formatCode>0.0</c:formatCode>
                <c:ptCount val="5"/>
                <c:pt idx="0">
                  <c:v>19.956</c:v>
                </c:pt>
                <c:pt idx="1">
                  <c:v>20.332999999999998</c:v>
                </c:pt>
                <c:pt idx="2">
                  <c:v>18.201749999999997</c:v>
                </c:pt>
                <c:pt idx="3">
                  <c:v>19.013999999999999</c:v>
                </c:pt>
                <c:pt idx="4">
                  <c:v>17.869500000000002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5C-444D-8BDD-308C829D84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00832"/>
        <c:axId val="423098320"/>
      </c:barChart>
      <c:catAx>
        <c:axId val="420800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Polynomial Degree</a:t>
                </a:r>
                <a:endParaRPr lang="pl-PL" sz="1200"/>
              </a:p>
            </c:rich>
          </c:tx>
          <c:layout>
            <c:manualLayout>
              <c:xMode val="edge"/>
              <c:yMode val="edge"/>
              <c:x val="0.44722292913385825"/>
              <c:y val="0.878922365628466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423098320"/>
        <c:crosses val="autoZero"/>
        <c:auto val="1"/>
        <c:lblAlgn val="ctr"/>
        <c:lblOffset val="100"/>
        <c:noMultiLvlLbl val="0"/>
      </c:catAx>
      <c:valAx>
        <c:axId val="42309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 (seconds)</a:t>
                </a:r>
                <a:endParaRPr lang="pl-PL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42080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Execution</a:t>
            </a:r>
            <a:r>
              <a:rPr lang="en-US" sz="1600" baseline="0" dirty="0"/>
              <a:t> Time over Clustering Performance </a:t>
            </a:r>
            <a:endParaRPr lang="pl-PL" sz="1600" dirty="0"/>
          </a:p>
        </c:rich>
      </c:tx>
      <c:layout>
        <c:manualLayout>
          <c:xMode val="edge"/>
          <c:yMode val="edge"/>
          <c:x val="0.14602445876418785"/>
          <c:y val="2.48144679832617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K-Means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Sheet1!$C$4:$I$4</c:f>
              <c:strCache>
                <c:ptCount val="7"/>
                <c:pt idx="0">
                  <c:v>100</c:v>
                </c:pt>
                <c:pt idx="1">
                  <c:v>1K</c:v>
                </c:pt>
                <c:pt idx="2">
                  <c:v>10K</c:v>
                </c:pt>
                <c:pt idx="3">
                  <c:v>50K</c:v>
                </c:pt>
                <c:pt idx="4">
                  <c:v>100K</c:v>
                </c:pt>
                <c:pt idx="5">
                  <c:v>500K</c:v>
                </c:pt>
                <c:pt idx="6">
                  <c:v>1M</c:v>
                </c:pt>
              </c:strCache>
            </c:strRef>
          </c:cat>
          <c:val>
            <c:numRef>
              <c:f>Sheet1!$C$9:$I$9</c:f>
              <c:numCache>
                <c:formatCode>0.0</c:formatCode>
                <c:ptCount val="7"/>
                <c:pt idx="0">
                  <c:v>25.305500000000002</c:v>
                </c:pt>
                <c:pt idx="1">
                  <c:v>27.78425</c:v>
                </c:pt>
                <c:pt idx="2">
                  <c:v>18.607750000000003</c:v>
                </c:pt>
                <c:pt idx="3">
                  <c:v>54.754499999999993</c:v>
                </c:pt>
                <c:pt idx="4">
                  <c:v>76.91825</c:v>
                </c:pt>
                <c:pt idx="5">
                  <c:v>73.236750000000001</c:v>
                </c:pt>
                <c:pt idx="6">
                  <c:v>84.307500000000005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3C-4255-B20A-C86994CECB18}"/>
            </c:ext>
          </c:extLst>
        </c:ser>
        <c:ser>
          <c:idx val="1"/>
          <c:order val="1"/>
          <c:tx>
            <c:v>Divisive</c:v>
          </c:tx>
          <c:spPr>
            <a:solidFill>
              <a:srgbClr val="EF8F3F"/>
            </a:solidFill>
            <a:ln>
              <a:noFill/>
            </a:ln>
            <a:effectLst/>
          </c:spPr>
          <c:invertIfNegative val="0"/>
          <c:val>
            <c:numRef>
              <c:f>Sheet1!$N$9:$T$9</c:f>
              <c:numCache>
                <c:formatCode>0.0</c:formatCode>
                <c:ptCount val="7"/>
                <c:pt idx="0">
                  <c:v>18.662500000000001</c:v>
                </c:pt>
                <c:pt idx="1">
                  <c:v>20.327999999999999</c:v>
                </c:pt>
                <c:pt idx="2">
                  <c:v>22.197249999999997</c:v>
                </c:pt>
                <c:pt idx="3">
                  <c:v>29.65625</c:v>
                </c:pt>
                <c:pt idx="4">
                  <c:v>35.070250000000001</c:v>
                </c:pt>
                <c:pt idx="5">
                  <c:v>66.766000000000005</c:v>
                </c:pt>
                <c:pt idx="6">
                  <c:v>115.25099999999999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3C-4255-B20A-C86994CECB18}"/>
            </c:ext>
          </c:extLst>
        </c:ser>
        <c:ser>
          <c:idx val="2"/>
          <c:order val="2"/>
          <c:tx>
            <c:v>PIC</c:v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Sheet1!$Y$9:$Z$9</c:f>
              <c:numCache>
                <c:formatCode>0.0</c:formatCode>
                <c:ptCount val="2"/>
                <c:pt idx="0">
                  <c:v>20.5745</c:v>
                </c:pt>
                <c:pt idx="1">
                  <c:v>41.960499999999996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3C-4255-B20A-C86994CECB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5766223"/>
        <c:axId val="1531410063"/>
      </c:barChart>
      <c:catAx>
        <c:axId val="15257662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Number</a:t>
                </a:r>
                <a:r>
                  <a:rPr lang="en-US" sz="1200" baseline="0"/>
                  <a:t> of Rows</a:t>
                </a:r>
                <a:endParaRPr lang="pl-PL" sz="1200"/>
              </a:p>
            </c:rich>
          </c:tx>
          <c:layout>
            <c:manualLayout>
              <c:xMode val="edge"/>
              <c:yMode val="edge"/>
              <c:x val="0.42087122387739512"/>
              <c:y val="0.919531827581600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531410063"/>
        <c:crosses val="autoZero"/>
        <c:auto val="1"/>
        <c:lblAlgn val="ctr"/>
        <c:lblOffset val="100"/>
        <c:noMultiLvlLbl val="0"/>
      </c:catAx>
      <c:valAx>
        <c:axId val="1531410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 (seconds)</a:t>
                </a:r>
                <a:endParaRPr lang="pl-PL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525766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Execution Time over Clustering Performance</a:t>
            </a:r>
            <a:endParaRPr lang="pl-PL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K-Means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Sheet1!$C$41:$H$41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  <c:pt idx="5">
                  <c:v>12</c:v>
                </c:pt>
              </c:numCache>
            </c:numRef>
          </c:cat>
          <c:val>
            <c:numRef>
              <c:f>Sheet1!$C$46:$H$46</c:f>
              <c:numCache>
                <c:formatCode>0.0</c:formatCode>
                <c:ptCount val="6"/>
                <c:pt idx="0">
                  <c:v>17.869500000000002</c:v>
                </c:pt>
                <c:pt idx="1">
                  <c:v>28.161000000000001</c:v>
                </c:pt>
                <c:pt idx="2">
                  <c:v>30.838999999999999</c:v>
                </c:pt>
                <c:pt idx="3">
                  <c:v>23.763249999999999</c:v>
                </c:pt>
                <c:pt idx="4">
                  <c:v>25.344250000000002</c:v>
                </c:pt>
                <c:pt idx="5">
                  <c:v>29.163499999999999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AE-4F51-8E3A-3C0BC5E8A9B5}"/>
            </c:ext>
          </c:extLst>
        </c:ser>
        <c:ser>
          <c:idx val="1"/>
          <c:order val="1"/>
          <c:tx>
            <c:v>Divisive</c:v>
          </c:tx>
          <c:spPr>
            <a:solidFill>
              <a:srgbClr val="EF8F3F"/>
            </a:solidFill>
            <a:ln>
              <a:noFill/>
            </a:ln>
            <a:effectLst/>
          </c:spPr>
          <c:invertIfNegative val="0"/>
          <c:val>
            <c:numRef>
              <c:f>Sheet1!$N$46:$S$46</c:f>
              <c:numCache>
                <c:formatCode>0.0</c:formatCode>
                <c:ptCount val="6"/>
                <c:pt idx="0">
                  <c:v>20.262250000000002</c:v>
                </c:pt>
                <c:pt idx="1">
                  <c:v>19.52675</c:v>
                </c:pt>
                <c:pt idx="2">
                  <c:v>35.312750000000001</c:v>
                </c:pt>
                <c:pt idx="3">
                  <c:v>26.783249999999999</c:v>
                </c:pt>
                <c:pt idx="4">
                  <c:v>33.683250000000001</c:v>
                </c:pt>
                <c:pt idx="5">
                  <c:v>29.760750000000002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AE-4F51-8E3A-3C0BC5E8A9B5}"/>
            </c:ext>
          </c:extLst>
        </c:ser>
        <c:ser>
          <c:idx val="2"/>
          <c:order val="2"/>
          <c:tx>
            <c:v>PIC</c:v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Sheet1!$Y$46:$AD$46</c:f>
              <c:numCache>
                <c:formatCode>0.0</c:formatCode>
                <c:ptCount val="6"/>
                <c:pt idx="0">
                  <c:v>29.58475</c:v>
                </c:pt>
                <c:pt idx="1">
                  <c:v>39.538000000000004</c:v>
                </c:pt>
                <c:pt idx="2">
                  <c:v>56.780499999999996</c:v>
                </c:pt>
                <c:pt idx="3">
                  <c:v>73.339750000000009</c:v>
                </c:pt>
                <c:pt idx="4">
                  <c:v>75.094250000000002</c:v>
                </c:pt>
                <c:pt idx="5">
                  <c:v>93.327500000000001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AE-4F51-8E3A-3C0BC5E8A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4739824"/>
        <c:axId val="1281825856"/>
      </c:barChart>
      <c:catAx>
        <c:axId val="1274739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Number of Columns</a:t>
                </a:r>
                <a:endParaRPr lang="pl-PL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281825856"/>
        <c:crosses val="autoZero"/>
        <c:auto val="1"/>
        <c:lblAlgn val="ctr"/>
        <c:lblOffset val="100"/>
        <c:noMultiLvlLbl val="0"/>
      </c:catAx>
      <c:valAx>
        <c:axId val="128182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 (seconds)</a:t>
                </a:r>
                <a:endParaRPr lang="pl-PL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27473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Execution Time over Clustering Performance</a:t>
            </a:r>
            <a:endParaRPr lang="pl-PL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K-Means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Sheet1!$C$71:$G$71</c:f>
              <c:numCache>
                <c:formatCode>General</c:formatCode>
                <c:ptCount val="5"/>
                <c:pt idx="0">
                  <c:v>4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</c:numCache>
            </c:numRef>
          </c:cat>
          <c:val>
            <c:numRef>
              <c:f>Sheet1!$C$76:$G$76</c:f>
              <c:numCache>
                <c:formatCode>0.0</c:formatCode>
                <c:ptCount val="5"/>
                <c:pt idx="0">
                  <c:v>17.005500000000001</c:v>
                </c:pt>
                <c:pt idx="1">
                  <c:v>18.626750000000001</c:v>
                </c:pt>
                <c:pt idx="2">
                  <c:v>84.429000000000002</c:v>
                </c:pt>
                <c:pt idx="3">
                  <c:v>205.20474999999999</c:v>
                </c:pt>
                <c:pt idx="4">
                  <c:v>337.68425000000002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99-405D-AC07-F14D2E969B60}"/>
            </c:ext>
          </c:extLst>
        </c:ser>
        <c:ser>
          <c:idx val="1"/>
          <c:order val="1"/>
          <c:tx>
            <c:v>Divisive</c:v>
          </c:tx>
          <c:spPr>
            <a:solidFill>
              <a:srgbClr val="EF8F3F"/>
            </a:solidFill>
            <a:ln>
              <a:noFill/>
            </a:ln>
            <a:effectLst/>
          </c:spPr>
          <c:invertIfNegative val="0"/>
          <c:val>
            <c:numRef>
              <c:f>Sheet1!$N$76:$R$76</c:f>
              <c:numCache>
                <c:formatCode>0.0</c:formatCode>
                <c:ptCount val="5"/>
                <c:pt idx="0">
                  <c:v>19.099</c:v>
                </c:pt>
                <c:pt idx="1">
                  <c:v>32.077999999999996</c:v>
                </c:pt>
                <c:pt idx="2">
                  <c:v>132.80975000000001</c:v>
                </c:pt>
                <c:pt idx="3">
                  <c:v>226.04199999999997</c:v>
                </c:pt>
                <c:pt idx="4">
                  <c:v>432.25425000000001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99-405D-AC07-F14D2E969B60}"/>
            </c:ext>
          </c:extLst>
        </c:ser>
        <c:ser>
          <c:idx val="2"/>
          <c:order val="2"/>
          <c:tx>
            <c:v>PIC</c:v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Sheet1!$Y$76:$AC$76</c:f>
              <c:numCache>
                <c:formatCode>0.0</c:formatCode>
                <c:ptCount val="5"/>
                <c:pt idx="0">
                  <c:v>49.611999999999995</c:v>
                </c:pt>
                <c:pt idx="1">
                  <c:v>60.294749999999993</c:v>
                </c:pt>
                <c:pt idx="2">
                  <c:v>101.89149999999999</c:v>
                </c:pt>
                <c:pt idx="3">
                  <c:v>109.24225</c:v>
                </c:pt>
                <c:pt idx="4">
                  <c:v>145.64400000000001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99-405D-AC07-F14D2E969B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7095103"/>
        <c:axId val="1281820896"/>
      </c:barChart>
      <c:catAx>
        <c:axId val="15970951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Number of Clusters</a:t>
                </a:r>
                <a:endParaRPr lang="pl-PL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281820896"/>
        <c:crosses val="autoZero"/>
        <c:auto val="1"/>
        <c:lblAlgn val="ctr"/>
        <c:lblOffset val="100"/>
        <c:noMultiLvlLbl val="0"/>
      </c:catAx>
      <c:valAx>
        <c:axId val="128182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 (seconds)</a:t>
                </a:r>
                <a:endParaRPr lang="pl-PL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597095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7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4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68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93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6" r:id="rId9"/>
    <p:sldLayoutId id="2147483661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4051704"/>
          </a:xfrm>
        </p:spPr>
        <p:txBody>
          <a:bodyPr/>
          <a:lstStyle/>
          <a:p>
            <a:r>
              <a:rPr lang="el-GR" sz="3600" dirty="0">
                <a:solidFill>
                  <a:srgbClr val="000000"/>
                </a:solidFill>
                <a:latin typeface="Tenorite"/>
                <a:cs typeface="Calibri"/>
              </a:rPr>
              <a:t>Επέκταση Συστήματος Κατασκευής Προφίλ Δεδομένων με Τεχνικές Μηχανικής Μάθησης</a:t>
            </a:r>
            <a:br>
              <a:rPr lang="el-GR" sz="3600" dirty="0">
                <a:solidFill>
                  <a:srgbClr val="000000"/>
                </a:solidFill>
                <a:latin typeface="Tenorite"/>
                <a:cs typeface="Calibri"/>
              </a:rPr>
            </a:br>
            <a:br>
              <a:rPr lang="el-GR" sz="3600" dirty="0">
                <a:solidFill>
                  <a:srgbClr val="000000"/>
                </a:solidFill>
                <a:latin typeface="Tenorite"/>
                <a:cs typeface="Calibri"/>
              </a:rPr>
            </a:br>
            <a:r>
              <a:rPr lang="el-GR" sz="2000" dirty="0">
                <a:solidFill>
                  <a:srgbClr val="000000"/>
                </a:solidFill>
                <a:latin typeface="Tenorite"/>
                <a:cs typeface="Calibri"/>
              </a:rPr>
              <a:t>Παρουσίαση Διπλωματικής Εργασίας</a:t>
            </a:r>
            <a:br>
              <a:rPr lang="el-GR" sz="3600" b="0" dirty="0">
                <a:solidFill>
                  <a:srgbClr val="000000"/>
                </a:solidFill>
                <a:latin typeface="Tenorite"/>
                <a:cs typeface="Calibri"/>
              </a:rPr>
            </a:br>
            <a:r>
              <a:rPr lang="el-GR" sz="1600" b="0" dirty="0" err="1">
                <a:solidFill>
                  <a:srgbClr val="000000"/>
                </a:solidFill>
                <a:latin typeface="Tenorite"/>
                <a:cs typeface="Calibri"/>
              </a:rPr>
              <a:t>Καραθάνος</a:t>
            </a:r>
            <a:r>
              <a:rPr lang="el-GR" sz="1600" b="0" dirty="0">
                <a:solidFill>
                  <a:srgbClr val="000000"/>
                </a:solidFill>
                <a:latin typeface="Tenorite"/>
                <a:cs typeface="Calibri"/>
              </a:rPr>
              <a:t> Γεώργιος</a:t>
            </a:r>
            <a:br>
              <a:rPr lang="el-GR" sz="3600" b="0" dirty="0">
                <a:solidFill>
                  <a:srgbClr val="000000"/>
                </a:solidFill>
                <a:latin typeface="Tenorite"/>
                <a:cs typeface="Calibri"/>
              </a:rPr>
            </a:br>
            <a:br>
              <a:rPr lang="el-GR" sz="3600" b="0" dirty="0">
                <a:solidFill>
                  <a:srgbClr val="000000"/>
                </a:solidFill>
                <a:latin typeface="Tenorite"/>
                <a:cs typeface="Calibri"/>
              </a:rPr>
            </a:br>
            <a:r>
              <a:rPr lang="el-GR" sz="1600" b="0" dirty="0">
                <a:solidFill>
                  <a:srgbClr val="000000"/>
                </a:solidFill>
                <a:latin typeface="Tenorite"/>
                <a:cs typeface="Calibri"/>
              </a:rPr>
              <a:t>Ιούνιος 2024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F3D3-D4F8-A4FD-7A6B-384D506C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984395"/>
          </a:xfrm>
        </p:spPr>
        <p:txBody>
          <a:bodyPr/>
          <a:lstStyle/>
          <a:p>
            <a:r>
              <a:rPr lang="en-US" dirty="0"/>
              <a:t>Linear Regression (1)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3BE7-4DC8-98A7-8B63-B25A06FE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47" y="1086416"/>
            <a:ext cx="8193386" cy="5669563"/>
          </a:xfrm>
        </p:spPr>
        <p:txBody>
          <a:bodyPr>
            <a:normAutofit/>
          </a:bodyPr>
          <a:lstStyle/>
          <a:p>
            <a:r>
              <a:rPr lang="el-GR" sz="2200" dirty="0"/>
              <a:t>Στο </a:t>
            </a:r>
            <a:r>
              <a:rPr lang="en-US" sz="2200" dirty="0"/>
              <a:t>Linear Regression </a:t>
            </a:r>
            <a:r>
              <a:rPr lang="el-GR" sz="2200" dirty="0"/>
              <a:t>υπάρχει μια εξαρτημένη μεταβλητή και μια ανεξάρτητη μεταβλητή. Η φόρμουλα που προκύπτει είναι η συνάρτηση μιας ευθείας. </a:t>
            </a:r>
          </a:p>
          <a:p>
            <a:r>
              <a:rPr lang="el-GR" sz="2200" dirty="0"/>
              <a:t>Για παράδειγμα αν η εξαρτημένη μεταβλητή είναι η θερμοκρασία ενός δωματίου (ΘΔ) και η ανεξάρτητη μεταβλητή είναι η υγρασία (Υ), τότε προκύπτει μια φόρμουλα της μορφής</a:t>
            </a:r>
            <a:r>
              <a:rPr lang="en-US" sz="2200" dirty="0"/>
              <a:t>: </a:t>
            </a:r>
            <a:r>
              <a:rPr lang="el-GR" sz="2200" dirty="0"/>
              <a:t> </a:t>
            </a:r>
            <a:r>
              <a:rPr lang="el-GR" sz="2200" b="1" i="1" dirty="0"/>
              <a:t>ΘΔ = </a:t>
            </a:r>
            <a:r>
              <a:rPr lang="en-US" sz="2200" b="1" i="1" dirty="0"/>
              <a:t>f(</a:t>
            </a:r>
            <a:r>
              <a:rPr lang="el-GR" sz="2200" b="1" i="1" dirty="0"/>
              <a:t>Υ) = </a:t>
            </a:r>
            <a:r>
              <a:rPr lang="en-US" sz="2200" b="1" i="1" dirty="0"/>
              <a:t>intercept + slope*</a:t>
            </a:r>
            <a:r>
              <a:rPr lang="el-GR" sz="2200" b="1" i="1" dirty="0"/>
              <a:t>Υ.</a:t>
            </a:r>
          </a:p>
          <a:p>
            <a:r>
              <a:rPr lang="el-GR" sz="2200" dirty="0"/>
              <a:t>Για να υπολογίσει αυτή τη φόρμουλα </a:t>
            </a:r>
            <a:r>
              <a:rPr lang="el-GR" sz="2200" b="1" dirty="0"/>
              <a:t>το </a:t>
            </a:r>
            <a:r>
              <a:rPr lang="en-US" sz="2200" b="1" dirty="0"/>
              <a:t>Pythia </a:t>
            </a:r>
            <a:r>
              <a:rPr lang="el-GR" sz="2200" b="1" dirty="0"/>
              <a:t>δέχεται σαν είσοδο </a:t>
            </a:r>
            <a:r>
              <a:rPr lang="el-GR" sz="2200" dirty="0"/>
              <a:t>τις εξής παραμέτρους</a:t>
            </a:r>
            <a:r>
              <a:rPr lang="en-US" sz="2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200" dirty="0"/>
              <a:t>Το όνομα της εξαρτημένης μεταβλητής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200" dirty="0"/>
              <a:t>Το όνομα της ανεξάρτητης μεταβλητής</a:t>
            </a:r>
            <a:endParaRPr lang="en-US" sz="2200" dirty="0"/>
          </a:p>
          <a:p>
            <a:r>
              <a:rPr lang="el-GR" sz="2200" dirty="0"/>
              <a:t>Με την διαδικασία ελαχιστοποίησης του τετραγωνικού σφάλματος</a:t>
            </a:r>
            <a:r>
              <a:rPr lang="en-US" sz="2200" dirty="0"/>
              <a:t>:</a:t>
            </a:r>
            <a:r>
              <a:rPr lang="el-GR" sz="2200" dirty="0"/>
              <a:t>                                υπολογίζονται τα </a:t>
            </a:r>
            <a:r>
              <a:rPr lang="en-US" sz="2200" dirty="0"/>
              <a:t>intercept </a:t>
            </a:r>
            <a:r>
              <a:rPr lang="el-GR" sz="2200" dirty="0"/>
              <a:t>και </a:t>
            </a:r>
            <a:r>
              <a:rPr lang="en-US" sz="2200" dirty="0"/>
              <a:t>slope.</a:t>
            </a:r>
          </a:p>
          <a:p>
            <a:endParaRPr lang="en-US" sz="1600" dirty="0"/>
          </a:p>
        </p:txBody>
      </p:sp>
      <p:pic>
        <p:nvPicPr>
          <p:cNvPr id="5" name="Picture 4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6200AA5E-6211-8FC2-C812-0265C0DAE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453" y="5349853"/>
            <a:ext cx="2073511" cy="843462"/>
          </a:xfrm>
          <a:prstGeom prst="rect">
            <a:avLst/>
          </a:prstGeom>
        </p:spPr>
      </p:pic>
      <p:pic>
        <p:nvPicPr>
          <p:cNvPr id="7" name="Picture 6" descr="A graph of a slope&#10;&#10;Description automatically generated">
            <a:extLst>
              <a:ext uri="{FF2B5EF4-FFF2-40B4-BE49-F238E27FC236}">
                <a16:creationId xmlns:a16="http://schemas.microsoft.com/office/drawing/2014/main" id="{D70FAFE9-8BB9-2C6C-6A88-A8391813D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043" y="2151245"/>
            <a:ext cx="3519157" cy="242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9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09B6-24B4-198C-0CDE-FAEC04CD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2"/>
            <a:ext cx="9779183" cy="821432"/>
          </a:xfrm>
        </p:spPr>
        <p:txBody>
          <a:bodyPr/>
          <a:lstStyle/>
          <a:p>
            <a:r>
              <a:rPr lang="en-US" dirty="0"/>
              <a:t>Linear Regression (2)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C9BE-B536-9383-E5AC-81A4709C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010" y="1421395"/>
            <a:ext cx="10259037" cy="4291342"/>
          </a:xfrm>
        </p:spPr>
        <p:txBody>
          <a:bodyPr>
            <a:normAutofit fontScale="77500" lnSpcReduction="20000"/>
          </a:bodyPr>
          <a:lstStyle/>
          <a:p>
            <a:r>
              <a:rPr lang="el-GR" sz="2800" b="1" dirty="0"/>
              <a:t>Έξοδος αυτής της διαδικασίας </a:t>
            </a:r>
            <a:r>
              <a:rPr lang="el-GR" sz="2800" dirty="0"/>
              <a:t>είναι ένα αντικείμενο τύπου ‘</a:t>
            </a:r>
            <a:r>
              <a:rPr lang="en-US" sz="2800" dirty="0" err="1"/>
              <a:t>RegressionProfile</a:t>
            </a:r>
            <a:r>
              <a:rPr lang="el-GR" sz="2800" dirty="0"/>
              <a:t>’</a:t>
            </a:r>
            <a:r>
              <a:rPr lang="en-US" sz="2800" dirty="0"/>
              <a:t> </a:t>
            </a:r>
            <a:r>
              <a:rPr lang="el-GR" sz="2800" dirty="0"/>
              <a:t>το οποίο περιέχει όλη την απαραίτητη πληροφορία για να εξαχθεί σχετικό </a:t>
            </a:r>
            <a:r>
              <a:rPr lang="en-US" sz="2800" dirty="0"/>
              <a:t>regression report.</a:t>
            </a:r>
            <a:r>
              <a:rPr lang="el-GR" sz="2800" dirty="0"/>
              <a:t> Συγκεκριμένα αυτό το αντικείμενο θα έχει</a:t>
            </a:r>
            <a:r>
              <a:rPr lang="en-US" sz="28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800" dirty="0"/>
              <a:t>Το όνομα της εξαρτημένης μεταβλητής και της τιμές της.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800" dirty="0"/>
              <a:t>Το όνομα της ανεξάρτητης μεταβλητής και τις τιμές της.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800" dirty="0"/>
              <a:t>Το </a:t>
            </a:r>
            <a:r>
              <a:rPr lang="en-US" sz="2800" dirty="0"/>
              <a:t>intercept </a:t>
            </a:r>
            <a:r>
              <a:rPr lang="el-GR" sz="2800" dirty="0"/>
              <a:t>της φόρμουλας που προκύπτει.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800" dirty="0"/>
              <a:t>Το </a:t>
            </a:r>
            <a:r>
              <a:rPr lang="en-US" sz="2800" dirty="0"/>
              <a:t>slope </a:t>
            </a:r>
            <a:r>
              <a:rPr lang="el-GR" sz="2800" dirty="0"/>
              <a:t>της φόρμουλας που προκύπτει.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800" dirty="0"/>
              <a:t>Το </a:t>
            </a:r>
            <a:r>
              <a:rPr lang="en-US" sz="2800" dirty="0"/>
              <a:t>correlation </a:t>
            </a:r>
            <a:r>
              <a:rPr lang="el-GR" sz="2800" dirty="0"/>
              <a:t>μεταξύ των δύο μεταβλητών. (Μια τιμή στο [0, 1] που δηλώνει κατά πόσο συσχετίζονται)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800" dirty="0"/>
              <a:t>Το </a:t>
            </a:r>
            <a:r>
              <a:rPr lang="en-US" sz="2800" dirty="0"/>
              <a:t>p-value </a:t>
            </a:r>
            <a:r>
              <a:rPr lang="el-GR" sz="2800" dirty="0"/>
              <a:t>με </a:t>
            </a:r>
            <a:r>
              <a:rPr lang="en-US" sz="2800" dirty="0"/>
              <a:t>null hypothesis </a:t>
            </a:r>
            <a:r>
              <a:rPr lang="el-GR" sz="2800" dirty="0"/>
              <a:t>πως αυτές οι 2 μεταβλητές δεν συσχετίζονται. Δηλαδή η πιθανότητα να μην συσχετίζονται. Θέλουμε να είναι μικρή (</a:t>
            </a:r>
            <a:r>
              <a:rPr lang="en-US" sz="2800" dirty="0"/>
              <a:t>p-value&lt;0.05).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800" dirty="0"/>
              <a:t>Το </a:t>
            </a:r>
            <a:r>
              <a:rPr lang="en-US" sz="2800" dirty="0"/>
              <a:t>error </a:t>
            </a:r>
            <a:r>
              <a:rPr lang="el-GR" sz="2800" dirty="0"/>
              <a:t>του </a:t>
            </a:r>
            <a:r>
              <a:rPr lang="en-US" sz="2800" dirty="0"/>
              <a:t>regression.</a:t>
            </a:r>
            <a:endParaRPr lang="el-GR" sz="2800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6222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3D09-0E33-F79B-1E2F-5DBD0467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2"/>
            <a:ext cx="9779183" cy="803326"/>
          </a:xfrm>
        </p:spPr>
        <p:txBody>
          <a:bodyPr/>
          <a:lstStyle/>
          <a:p>
            <a:r>
              <a:rPr lang="en-US" dirty="0"/>
              <a:t>Polynomial Regression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54EC9-9D03-A90D-A5A8-A4EC4F5DD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04" y="1059256"/>
            <a:ext cx="8519311" cy="5696722"/>
          </a:xfrm>
        </p:spPr>
        <p:txBody>
          <a:bodyPr>
            <a:normAutofit/>
          </a:bodyPr>
          <a:lstStyle/>
          <a:p>
            <a:r>
              <a:rPr lang="el-GR" sz="2300" dirty="0"/>
              <a:t>Στο </a:t>
            </a:r>
            <a:r>
              <a:rPr lang="en-US" sz="2300" dirty="0"/>
              <a:t>Polynomial Regression </a:t>
            </a:r>
            <a:r>
              <a:rPr lang="el-GR" sz="2300" dirty="0"/>
              <a:t>υπάρχει μια εξαρτημένη μεταβλητή και μια ανεξάρτητη μεταβλητή. Η φόρμουλα που προκύπτει είναι μια </a:t>
            </a:r>
            <a:r>
              <a:rPr lang="el-GR" sz="2300" dirty="0" err="1"/>
              <a:t>πολυωνυμική</a:t>
            </a:r>
            <a:r>
              <a:rPr lang="el-GR" sz="2300" dirty="0"/>
              <a:t> συνάρτηση. </a:t>
            </a:r>
          </a:p>
          <a:p>
            <a:r>
              <a:rPr lang="el-GR" sz="2300" dirty="0"/>
              <a:t>Για να υπολογίσει αυτή τη φόρμουλα </a:t>
            </a:r>
            <a:r>
              <a:rPr lang="el-GR" sz="2300" b="1" dirty="0"/>
              <a:t>το </a:t>
            </a:r>
            <a:r>
              <a:rPr lang="en-US" sz="2300" b="1" dirty="0"/>
              <a:t>Pythia </a:t>
            </a:r>
            <a:r>
              <a:rPr lang="el-GR" sz="2300" b="1" dirty="0"/>
              <a:t>δέχεται σαν είσοδο </a:t>
            </a:r>
            <a:r>
              <a:rPr lang="el-GR" sz="2300" dirty="0"/>
              <a:t>τις εξής παραμέτρους</a:t>
            </a:r>
            <a:r>
              <a:rPr lang="en-US" sz="23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300" dirty="0"/>
              <a:t>Το όνομα της εξαρτημένης μεταβλητής</a:t>
            </a: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300" dirty="0"/>
              <a:t>Το όνομα της ανεξάρτητης μεταβλητής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300" dirty="0"/>
              <a:t>Τον βαθμό του πολυωνύμου</a:t>
            </a:r>
          </a:p>
          <a:p>
            <a:r>
              <a:rPr lang="el-GR" sz="2300" dirty="0"/>
              <a:t>Για παράδειγμα αν η εξαρτημένη μεταβλητή είναι η θερμοκρασία ενός δωματίου (ΘΔ) και η ανεξάρτητη μεταβλητή είναι η υγρασία (Υ), τότε προκύπτει μια φόρμουλα της μορφής</a:t>
            </a:r>
            <a:r>
              <a:rPr lang="en-US" sz="2300" dirty="0"/>
              <a:t>: </a:t>
            </a:r>
            <a:r>
              <a:rPr lang="el-GR" sz="2300" dirty="0"/>
              <a:t> </a:t>
            </a:r>
            <a:r>
              <a:rPr lang="el-GR" sz="2300" b="1" i="1" dirty="0"/>
              <a:t>ΘΔ = </a:t>
            </a:r>
            <a:r>
              <a:rPr lang="en-US" sz="2300" b="1" i="1" dirty="0"/>
              <a:t>f(</a:t>
            </a:r>
            <a:r>
              <a:rPr lang="el-GR" sz="2300" b="1" i="1" dirty="0"/>
              <a:t>Υ) = </a:t>
            </a:r>
            <a:r>
              <a:rPr lang="en-US" sz="2300" b="1" i="1" dirty="0"/>
              <a:t>intercept + slope1*</a:t>
            </a:r>
            <a:r>
              <a:rPr lang="el-GR" sz="2300" b="1" i="1" dirty="0"/>
              <a:t>Υ + </a:t>
            </a:r>
            <a:r>
              <a:rPr lang="en-US" sz="2300" b="1" i="1" dirty="0"/>
              <a:t>slope2*(Y^2) + …. + </a:t>
            </a:r>
            <a:r>
              <a:rPr lang="en-US" sz="2300" b="1" i="1" dirty="0" err="1"/>
              <a:t>slopen</a:t>
            </a:r>
            <a:r>
              <a:rPr lang="en-US" sz="2300" b="1" i="1" dirty="0"/>
              <a:t>*(</a:t>
            </a:r>
            <a:r>
              <a:rPr lang="en-US" sz="2300" b="1" i="1" dirty="0" err="1"/>
              <a:t>Y^n</a:t>
            </a:r>
            <a:r>
              <a:rPr lang="en-US" sz="2300" b="1" i="1" dirty="0"/>
              <a:t>)</a:t>
            </a:r>
            <a:r>
              <a:rPr lang="el-GR" sz="2300" b="1" i="1" dirty="0"/>
              <a:t>.</a:t>
            </a:r>
            <a:endParaRPr lang="en-US" sz="2300" b="1" i="1" dirty="0"/>
          </a:p>
          <a:p>
            <a:r>
              <a:rPr lang="el-GR" sz="2300" dirty="0"/>
              <a:t>Με την διαδικασία ελαχιστοποίησης του τετραγωνικού σφάλματος</a:t>
            </a:r>
            <a:r>
              <a:rPr lang="en-US" sz="2300" dirty="0"/>
              <a:t> </a:t>
            </a:r>
            <a:r>
              <a:rPr lang="el-GR" sz="2300" dirty="0"/>
              <a:t>υπολογίζονται το </a:t>
            </a:r>
            <a:r>
              <a:rPr lang="en-US" sz="2300" dirty="0"/>
              <a:t>intercept </a:t>
            </a:r>
            <a:r>
              <a:rPr lang="el-GR" sz="2300" dirty="0"/>
              <a:t>και τα </a:t>
            </a:r>
            <a:r>
              <a:rPr lang="en-US" sz="2300" dirty="0"/>
              <a:t>slopes.</a:t>
            </a:r>
            <a:endParaRPr lang="el-GR" sz="2300" dirty="0"/>
          </a:p>
        </p:txBody>
      </p:sp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0CF18B20-B59B-A652-ECD3-8B03191A2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588" y="1999486"/>
            <a:ext cx="2994275" cy="255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8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A682-E98C-9F6F-A788-E17255D0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839539"/>
          </a:xfrm>
        </p:spPr>
        <p:txBody>
          <a:bodyPr/>
          <a:lstStyle/>
          <a:p>
            <a:r>
              <a:rPr lang="en-US" dirty="0"/>
              <a:t>Multiple Linear Regression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D0E3A-E9B3-A112-EC86-5816F4EF2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07" y="1493822"/>
            <a:ext cx="8229600" cy="4336610"/>
          </a:xfrm>
        </p:spPr>
        <p:txBody>
          <a:bodyPr>
            <a:noAutofit/>
          </a:bodyPr>
          <a:lstStyle/>
          <a:p>
            <a:r>
              <a:rPr lang="el-GR" sz="2000" dirty="0"/>
              <a:t>Στο </a:t>
            </a:r>
            <a:r>
              <a:rPr lang="en-US" sz="2000" dirty="0"/>
              <a:t>Multiple Regression </a:t>
            </a:r>
            <a:r>
              <a:rPr lang="el-GR" sz="2000" dirty="0"/>
              <a:t>υπάρχει μια εξαρτημένη μεταβλητή και μία ή περισσότερες ανεξάρτητες μεταβλητές. Η φόρμουλα που προκύπτει είναι μια συνάρτηση στον πολυδιάστατο χώρο.</a:t>
            </a:r>
          </a:p>
          <a:p>
            <a:r>
              <a:rPr lang="el-GR" sz="2000" dirty="0"/>
              <a:t>Για να υπολογίσει αυτή τη φόρμουλα </a:t>
            </a:r>
            <a:r>
              <a:rPr lang="el-GR" sz="2000" b="1" dirty="0"/>
              <a:t>το </a:t>
            </a:r>
            <a:r>
              <a:rPr lang="en-US" sz="2000" b="1" dirty="0"/>
              <a:t>Pythia </a:t>
            </a:r>
            <a:r>
              <a:rPr lang="el-GR" sz="2000" b="1" dirty="0"/>
              <a:t>δέχεται σαν είσοδο </a:t>
            </a:r>
            <a:r>
              <a:rPr lang="el-GR" sz="2000" dirty="0"/>
              <a:t>τις εξής παραμέτρους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/>
              <a:t>Το όνομα της εξαρτημένης μεταβλητής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/>
              <a:t>Τα ονόματα των ανεξάρτητων μεταβλητών</a:t>
            </a:r>
          </a:p>
          <a:p>
            <a:r>
              <a:rPr lang="el-GR" sz="2000" dirty="0"/>
              <a:t>Για παράδειγμα αν η εξαρτημένη μεταβλητή είναι η θερμοκρασία ενός δωματίου (ΘΔ) και οι ανεξάρτητες μεταβλητές είναι η υγρασία (ΥΓ) και το υψόμετρο της πόλης (ΥΠ), τότε προκύπτει μια φόρμουλα της μορφής</a:t>
            </a:r>
            <a:r>
              <a:rPr lang="en-US" sz="2000" dirty="0"/>
              <a:t>: </a:t>
            </a:r>
            <a:r>
              <a:rPr lang="el-GR" sz="2000" dirty="0"/>
              <a:t> </a:t>
            </a:r>
            <a:r>
              <a:rPr lang="el-GR" sz="2000" b="1" i="1" dirty="0"/>
              <a:t>ΘΔ = </a:t>
            </a:r>
            <a:r>
              <a:rPr lang="en-US" sz="2000" b="1" i="1" dirty="0"/>
              <a:t>f(</a:t>
            </a:r>
            <a:r>
              <a:rPr lang="el-GR" sz="2000" b="1" i="1" dirty="0"/>
              <a:t>ΥΓ, ΥΠ) = </a:t>
            </a:r>
            <a:r>
              <a:rPr lang="en-US" sz="2000" b="1" i="1" dirty="0"/>
              <a:t>intercept + slope1*</a:t>
            </a:r>
            <a:r>
              <a:rPr lang="el-GR" sz="2000" b="1" i="1" dirty="0"/>
              <a:t>ΥΓ + </a:t>
            </a:r>
            <a:r>
              <a:rPr lang="en-US" sz="2000" b="1" i="1" dirty="0"/>
              <a:t>slope2*</a:t>
            </a:r>
            <a:r>
              <a:rPr lang="el-GR" sz="2000" b="1" i="1" dirty="0"/>
              <a:t>ΥΠ.</a:t>
            </a:r>
            <a:endParaRPr lang="en-US" sz="2000" b="1" i="1" dirty="0"/>
          </a:p>
          <a:p>
            <a:endParaRPr lang="el-GR" sz="1500" dirty="0"/>
          </a:p>
        </p:txBody>
      </p:sp>
      <p:pic>
        <p:nvPicPr>
          <p:cNvPr id="5" name="Picture 4" descr="A graph with colored lines and dots&#10;&#10;Description automatically generated">
            <a:extLst>
              <a:ext uri="{FF2B5EF4-FFF2-40B4-BE49-F238E27FC236}">
                <a16:creationId xmlns:a16="http://schemas.microsoft.com/office/drawing/2014/main" id="{45908137-5D08-D331-88A3-98EFE17BE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697" y="2139973"/>
            <a:ext cx="3305078" cy="24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58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E702-AD4C-4B02-2A49-A9D611394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"/>
            <a:ext cx="9779183" cy="778597"/>
          </a:xfrm>
        </p:spPr>
        <p:txBody>
          <a:bodyPr/>
          <a:lstStyle/>
          <a:p>
            <a:r>
              <a:rPr lang="en-US" dirty="0"/>
              <a:t>Automated Regression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BAFD-F999-1489-BF93-D7D9A4872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83" y="1240325"/>
            <a:ext cx="8528365" cy="5350598"/>
          </a:xfrm>
        </p:spPr>
        <p:txBody>
          <a:bodyPr>
            <a:normAutofit fontScale="32500" lnSpcReduction="20000"/>
          </a:bodyPr>
          <a:lstStyle/>
          <a:p>
            <a:r>
              <a:rPr lang="el-GR" sz="5600" dirty="0"/>
              <a:t>Το </a:t>
            </a:r>
            <a:r>
              <a:rPr lang="en-US" sz="5600" dirty="0"/>
              <a:t>Automated Regression </a:t>
            </a:r>
            <a:r>
              <a:rPr lang="el-GR" sz="5600" dirty="0"/>
              <a:t>είναι μια υποπερίπτωση του </a:t>
            </a:r>
            <a:r>
              <a:rPr lang="en-US" sz="5600" dirty="0"/>
              <a:t>Multiple Linear Regression </a:t>
            </a:r>
            <a:r>
              <a:rPr lang="el-GR" sz="5600" dirty="0"/>
              <a:t>στην οποία δεν γνωρίζουμε εκ των προτέρων τις ανεξάρτητες μεταβλητές. Σε αυτή την εκδοχή αφήνουμε το </a:t>
            </a:r>
            <a:r>
              <a:rPr lang="en-US" sz="5600" dirty="0"/>
              <a:t>Pythia </a:t>
            </a:r>
            <a:r>
              <a:rPr lang="el-GR" sz="5600" dirty="0"/>
              <a:t>αποφασίσει ποιες είναι οι ανεξάρτητες μεταβλητές με ένας αυτόματο τρόπο και αφού τις βρει να εφαρμόσει </a:t>
            </a:r>
            <a:r>
              <a:rPr lang="en-US" sz="5600" dirty="0"/>
              <a:t>Multiple Linear Regression </a:t>
            </a:r>
            <a:r>
              <a:rPr lang="el-GR" sz="5600" dirty="0"/>
              <a:t>με αυτές.</a:t>
            </a:r>
          </a:p>
          <a:p>
            <a:r>
              <a:rPr lang="el-GR" sz="5600" dirty="0"/>
              <a:t>Για να υπολογίσει αυτή τη φόρμουλα </a:t>
            </a:r>
            <a:r>
              <a:rPr lang="el-GR" sz="5600" b="1" dirty="0"/>
              <a:t>το </a:t>
            </a:r>
            <a:r>
              <a:rPr lang="en-US" sz="5600" b="1" dirty="0"/>
              <a:t>Pythia </a:t>
            </a:r>
            <a:r>
              <a:rPr lang="el-GR" sz="5600" b="1" dirty="0"/>
              <a:t>δέχεται σαν είσοδο </a:t>
            </a:r>
            <a:r>
              <a:rPr lang="el-GR" sz="5600" dirty="0"/>
              <a:t>τις εξής παραμέτρους</a:t>
            </a:r>
            <a:r>
              <a:rPr lang="en-US" sz="5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5600" dirty="0"/>
              <a:t>Το όνομα της εξαρτημένης μεταβλητής</a:t>
            </a:r>
            <a:endParaRPr lang="en-US" sz="5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5600"/>
              <a:t>Ένα </a:t>
            </a:r>
            <a:r>
              <a:rPr lang="en-US" sz="5600" dirty="0"/>
              <a:t>p-value threshold.</a:t>
            </a:r>
            <a:endParaRPr lang="el-GR" sz="5600" dirty="0"/>
          </a:p>
          <a:p>
            <a:r>
              <a:rPr lang="el-GR" sz="5600" dirty="0"/>
              <a:t>Για παράδειγμα αν η εξαρτημένη μεταβλητή είναι η θερμοκρασία ενός δωματίου (ΘΔ) και οι πιθανές ανεξάρτητες μεταβλητές είναι η υγρασία (ΥΓ) και το υψόμετρο της πόλης (ΥΠ), τότε ενδεχόμενες φόρμουλες που μπορούν να προκύψουν μπορούν να έχουν μέσα τους και τα ΥΓ, ΥΠ, ένα από τα 2 ή κανένα.</a:t>
            </a:r>
            <a:endParaRPr lang="en-US" sz="5600" dirty="0"/>
          </a:p>
          <a:p>
            <a:r>
              <a:rPr lang="el-GR" sz="5600" dirty="0"/>
              <a:t>Ο τρόπος που λειτουργεί το </a:t>
            </a:r>
            <a:r>
              <a:rPr lang="en-US" sz="5600" dirty="0"/>
              <a:t>Automated Regression </a:t>
            </a:r>
            <a:r>
              <a:rPr lang="el-GR" sz="5600" dirty="0"/>
              <a:t>είναι ο εξής</a:t>
            </a:r>
            <a:r>
              <a:rPr lang="en-US" sz="5600" dirty="0"/>
              <a:t>:</a:t>
            </a:r>
          </a:p>
          <a:p>
            <a:pPr marL="914400" indent="-914400">
              <a:buFont typeface="+mj-lt"/>
              <a:buAutoNum type="arabicPeriod"/>
            </a:pPr>
            <a:r>
              <a:rPr lang="el-GR" sz="5600" dirty="0"/>
              <a:t>Υπολογίζει όλα τα </a:t>
            </a:r>
            <a:r>
              <a:rPr lang="en-US" sz="5600" dirty="0"/>
              <a:t>correlations </a:t>
            </a:r>
            <a:r>
              <a:rPr lang="el-GR" sz="5600" dirty="0"/>
              <a:t>μεταξύ της εξαρτημένης μεταβλητής με όλες τις υπόλοιπες.</a:t>
            </a:r>
          </a:p>
          <a:p>
            <a:pPr marL="914400" indent="-914400">
              <a:buFont typeface="+mj-lt"/>
              <a:buAutoNum type="arabicPeriod"/>
            </a:pPr>
            <a:r>
              <a:rPr lang="el-GR" sz="5600" dirty="0"/>
              <a:t>Υπολογίζει όλα τα </a:t>
            </a:r>
            <a:r>
              <a:rPr lang="en-US" sz="5600" dirty="0"/>
              <a:t>p-value</a:t>
            </a:r>
            <a:r>
              <a:rPr lang="el-GR" sz="5600" dirty="0"/>
              <a:t>,</a:t>
            </a:r>
            <a:r>
              <a:rPr lang="en-US" sz="5600" dirty="0"/>
              <a:t> </a:t>
            </a:r>
            <a:r>
              <a:rPr lang="el-GR" sz="5600" dirty="0"/>
              <a:t>βάση των </a:t>
            </a:r>
            <a:r>
              <a:rPr lang="en-US" sz="5600" dirty="0"/>
              <a:t>correlation</a:t>
            </a:r>
            <a:r>
              <a:rPr lang="el-GR" sz="5600" dirty="0"/>
              <a:t>, για κάθε υποψήφια στήλη.</a:t>
            </a:r>
          </a:p>
          <a:p>
            <a:pPr marL="914400" indent="-914400">
              <a:buFont typeface="+mj-lt"/>
              <a:buAutoNum type="arabicPeriod"/>
            </a:pPr>
            <a:r>
              <a:rPr lang="el-GR" sz="5600" dirty="0"/>
              <a:t>Κρατάει σαν ανεξάρτητες μεταβλητές τις στήλες που είχαν </a:t>
            </a:r>
            <a:r>
              <a:rPr lang="en-US" sz="5600" dirty="0"/>
              <a:t>p-value </a:t>
            </a:r>
            <a:r>
              <a:rPr lang="el-GR" sz="5600" dirty="0"/>
              <a:t>μικρότερο από αυτό που έδωσε σαν </a:t>
            </a:r>
            <a:r>
              <a:rPr lang="en-US" sz="5600" dirty="0"/>
              <a:t>threshold </a:t>
            </a:r>
            <a:r>
              <a:rPr lang="el-GR" sz="5600" dirty="0"/>
              <a:t>ο χρήστης.</a:t>
            </a:r>
          </a:p>
          <a:p>
            <a:endParaRPr lang="el-GR" dirty="0"/>
          </a:p>
        </p:txBody>
      </p:sp>
      <p:pic>
        <p:nvPicPr>
          <p:cNvPr id="5" name="Picture 4" descr="A hand touching a screen with a circular pattern&#10;&#10;Description automatically generated with medium confidence">
            <a:extLst>
              <a:ext uri="{FF2B5EF4-FFF2-40B4-BE49-F238E27FC236}">
                <a16:creationId xmlns:a16="http://schemas.microsoft.com/office/drawing/2014/main" id="{EA827C82-131C-A419-62BC-8FAEA239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269" y="1799207"/>
            <a:ext cx="3029893" cy="296953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softEdge rad="3175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82166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8165-0DF3-19D1-F01F-F4D756AB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7"/>
            <a:ext cx="9779183" cy="470056"/>
          </a:xfrm>
        </p:spPr>
        <p:txBody>
          <a:bodyPr/>
          <a:lstStyle/>
          <a:p>
            <a:pPr algn="ctr"/>
            <a:r>
              <a:rPr lang="en-US" dirty="0"/>
              <a:t>Regression Report</a:t>
            </a:r>
            <a:endParaRPr lang="el-GR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B07B411-D7FD-C224-863E-B2309FC84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8951" y="520815"/>
            <a:ext cx="4879817" cy="3115921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837A740-6C00-2583-5D5D-B034F01FF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33" y="520816"/>
            <a:ext cx="4583785" cy="311592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3B3C1A4-C891-B017-72B9-DAF3B2B5C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33" y="3730028"/>
            <a:ext cx="4583785" cy="2991445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CD4D8A5-D898-399E-E4DC-A35E59387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951" y="3730028"/>
            <a:ext cx="4879817" cy="30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5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E46E-B723-6081-05DC-1EAF7997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79421" y="108643"/>
            <a:ext cx="4970067" cy="841972"/>
          </a:xfrm>
        </p:spPr>
        <p:txBody>
          <a:bodyPr/>
          <a:lstStyle/>
          <a:p>
            <a:r>
              <a:rPr lang="en-US" dirty="0"/>
              <a:t>Clustering Analysis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CC19-949E-0D1F-D08A-8D40525EB084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548261" y="2706986"/>
            <a:ext cx="3411367" cy="4042371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l-GR" b="1" dirty="0"/>
              <a:t>Παραλλαγές του </a:t>
            </a:r>
            <a:r>
              <a:rPr lang="en-US" b="1" dirty="0"/>
              <a:t>Clustering</a:t>
            </a:r>
            <a:r>
              <a:rPr lang="el-GR" b="1" dirty="0"/>
              <a:t> στο </a:t>
            </a:r>
            <a:r>
              <a:rPr lang="en-US" b="1" dirty="0"/>
              <a:t>Pythia: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K-Means</a:t>
            </a:r>
            <a:endParaRPr lang="el-GR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Bisecting K-Means</a:t>
            </a:r>
            <a:endParaRPr lang="el-GR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Power Iteration Clustering</a:t>
            </a:r>
            <a:endParaRPr lang="el-GR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55836-DCD3-911F-2A8B-DA4BEB8FCF07}"/>
              </a:ext>
            </a:extLst>
          </p:cNvPr>
          <p:cNvSpPr>
            <a:spLocks noGrp="1"/>
          </p:cNvSpPr>
          <p:nvPr>
            <p:ph idx="15"/>
          </p:nvPr>
        </p:nvSpPr>
        <p:spPr>
          <a:xfrm flipH="1">
            <a:off x="325925" y="1059256"/>
            <a:ext cx="7396681" cy="1946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900" b="0" i="0" dirty="0">
                <a:solidFill>
                  <a:srgbClr val="0D0D0D"/>
                </a:solidFill>
                <a:effectLst/>
              </a:rPr>
              <a:t>Το </a:t>
            </a:r>
            <a:r>
              <a:rPr lang="el-GR" sz="1900" b="0" i="0" dirty="0" err="1">
                <a:solidFill>
                  <a:srgbClr val="0D0D0D"/>
                </a:solidFill>
                <a:effectLst/>
              </a:rPr>
              <a:t>clustering</a:t>
            </a:r>
            <a:r>
              <a:rPr lang="el-GR" sz="1900" b="0" i="0" dirty="0">
                <a:solidFill>
                  <a:srgbClr val="0D0D0D"/>
                </a:solidFill>
                <a:effectLst/>
              </a:rPr>
              <a:t> αναφέρεται σε μια τεχνική ανάλυσης δεδομένων που στοχεύει στην ομαδοποίηση των δεδομένων σε ομάδες ή "</a:t>
            </a:r>
            <a:r>
              <a:rPr lang="el-GR" sz="1900" b="0" i="0" dirty="0" err="1">
                <a:solidFill>
                  <a:srgbClr val="0D0D0D"/>
                </a:solidFill>
                <a:effectLst/>
              </a:rPr>
              <a:t>clusters</a:t>
            </a:r>
            <a:r>
              <a:rPr lang="el-GR" sz="1900" b="0" i="0" dirty="0">
                <a:solidFill>
                  <a:srgbClr val="0D0D0D"/>
                </a:solidFill>
                <a:effectLst/>
              </a:rPr>
              <a:t>" με βάση την ομοιότητα μεταξύ τους. Η σημαντικότητα του </a:t>
            </a:r>
            <a:r>
              <a:rPr lang="el-GR" sz="1900" b="0" i="0" dirty="0" err="1">
                <a:solidFill>
                  <a:srgbClr val="0D0D0D"/>
                </a:solidFill>
                <a:effectLst/>
              </a:rPr>
              <a:t>clustering</a:t>
            </a:r>
            <a:r>
              <a:rPr lang="el-GR" sz="1900" b="0" i="0" dirty="0">
                <a:solidFill>
                  <a:srgbClr val="0D0D0D"/>
                </a:solidFill>
                <a:effectLst/>
              </a:rPr>
              <a:t> έγκειται στην αποκάλυψη δομών ή προτύπων στα δεδομένα, καθώς και στη διευκόλυνση της κατανόησης της φύσης των δεδομένων.</a:t>
            </a:r>
            <a:endParaRPr lang="el-GR" sz="19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9FCBFB-D5E5-B0F6-19EF-051227E7932E}"/>
              </a:ext>
            </a:extLst>
          </p:cNvPr>
          <p:cNvSpPr txBox="1">
            <a:spLocks/>
          </p:cNvSpPr>
          <p:nvPr/>
        </p:nvSpPr>
        <p:spPr>
          <a:xfrm flipH="1">
            <a:off x="4716851" y="2706986"/>
            <a:ext cx="3594317" cy="404237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66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b="1" dirty="0"/>
              <a:t>Παραδείγματα Εφαρμογής του </a:t>
            </a:r>
            <a:r>
              <a:rPr lang="en-US" b="1" dirty="0"/>
              <a:t>Clustering: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1400" dirty="0"/>
              <a:t>Ομαδοποίηση των πελατών για λόγους </a:t>
            </a:r>
            <a:r>
              <a:rPr lang="en-US" sz="1400" dirty="0"/>
              <a:t>marketing</a:t>
            </a:r>
            <a:endParaRPr lang="el-GR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1400" dirty="0"/>
              <a:t>Ομαδοποίηση εγγράφων-εικόνων για διευκόλυνση ανάκτησης πληροφορίας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1400" dirty="0"/>
              <a:t>Εύρεση κοινοτήτων σε κοινωνικά δίκτυα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1400" dirty="0"/>
              <a:t>Ανίχνευση ανωμαλιών για ασφάλεια των δεδομένων.</a:t>
            </a:r>
          </a:p>
          <a:p>
            <a:pPr algn="l"/>
            <a:endParaRPr lang="el-GR" sz="1400" dirty="0"/>
          </a:p>
        </p:txBody>
      </p:sp>
      <p:pic>
        <p:nvPicPr>
          <p:cNvPr id="12" name="Picture 11" descr="A diagram of clustering data&#10;&#10;Description automatically generated">
            <a:extLst>
              <a:ext uri="{FF2B5EF4-FFF2-40B4-BE49-F238E27FC236}">
                <a16:creationId xmlns:a16="http://schemas.microsoft.com/office/drawing/2014/main" id="{4D950B4A-176C-587E-6B02-25484BCF0D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6"/>
          <a:stretch/>
        </p:blipFill>
        <p:spPr>
          <a:xfrm>
            <a:off x="407406" y="2867481"/>
            <a:ext cx="4309445" cy="201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5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01E8-3B7A-EE91-7A1D-75803D4F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649417"/>
          </a:xfrm>
        </p:spPr>
        <p:txBody>
          <a:bodyPr/>
          <a:lstStyle/>
          <a:p>
            <a:r>
              <a:rPr lang="en-US" dirty="0"/>
              <a:t>K-Means (1)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8EE77-0E06-016F-9D71-9A44BDED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76" y="823864"/>
            <a:ext cx="10664982" cy="2605136"/>
          </a:xfrm>
        </p:spPr>
        <p:txBody>
          <a:bodyPr>
            <a:noAutofit/>
          </a:bodyPr>
          <a:lstStyle/>
          <a:p>
            <a:r>
              <a:rPr lang="el-GR" sz="1600" dirty="0"/>
              <a:t>Ο αλγόριθμος </a:t>
            </a:r>
            <a:r>
              <a:rPr lang="en-US" sz="1600" dirty="0"/>
              <a:t>K-Means </a:t>
            </a:r>
            <a:r>
              <a:rPr lang="el-GR" sz="1600" dirty="0"/>
              <a:t>για ομαδοποίηση ανήκει στην κατηγορία ‘Αλγορίθμων με Εκπροσώπους’ (</a:t>
            </a:r>
            <a:r>
              <a:rPr lang="en-US" sz="1600" dirty="0"/>
              <a:t>flat algorithms). </a:t>
            </a:r>
            <a:r>
              <a:rPr lang="el-GR" sz="1600" dirty="0"/>
              <a:t>Σε αυτή τη κατηγορία αλγορίθμων υπάρχει ένας εκπρόσωπος για κάθε </a:t>
            </a:r>
            <a:r>
              <a:rPr lang="en-US" sz="1600" dirty="0"/>
              <a:t>cluster</a:t>
            </a:r>
            <a:r>
              <a:rPr lang="el-GR" sz="1600" dirty="0"/>
              <a:t> και σκοπός είναι η ελαχιστοποίηση της συνάρτησης</a:t>
            </a:r>
            <a:endParaRPr lang="en-US" sz="1600" dirty="0"/>
          </a:p>
          <a:p>
            <a:r>
              <a:rPr lang="el-GR" sz="1600" dirty="0"/>
              <a:t>Η διαδικασία ομαδοποίησης είναι η εξής</a:t>
            </a:r>
            <a:r>
              <a:rPr lang="en-US" sz="16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1600" dirty="0"/>
              <a:t>Αρχικά επιλέγονται τυχαία οι Κ εκπρόσωποι από τα δεδομένα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1600" dirty="0"/>
              <a:t>Έπειτα ενημερώνουμε τους εκπροσώπους επαναληπτικά με την ακόλουθη διαδικασία έως </a:t>
            </a:r>
            <a:r>
              <a:rPr lang="el-GR" sz="1600" dirty="0" err="1"/>
              <a:t>ώτου</a:t>
            </a:r>
            <a:r>
              <a:rPr lang="el-GR" sz="1600" dirty="0"/>
              <a:t> να υπάρξει κάποιο είδος σύγκλισης (πχ πτώση του σφάλματος κάτω από κάποιο </a:t>
            </a:r>
            <a:r>
              <a:rPr lang="en-US" sz="1600" dirty="0"/>
              <a:t>threshold)</a:t>
            </a:r>
            <a:r>
              <a:rPr lang="el-GR" sz="1600" dirty="0"/>
              <a:t>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l-GR" sz="1600" dirty="0"/>
              <a:t>Τοποθέτηση του κάθε δεδομένου στην ομάδα του εκπρόσωπου που βρίσκεται πιο κοντά σε αυτό.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l-GR" sz="1600" dirty="0"/>
              <a:t>Κάθε εκπρόσωπος παίρνει μια νέα τιμή με ένα κριτήριο. Στον </a:t>
            </a:r>
            <a:r>
              <a:rPr lang="en-US" sz="1600" dirty="0"/>
              <a:t>K-Means </a:t>
            </a:r>
            <a:r>
              <a:rPr lang="el-GR" sz="1600" dirty="0"/>
              <a:t>η νέα τιμή κάθε εκπροσώπου είναι ο μέσος όρος των δεδομένων που έχουν ανατεθεί στην ομάδα του.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2FF795F-7A0E-A634-16CB-04728027F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0" t="7876" r="-3854" b="11151"/>
          <a:stretch/>
        </p:blipFill>
        <p:spPr>
          <a:xfrm>
            <a:off x="9538502" y="1038718"/>
            <a:ext cx="1343453" cy="396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5D1686-FE1A-BC10-AB75-984E07CF812A}"/>
              </a:ext>
            </a:extLst>
          </p:cNvPr>
          <p:cNvSpPr txBox="1"/>
          <p:nvPr/>
        </p:nvSpPr>
        <p:spPr>
          <a:xfrm>
            <a:off x="199176" y="4144223"/>
            <a:ext cx="108369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Για να μπορέσει να εκτελέσει τον αλγόριθμο </a:t>
            </a:r>
            <a:r>
              <a:rPr lang="en-US" sz="1600" dirty="0"/>
              <a:t>K-Means, </a:t>
            </a:r>
            <a:r>
              <a:rPr lang="el-GR" sz="1600" dirty="0"/>
              <a:t>το </a:t>
            </a:r>
            <a:r>
              <a:rPr lang="en-US" sz="1600" dirty="0"/>
              <a:t>Pythia </a:t>
            </a:r>
            <a:r>
              <a:rPr lang="el-GR" sz="1600" dirty="0"/>
              <a:t>δέχεται σαν είσοδο τις εξής παραμέτρους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Το πλήθος των ομάδων (Κ)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Τα ονόματα των στηλών του </a:t>
            </a:r>
            <a:r>
              <a:rPr lang="en-US" sz="1600" dirty="0"/>
              <a:t>dataset </a:t>
            </a:r>
            <a:r>
              <a:rPr lang="el-GR" sz="1600" dirty="0"/>
              <a:t>που θα συμπεριληφθούν στην διαδικασία ομαδοποίησης. Αν το όνομα μιας στήλης δεν δοθεί στην λίστα εισόδου, και η στήλη αυτή δεν έχει αριθμητικά δεδομένα, τότε θα αγνοηθεί.</a:t>
            </a:r>
            <a:endParaRPr lang="en-US" sz="1600" dirty="0"/>
          </a:p>
          <a:p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203940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89A8-2F61-157C-4AB7-A5569D77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703737"/>
          </a:xfrm>
        </p:spPr>
        <p:txBody>
          <a:bodyPr/>
          <a:lstStyle/>
          <a:p>
            <a:r>
              <a:rPr lang="en-US" dirty="0"/>
              <a:t>K-Means (2)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3A3C8-42CD-1D25-F539-B7FF91D50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1213164"/>
            <a:ext cx="9779182" cy="4734963"/>
          </a:xfrm>
        </p:spPr>
        <p:txBody>
          <a:bodyPr/>
          <a:lstStyle/>
          <a:p>
            <a:r>
              <a:rPr lang="el-GR" sz="1800" b="1" dirty="0"/>
              <a:t>Η Έξοδος αυτής της διαδικασίας </a:t>
            </a:r>
            <a:r>
              <a:rPr lang="el-GR" sz="1800" dirty="0"/>
              <a:t>είναι ένα αντικείμενο τύπου ‘</a:t>
            </a:r>
            <a:r>
              <a:rPr lang="en-US" sz="1800" dirty="0" err="1"/>
              <a:t>ClusteringProfile</a:t>
            </a:r>
            <a:r>
              <a:rPr lang="el-GR" sz="1800" dirty="0"/>
              <a:t>’</a:t>
            </a:r>
            <a:r>
              <a:rPr lang="en-US" sz="1800" dirty="0"/>
              <a:t> </a:t>
            </a:r>
            <a:r>
              <a:rPr lang="el-GR" sz="1800" dirty="0"/>
              <a:t>το οποίο περιέχει όλη την απαραίτητη πληροφορία για να εξαχθεί σχετικό </a:t>
            </a:r>
            <a:r>
              <a:rPr lang="en-US" sz="1800" dirty="0"/>
              <a:t>clustering report.</a:t>
            </a:r>
            <a:r>
              <a:rPr lang="el-GR" sz="1800" dirty="0"/>
              <a:t> Συγκεκριμένα αυτό το αντικείμενο θα έχει</a:t>
            </a:r>
            <a:r>
              <a:rPr lang="en-US" sz="1800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l-GR" sz="1800" dirty="0"/>
              <a:t>Το </a:t>
            </a:r>
            <a:r>
              <a:rPr lang="en-US" sz="1800" dirty="0"/>
              <a:t>Error </a:t>
            </a:r>
            <a:r>
              <a:rPr lang="el-GR" sz="1800" dirty="0"/>
              <a:t>του </a:t>
            </a:r>
            <a:r>
              <a:rPr lang="en-US" sz="1800" dirty="0"/>
              <a:t>clustering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To Average Silhouette Score </a:t>
            </a:r>
            <a:r>
              <a:rPr lang="el-GR" sz="1800" dirty="0"/>
              <a:t>όλων των σημείων. Το </a:t>
            </a:r>
            <a:r>
              <a:rPr lang="en-US" sz="1800" dirty="0"/>
              <a:t>Silhouette Score </a:t>
            </a:r>
            <a:r>
              <a:rPr lang="el-GR" sz="1800" dirty="0"/>
              <a:t>ενός σημείου είναι μια τιμή στο διάστημα [-1, 1] η οποία δηλώνει πόσο ταιριάζει το συγκεκριμένο σημείο στην ομάδα του.</a:t>
            </a:r>
          </a:p>
          <a:p>
            <a:pPr marL="342900" indent="-342900">
              <a:buFont typeface="+mj-lt"/>
              <a:buAutoNum type="arabicPeriod"/>
            </a:pPr>
            <a:r>
              <a:rPr lang="el-GR" sz="1800" dirty="0"/>
              <a:t>Το σύνολο δεδομένων ενημερωμένο με μια επιπλέον κολώνα η οποία δηλώνει για κάθε γραμμή του </a:t>
            </a:r>
            <a:r>
              <a:rPr lang="en-US" sz="1800" dirty="0"/>
              <a:t>dataset </a:t>
            </a:r>
            <a:r>
              <a:rPr lang="el-GR" sz="1800" dirty="0"/>
              <a:t>το </a:t>
            </a:r>
            <a:r>
              <a:rPr lang="en-US" sz="1800" dirty="0"/>
              <a:t>cluster </a:t>
            </a:r>
            <a:r>
              <a:rPr lang="el-GR" sz="1800" dirty="0"/>
              <a:t>στο οποίο έχει τοποθετηθεί. Το συγκεκριμένο χαρακτηριστικό εξάγεται σε μορφή .</a:t>
            </a:r>
            <a:r>
              <a:rPr lang="en-US" sz="1800" dirty="0"/>
              <a:t>csv </a:t>
            </a:r>
            <a:r>
              <a:rPr lang="el-GR" sz="1800" dirty="0"/>
              <a:t>ξεχωριστά από το </a:t>
            </a:r>
            <a:r>
              <a:rPr lang="en-US" sz="1800" dirty="0"/>
              <a:t>report.</a:t>
            </a:r>
          </a:p>
          <a:p>
            <a:pPr marL="342900" indent="-342900">
              <a:buFont typeface="+mj-lt"/>
              <a:buAutoNum type="arabicPeriod"/>
            </a:pPr>
            <a:r>
              <a:rPr lang="el-GR" sz="1800" dirty="0"/>
              <a:t>Μια λίστα με πληροφορίες για το κάθε </a:t>
            </a:r>
            <a:r>
              <a:rPr lang="en-US" sz="1800" dirty="0"/>
              <a:t>cluster: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To id </a:t>
            </a:r>
            <a:r>
              <a:rPr lang="el-GR" sz="1800" dirty="0"/>
              <a:t>του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To error </a:t>
            </a:r>
            <a:r>
              <a:rPr lang="el-GR" sz="1800" dirty="0"/>
              <a:t>του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800" dirty="0"/>
              <a:t>Τον αριθμό των σημείων που ανήκουν σε αυτό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800" dirty="0"/>
              <a:t>Διάφορα στατιστικά για κάθε κολώνα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1199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2587-3FE5-96D8-B73E-7A1A7C94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749005"/>
          </a:xfrm>
        </p:spPr>
        <p:txBody>
          <a:bodyPr/>
          <a:lstStyle/>
          <a:p>
            <a:r>
              <a:rPr lang="en-US" dirty="0"/>
              <a:t>Bisecting K-Means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CFF9-B272-2B0A-7F22-C20CB807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73" y="851026"/>
            <a:ext cx="7586804" cy="5839485"/>
          </a:xfrm>
        </p:spPr>
        <p:txBody>
          <a:bodyPr>
            <a:normAutofit lnSpcReduction="10000"/>
          </a:bodyPr>
          <a:lstStyle/>
          <a:p>
            <a:r>
              <a:rPr lang="el-GR" sz="2300" dirty="0"/>
              <a:t>Ο αλγόριθμος </a:t>
            </a:r>
            <a:r>
              <a:rPr lang="en-US" sz="2300" dirty="0"/>
              <a:t>Bisecting K-Means </a:t>
            </a:r>
            <a:r>
              <a:rPr lang="el-GR" sz="2300" dirty="0"/>
              <a:t>ανήκει στην κατηγορία της ‘</a:t>
            </a:r>
            <a:r>
              <a:rPr lang="el-GR" sz="2300" dirty="0" err="1"/>
              <a:t>Ιεαρχικής</a:t>
            </a:r>
            <a:r>
              <a:rPr lang="el-GR" sz="2300" dirty="0"/>
              <a:t> Ομαδοποίησης’ και συγκεκριμένα είναι </a:t>
            </a:r>
            <a:r>
              <a:rPr lang="en-US" sz="2300" dirty="0"/>
              <a:t>Top-Down </a:t>
            </a:r>
            <a:r>
              <a:rPr lang="el-GR" sz="2300" dirty="0"/>
              <a:t>μέθοδος. Αυτές οι μέθοδοι χρησιμοποιούν τους </a:t>
            </a:r>
            <a:r>
              <a:rPr lang="en-US" sz="2300" dirty="0"/>
              <a:t>flat </a:t>
            </a:r>
            <a:r>
              <a:rPr lang="el-GR" sz="2300" dirty="0"/>
              <a:t>αλγορίθμους σαν </a:t>
            </a:r>
            <a:r>
              <a:rPr lang="el-GR" sz="2300" dirty="0" err="1"/>
              <a:t>υπορουτίνες</a:t>
            </a:r>
            <a:r>
              <a:rPr lang="el-GR" sz="2300" dirty="0"/>
              <a:t>. Η διαδικασία ομαδοποίησης γίνεται ως εξής</a:t>
            </a:r>
            <a:r>
              <a:rPr lang="en-US" sz="23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300" dirty="0"/>
              <a:t>Αρχικά όλα τα δεδομένα ανήκουν στην ίδια ομάδα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300" dirty="0"/>
              <a:t>Διαιρεί την αρχική ομάδα με έναν </a:t>
            </a:r>
            <a:r>
              <a:rPr lang="en-US" sz="2300" dirty="0"/>
              <a:t>flat </a:t>
            </a:r>
            <a:r>
              <a:rPr lang="el-GR" sz="2300" dirty="0"/>
              <a:t>αλγόριθμο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300" dirty="0"/>
              <a:t>Επαναληπτικά μέχρι να φτάσουμε στις Κ ομάδες</a:t>
            </a:r>
            <a:r>
              <a:rPr lang="en-US" sz="2300" dirty="0"/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l-GR" sz="1900" dirty="0"/>
              <a:t>Επιλογή μιας ομάδας/παιδί για διάσπαση βάση ενός προκαθορισμένου κριτηρίου</a:t>
            </a:r>
          </a:p>
          <a:p>
            <a:pPr marL="914400" lvl="1" indent="-457200">
              <a:buFont typeface="+mj-lt"/>
              <a:buAutoNum type="alphaLcParenR"/>
            </a:pPr>
            <a:r>
              <a:rPr lang="el-GR" sz="1900" dirty="0"/>
              <a:t>Διάσπαση αυτής της ομάδας με το </a:t>
            </a:r>
            <a:r>
              <a:rPr lang="en-US" sz="1900" dirty="0"/>
              <a:t>flat </a:t>
            </a:r>
            <a:r>
              <a:rPr lang="el-GR" sz="1900" dirty="0"/>
              <a:t>αλγόριθμο που έχει επιλεχθεί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r>
              <a:rPr lang="el-GR" sz="2300" dirty="0"/>
              <a:t>Ουσιαστικά δημιουργείται ένα δέντρο από πάνω προς τα κάτω με ρίζα το αρχικό </a:t>
            </a:r>
            <a:r>
              <a:rPr lang="en-US" sz="2300" dirty="0"/>
              <a:t>cluster </a:t>
            </a:r>
            <a:r>
              <a:rPr lang="el-GR" sz="2300" dirty="0"/>
              <a:t>που έχει όλα τα δεδομένα. Στον </a:t>
            </a:r>
            <a:r>
              <a:rPr lang="en-US" sz="2300" dirty="0"/>
              <a:t>Bisecting K-Means </a:t>
            </a:r>
            <a:r>
              <a:rPr lang="el-GR" sz="2300" dirty="0"/>
              <a:t>ο </a:t>
            </a:r>
            <a:r>
              <a:rPr lang="en-US" sz="2300" dirty="0"/>
              <a:t>flat </a:t>
            </a:r>
            <a:r>
              <a:rPr lang="el-GR" sz="2300" dirty="0"/>
              <a:t>αλγόριθμος αυτής της διαδικασίας είναι ο 2-</a:t>
            </a:r>
            <a:r>
              <a:rPr lang="en-US" sz="2300" dirty="0"/>
              <a:t>Means.</a:t>
            </a:r>
          </a:p>
        </p:txBody>
      </p:sp>
      <p:pic>
        <p:nvPicPr>
          <p:cNvPr id="5" name="Picture 4" descr="A diagram of a structure&#10;&#10;Description automatically generated">
            <a:extLst>
              <a:ext uri="{FF2B5EF4-FFF2-40B4-BE49-F238E27FC236}">
                <a16:creationId xmlns:a16="http://schemas.microsoft.com/office/drawing/2014/main" id="{D54DDAD0-781D-B7CF-CEDD-BE3830F8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119" y="1563817"/>
            <a:ext cx="3274094" cy="345268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072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15A0-9E7B-9FF9-8256-512C5F0A2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50"/>
            <a:ext cx="6220278" cy="752386"/>
          </a:xfrm>
        </p:spPr>
        <p:txBody>
          <a:bodyPr/>
          <a:lstStyle/>
          <a:p>
            <a:r>
              <a:rPr lang="el-GR" sz="2400" dirty="0">
                <a:solidFill>
                  <a:schemeClr val="accent1">
                    <a:lumMod val="50000"/>
                  </a:schemeClr>
                </a:solidFill>
              </a:rPr>
              <a:t>Αντικείμενο της Διπλωματικής Εργασίας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1CC0F-9CBB-9014-E8C8-3F5A2D416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1376127"/>
            <a:ext cx="6220277" cy="5229324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l-GR" sz="2300" dirty="0"/>
              <a:t>Ο σκοπός της εργασίας είναι η επέκταση ενός λογισμικού κατασκευής προφίλ δεδομένων </a:t>
            </a:r>
            <a:r>
              <a:rPr lang="el-GR" sz="2300" dirty="0" err="1"/>
              <a:t>ονόματι</a:t>
            </a:r>
            <a:r>
              <a:rPr lang="el-GR" sz="2300" dirty="0"/>
              <a:t> ‘</a:t>
            </a:r>
            <a:r>
              <a:rPr lang="en-US" sz="2300" dirty="0"/>
              <a:t>Pythia’. </a:t>
            </a:r>
            <a:r>
              <a:rPr lang="el-GR" sz="2300" dirty="0"/>
              <a:t>Η επέκταση αφορά την </a:t>
            </a:r>
            <a:r>
              <a:rPr lang="el-GR" sz="2300" b="1" dirty="0">
                <a:solidFill>
                  <a:schemeClr val="tx2">
                    <a:lumMod val="75000"/>
                  </a:schemeClr>
                </a:solidFill>
              </a:rPr>
              <a:t>προσθήκη αλγορίθμων Μηχανικής Μάθησης</a:t>
            </a:r>
            <a:r>
              <a:rPr lang="el-GR" sz="2300" dirty="0"/>
              <a:t>, κάνοντας το λογισμικό μια εξαιρετική λύση για τους αναλυτές ώστε να λύσουν τα προβλήματα του σήμερα.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l-GR" sz="2300" dirty="0"/>
              <a:t>Στόχος είναι, πέρα από την επέκταση του λογισμικού, να βελτιωθούν κάποια συγκεκριμένα χαρακτηριστικά του ‘</a:t>
            </a:r>
            <a:r>
              <a:rPr lang="en-US" sz="2300" dirty="0"/>
              <a:t>Pythia’</a:t>
            </a:r>
            <a:r>
              <a:rPr lang="el-GR" sz="2300" dirty="0"/>
              <a:t> ώστε να παραμείνει ένα εύχρηστο και κατανοητό λογισμικό τόσο για τους χρήστες του όσο και για τους προγραμματιστές του.</a:t>
            </a:r>
          </a:p>
        </p:txBody>
      </p:sp>
    </p:spTree>
    <p:extLst>
      <p:ext uri="{BB962C8B-B14F-4D97-AF65-F5344CB8AC3E}">
        <p14:creationId xmlns:p14="http://schemas.microsoft.com/office/powerpoint/2010/main" val="2487883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25E9-344C-EF50-B074-9461F30B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739951"/>
          </a:xfrm>
        </p:spPr>
        <p:txBody>
          <a:bodyPr/>
          <a:lstStyle/>
          <a:p>
            <a:r>
              <a:rPr lang="en-US" dirty="0"/>
              <a:t>Power Iteration Clustering (PIC)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A5D6-8B44-5C58-AB17-0F444A587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83" y="986828"/>
            <a:ext cx="6817260" cy="5450186"/>
          </a:xfrm>
        </p:spPr>
        <p:txBody>
          <a:bodyPr>
            <a:normAutofit/>
          </a:bodyPr>
          <a:lstStyle/>
          <a:p>
            <a:r>
              <a:rPr lang="el-GR" dirty="0"/>
              <a:t>Ο </a:t>
            </a:r>
            <a:r>
              <a:rPr lang="en-US" dirty="0"/>
              <a:t>PIC </a:t>
            </a:r>
            <a:r>
              <a:rPr lang="el-GR" dirty="0"/>
              <a:t>είναι ένας αλγόριθμος ομαδοποίησης ο οποίος μετατρέπει το σύνολο δεδομένων σε γράφημα. Λειτουργεί ως εξής</a:t>
            </a:r>
            <a:r>
              <a:rPr lang="en-US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sz="2400" dirty="0"/>
              <a:t>Αρχικά δημιουργεί έναν πίνακα Α ‘ομοιοτήτων’ στον οποίο υπάρχει το </a:t>
            </a:r>
            <a:r>
              <a:rPr lang="en-US" sz="2400" dirty="0"/>
              <a:t>cosine similarity </a:t>
            </a:r>
            <a:r>
              <a:rPr lang="el-GR" sz="2400" dirty="0"/>
              <a:t>μεταξύ όλων των δεδομένων.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sz="2400" dirty="0"/>
              <a:t>Δημιουργεί ένα τυχαίο διάνυσμα</a:t>
            </a:r>
            <a:r>
              <a:rPr lang="en-US" sz="2400" dirty="0"/>
              <a:t> r </a:t>
            </a:r>
            <a:r>
              <a:rPr lang="el-GR" sz="2400" dirty="0"/>
              <a:t>με Ν θέσεις (όπου Ν το πλήθος των σημείων) και εφαρμόζει την μέθοδο </a:t>
            </a:r>
            <a:r>
              <a:rPr lang="en-US" sz="2400" dirty="0"/>
              <a:t>Power Iteration</a:t>
            </a:r>
            <a:r>
              <a:rPr lang="el-GR" sz="2400" dirty="0"/>
              <a:t> στα Α, </a:t>
            </a:r>
            <a:r>
              <a:rPr lang="en-US" sz="2400" dirty="0"/>
              <a:t>r </a:t>
            </a:r>
            <a:r>
              <a:rPr lang="el-GR" sz="2400" dirty="0"/>
              <a:t>μέχρι την σύγκλιση.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sz="2400" dirty="0"/>
              <a:t>Βάση του τελικού διανύσματος μπορεί να γίνει η ομαδοποίηση. Για παράδειγμα, δεδομένα που έχουν παρόμοια τιμή σε αυτό το διάνυσμα είναι στην ίδια ομάδα.</a:t>
            </a: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15E6DC64-FCE6-15C5-8036-71FAFA818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868" y="1480242"/>
            <a:ext cx="3565179" cy="32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13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39FB-05A9-BD34-FEFF-3843879A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642072"/>
          </a:xfrm>
        </p:spPr>
        <p:txBody>
          <a:bodyPr/>
          <a:lstStyle/>
          <a:p>
            <a:pPr algn="ctr"/>
            <a:r>
              <a:rPr lang="en-US" dirty="0"/>
              <a:t>Clustering Report</a:t>
            </a:r>
            <a:endParaRPr lang="el-G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BE9839-D6A9-A7E3-331F-38A28B9A2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74" y="778598"/>
            <a:ext cx="10883301" cy="5942876"/>
          </a:xfrm>
        </p:spPr>
        <p:txBody>
          <a:bodyPr/>
          <a:lstStyle/>
          <a:p>
            <a:r>
              <a:rPr lang="en-US" dirty="0"/>
              <a:t>At the beginning of the report: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cluster:</a:t>
            </a:r>
            <a:endParaRPr lang="el-GR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99D12CC-5598-EB4D-EF77-8345A00A9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90" y="1216032"/>
            <a:ext cx="8916644" cy="2534004"/>
          </a:xfrm>
          <a:prstGeom prst="rect">
            <a:avLst/>
          </a:prstGeom>
        </p:spPr>
      </p:pic>
      <p:pic>
        <p:nvPicPr>
          <p:cNvPr id="13" name="Picture 12" descr="A table with numbers and a number on it&#10;&#10;Description automatically generated">
            <a:extLst>
              <a:ext uri="{FF2B5EF4-FFF2-40B4-BE49-F238E27FC236}">
                <a16:creationId xmlns:a16="http://schemas.microsoft.com/office/drawing/2014/main" id="{AA5CC9C4-16D7-614B-7B9D-3A6D9B0BB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23"/>
          <a:stretch/>
        </p:blipFill>
        <p:spPr>
          <a:xfrm>
            <a:off x="2378229" y="4282288"/>
            <a:ext cx="5751783" cy="243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25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624902"/>
          </a:xfrm>
        </p:spPr>
        <p:txBody>
          <a:bodyPr/>
          <a:lstStyle/>
          <a:p>
            <a:r>
              <a:rPr lang="el-GR" sz="4800" dirty="0"/>
              <a:t>Σχεδίαση και Αρχιτεκτονική του</a:t>
            </a:r>
            <a:r>
              <a:rPr lang="en-US" sz="4800" dirty="0"/>
              <a:t> ‘Pythia’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5"/>
            <a:ext cx="6245912" cy="1368815"/>
          </a:xfrm>
        </p:spPr>
        <p:txBody>
          <a:bodyPr/>
          <a:lstStyle/>
          <a:p>
            <a:r>
              <a:rPr lang="en-US" i="1" dirty="0"/>
              <a:t>Package Diagram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DB1F-DA7D-EDE1-331E-51801B61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60" y="136526"/>
            <a:ext cx="10314016" cy="805034"/>
          </a:xfrm>
        </p:spPr>
        <p:txBody>
          <a:bodyPr/>
          <a:lstStyle/>
          <a:p>
            <a:r>
              <a:rPr lang="en-US" dirty="0"/>
              <a:t>Package Diagram – Pythia Architecture</a:t>
            </a:r>
            <a:endParaRPr lang="el-GR" dirty="0"/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DF4953C3-7AFD-7073-02F9-3CF66EB60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659" y="1147235"/>
            <a:ext cx="10014217" cy="5178254"/>
          </a:xfrm>
        </p:spPr>
      </p:pic>
      <p:sp>
        <p:nvSpPr>
          <p:cNvPr id="19" name="Prostokąt 18">
            <a:extLst>
              <a:ext uri="{FF2B5EF4-FFF2-40B4-BE49-F238E27FC236}">
                <a16:creationId xmlns:a16="http://schemas.microsoft.com/office/drawing/2014/main" id="{63E7AA20-FE52-4C1C-8ECD-B25AB003AD6C}"/>
              </a:ext>
            </a:extLst>
          </p:cNvPr>
          <p:cNvSpPr/>
          <p:nvPr/>
        </p:nvSpPr>
        <p:spPr>
          <a:xfrm>
            <a:off x="8184333" y="4799637"/>
            <a:ext cx="2308632" cy="406106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E71224"/>
              </a:solidFill>
            </a:endParaRPr>
          </a:p>
        </p:txBody>
      </p:sp>
      <p:sp>
        <p:nvSpPr>
          <p:cNvPr id="15" name="Prostokąt 18">
            <a:extLst>
              <a:ext uri="{FF2B5EF4-FFF2-40B4-BE49-F238E27FC236}">
                <a16:creationId xmlns:a16="http://schemas.microsoft.com/office/drawing/2014/main" id="{1845E44B-8D29-C730-1676-B35661445C52}"/>
              </a:ext>
            </a:extLst>
          </p:cNvPr>
          <p:cNvSpPr/>
          <p:nvPr/>
        </p:nvSpPr>
        <p:spPr>
          <a:xfrm>
            <a:off x="7106969" y="4799637"/>
            <a:ext cx="1077363" cy="406106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F8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85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19E5-7E7D-8A57-17C7-D900F6878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760704"/>
          </a:xfrm>
        </p:spPr>
        <p:txBody>
          <a:bodyPr/>
          <a:lstStyle/>
          <a:p>
            <a:r>
              <a:rPr lang="el-GR" sz="4800" dirty="0"/>
              <a:t>Σχεδίαση και Αρχιτεκτονική του</a:t>
            </a:r>
            <a:r>
              <a:rPr lang="en-US" sz="4800" dirty="0"/>
              <a:t> ‘Pythia’</a:t>
            </a:r>
            <a:endParaRPr lang="el-GR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2DD4B-6CE1-6E71-591C-EB86DA14D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5"/>
            <a:ext cx="6245912" cy="1468403"/>
          </a:xfrm>
        </p:spPr>
        <p:txBody>
          <a:bodyPr/>
          <a:lstStyle/>
          <a:p>
            <a:r>
              <a:rPr lang="en-US" i="1" dirty="0"/>
              <a:t>Class Diagrams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739712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A9D5-4F4A-B3DA-510F-4EC6FD57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660179"/>
          </a:xfrm>
        </p:spPr>
        <p:txBody>
          <a:bodyPr/>
          <a:lstStyle/>
          <a:p>
            <a:r>
              <a:rPr lang="en-US" dirty="0"/>
              <a:t>Regression Package Diagram</a:t>
            </a:r>
            <a:endParaRPr lang="el-GR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BFF389B-F5D0-6ECB-5470-F04521BA7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477" y="975177"/>
            <a:ext cx="9644028" cy="5434677"/>
          </a:xfrm>
        </p:spPr>
      </p:pic>
    </p:spTree>
    <p:extLst>
      <p:ext uri="{BB962C8B-B14F-4D97-AF65-F5344CB8AC3E}">
        <p14:creationId xmlns:p14="http://schemas.microsoft.com/office/powerpoint/2010/main" val="794468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52E8-AAC9-3BEE-A635-6101D11F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678286"/>
          </a:xfrm>
        </p:spPr>
        <p:txBody>
          <a:bodyPr/>
          <a:lstStyle/>
          <a:p>
            <a:r>
              <a:rPr lang="en-US" dirty="0"/>
              <a:t>Clustering Package Diagram</a:t>
            </a:r>
            <a:endParaRPr lang="el-GR" dirty="0"/>
          </a:p>
        </p:txBody>
      </p:sp>
      <p:pic>
        <p:nvPicPr>
          <p:cNvPr id="7" name="Content Placeholder 6" descr="A diagram of a network&#10;&#10;Description automatically generated">
            <a:extLst>
              <a:ext uri="{FF2B5EF4-FFF2-40B4-BE49-F238E27FC236}">
                <a16:creationId xmlns:a16="http://schemas.microsoft.com/office/drawing/2014/main" id="{00DF1FEE-CB0C-DC69-0761-F0BC7084F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13" y="1053702"/>
            <a:ext cx="9780587" cy="5428459"/>
          </a:xfrm>
        </p:spPr>
      </p:pic>
    </p:spTree>
    <p:extLst>
      <p:ext uri="{BB962C8B-B14F-4D97-AF65-F5344CB8AC3E}">
        <p14:creationId xmlns:p14="http://schemas.microsoft.com/office/powerpoint/2010/main" val="2179361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39F5-C56C-3B7D-C4E8-462C6AB74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4394447"/>
          </a:xfrm>
        </p:spPr>
        <p:txBody>
          <a:bodyPr/>
          <a:lstStyle/>
          <a:p>
            <a:r>
              <a:rPr lang="el-GR" sz="5400" dirty="0"/>
              <a:t>Έλεγχος ορθότητας του Λογισμικού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513C7-F998-2913-3320-7BE63BE71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72358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832195"/>
          </a:xfrm>
        </p:spPr>
        <p:txBody>
          <a:bodyPr/>
          <a:lstStyle/>
          <a:p>
            <a:r>
              <a:rPr lang="el-GR" dirty="0"/>
              <a:t>Έλεγχος Ορθότητας του Λογισμικού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453" y="1231272"/>
            <a:ext cx="9424657" cy="479833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Regression Testing: </a:t>
            </a:r>
            <a:r>
              <a:rPr lang="el-GR" dirty="0"/>
              <a:t>Πακέτο κάτω από τον κατάλογο των </a:t>
            </a:r>
            <a:r>
              <a:rPr lang="en-US" dirty="0"/>
              <a:t>test </a:t>
            </a:r>
            <a:r>
              <a:rPr lang="el-GR" dirty="0"/>
              <a:t>με τα απαραίτητα </a:t>
            </a:r>
            <a:r>
              <a:rPr lang="en-US" dirty="0" err="1"/>
              <a:t>jUnit</a:t>
            </a:r>
            <a:r>
              <a:rPr lang="en-US" dirty="0"/>
              <a:t> tests </a:t>
            </a:r>
            <a:r>
              <a:rPr lang="el-GR" dirty="0"/>
              <a:t>ώστε να επιβεβαιωθεί η ορθή λειτουργία όλων των εκδοχών </a:t>
            </a:r>
            <a:r>
              <a:rPr lang="en-US" dirty="0"/>
              <a:t>regression </a:t>
            </a:r>
            <a:r>
              <a:rPr lang="el-GR" dirty="0"/>
              <a:t>που έχουν υλοποιηθεί. Περιέχει τις κλάσεις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LinearRegressionPerformerTests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MultipleLinearRegressionPerformerTests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PolynomialRegressionPerformerTests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AutomatedRegressionPerformerTests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Clustering Testing: </a:t>
            </a:r>
            <a:r>
              <a:rPr lang="el-GR" dirty="0"/>
              <a:t>Πακέτο κάτω από το ίδιο </a:t>
            </a:r>
            <a:r>
              <a:rPr lang="en-US" dirty="0"/>
              <a:t>directory</a:t>
            </a:r>
            <a:r>
              <a:rPr lang="el-GR" dirty="0"/>
              <a:t> για τον έλεγχο το αλγορίθμων ομαδοποίησης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KmeansClusteringPerformerTests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DivisiveClusteringPerformerTests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GraphBasedClusteringPerformerTests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AC76-6E49-B10E-FA3F-9009C2F22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606796"/>
          </a:xfrm>
        </p:spPr>
        <p:txBody>
          <a:bodyPr/>
          <a:lstStyle/>
          <a:p>
            <a:r>
              <a:rPr lang="el-GR" dirty="0"/>
              <a:t>Πειραματική Αξιολόγηση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5BFD5-57BB-188F-5992-01BCBCAE9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5"/>
            <a:ext cx="6245912" cy="1269227"/>
          </a:xfrm>
        </p:spPr>
        <p:txBody>
          <a:bodyPr/>
          <a:lstStyle/>
          <a:p>
            <a:r>
              <a:rPr lang="el-GR" i="1" dirty="0"/>
              <a:t>Πειράματα</a:t>
            </a:r>
          </a:p>
        </p:txBody>
      </p:sp>
    </p:spTree>
    <p:extLst>
      <p:ext uri="{BB962C8B-B14F-4D97-AF65-F5344CB8AC3E}">
        <p14:creationId xmlns:p14="http://schemas.microsoft.com/office/powerpoint/2010/main" val="241161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948181"/>
          </a:xfrm>
        </p:spPr>
        <p:txBody>
          <a:bodyPr/>
          <a:lstStyle/>
          <a:p>
            <a:r>
              <a:rPr lang="el-GR" dirty="0"/>
              <a:t>Δομή της Παρουσίασης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68" y="1294646"/>
            <a:ext cx="10367679" cy="451767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/>
              <a:t>Ανάλυση του Προβλήματος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l-GR" dirty="0"/>
              <a:t>Τι είναι το ‘</a:t>
            </a:r>
            <a:r>
              <a:rPr lang="en-US" dirty="0"/>
              <a:t>Pythia’?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l-GR" dirty="0"/>
              <a:t>Πως βελτιώσαμε το </a:t>
            </a:r>
            <a:r>
              <a:rPr lang="en-US" dirty="0"/>
              <a:t>‘Pythia’?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dirty="0"/>
              <a:t>Refactoring Outlier Detection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dirty="0"/>
              <a:t>Regression Analysis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dirty="0"/>
              <a:t>Clustering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/>
              <a:t>Σχεδίαση και Αρχιτεκτονική του ‘</a:t>
            </a:r>
            <a:r>
              <a:rPr lang="en-US" dirty="0"/>
              <a:t>Pythia’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dirty="0"/>
              <a:t>Package Diagram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dirty="0"/>
              <a:t>Class Diagrams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/>
              <a:t>Έλεγχος ορθότητας του λογισμικού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/>
              <a:t>Πειραματική Αξιολόγηση</a:t>
            </a:r>
            <a:endParaRPr lang="en-US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l-GR" dirty="0"/>
              <a:t>Πειράματα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l-GR" dirty="0"/>
              <a:t>Συμπεράσματα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/>
              <a:t>Σύνοψη και Προτάσεις για Μελλοντικές Επεκτάσεις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38F4-D058-C3C0-CC93-1FDE9FB9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6" y="136526"/>
            <a:ext cx="10990228" cy="741660"/>
          </a:xfrm>
        </p:spPr>
        <p:txBody>
          <a:bodyPr/>
          <a:lstStyle/>
          <a:p>
            <a:pPr algn="ctr"/>
            <a:r>
              <a:rPr lang="en-US" sz="3200" dirty="0"/>
              <a:t>Execution Time of Regression – Increasing Number of Rows</a:t>
            </a:r>
            <a:endParaRPr lang="el-GR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3918DB-0211-3F88-0117-1D1A632C41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21940"/>
              </p:ext>
            </p:extLst>
          </p:nvPr>
        </p:nvGraphicFramePr>
        <p:xfrm>
          <a:off x="227015" y="987425"/>
          <a:ext cx="5521936" cy="2371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5691596-F82B-4EAF-BED3-B5AF354E71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303787"/>
              </p:ext>
            </p:extLst>
          </p:nvPr>
        </p:nvGraphicFramePr>
        <p:xfrm>
          <a:off x="227015" y="3600402"/>
          <a:ext cx="5689585" cy="2972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4D6B6E7-F408-4972-8CC3-31D16C8698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696671"/>
              </p:ext>
            </p:extLst>
          </p:nvPr>
        </p:nvGraphicFramePr>
        <p:xfrm>
          <a:off x="5916600" y="1036087"/>
          <a:ext cx="5689585" cy="2443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71ED883-6BEA-4ABA-8958-40EDA78B8B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0994889"/>
              </p:ext>
            </p:extLst>
          </p:nvPr>
        </p:nvGraphicFramePr>
        <p:xfrm>
          <a:off x="5916601" y="3546494"/>
          <a:ext cx="5762370" cy="3026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07391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75B1-30CF-7077-617B-D9191D64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04" y="136526"/>
            <a:ext cx="11108602" cy="777874"/>
          </a:xfrm>
        </p:spPr>
        <p:txBody>
          <a:bodyPr/>
          <a:lstStyle/>
          <a:p>
            <a:r>
              <a:rPr lang="en-US" sz="3200" dirty="0"/>
              <a:t>Execution Time of Regression – Increasing second parameter</a:t>
            </a:r>
            <a:endParaRPr lang="el-GR" sz="32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51A3223-7F3A-4492-895D-959022979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156925"/>
              </p:ext>
            </p:extLst>
          </p:nvPr>
        </p:nvGraphicFramePr>
        <p:xfrm>
          <a:off x="1058172" y="1007025"/>
          <a:ext cx="9280886" cy="2813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65485AF-0017-4EA5-9B0E-FCD368503A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042805"/>
              </p:ext>
            </p:extLst>
          </p:nvPr>
        </p:nvGraphicFramePr>
        <p:xfrm>
          <a:off x="1163888" y="4044463"/>
          <a:ext cx="8613854" cy="2813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390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F7F5-24C9-1FF3-6D37-17F47BD6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26" y="136526"/>
            <a:ext cx="10620750" cy="660179"/>
          </a:xfrm>
        </p:spPr>
        <p:txBody>
          <a:bodyPr/>
          <a:lstStyle/>
          <a:p>
            <a:pPr algn="ctr"/>
            <a:r>
              <a:rPr lang="en-US" sz="3200" dirty="0"/>
              <a:t>Execution Time of Clustering</a:t>
            </a:r>
            <a:endParaRPr lang="el-GR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000072-169F-C3A1-D02D-4EC19AC07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918154"/>
              </p:ext>
            </p:extLst>
          </p:nvPr>
        </p:nvGraphicFramePr>
        <p:xfrm>
          <a:off x="325926" y="1066241"/>
          <a:ext cx="5922049" cy="2632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64F07EC-91BE-6009-322A-D78CF09E74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8650524"/>
              </p:ext>
            </p:extLst>
          </p:nvPr>
        </p:nvGraphicFramePr>
        <p:xfrm>
          <a:off x="181596" y="3968073"/>
          <a:ext cx="6789572" cy="2357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FF2E3BE-3ADE-3AF5-C80B-F80566F96F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514594"/>
              </p:ext>
            </p:extLst>
          </p:nvPr>
        </p:nvGraphicFramePr>
        <p:xfrm>
          <a:off x="6769484" y="2172536"/>
          <a:ext cx="5223849" cy="2974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85749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BD23-506B-1AC8-AFAC-7F73B4AA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660179"/>
          </a:xfrm>
        </p:spPr>
        <p:txBody>
          <a:bodyPr/>
          <a:lstStyle/>
          <a:p>
            <a:pPr algn="ctr"/>
            <a:r>
              <a:rPr lang="en-US" sz="3200" dirty="0"/>
              <a:t>Average Silhouette Score of Clustering</a:t>
            </a:r>
            <a:endParaRPr lang="el-GR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D113A1-EDEA-0080-C11B-C0789836C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933177"/>
              </p:ext>
            </p:extLst>
          </p:nvPr>
        </p:nvGraphicFramePr>
        <p:xfrm>
          <a:off x="460643" y="1197150"/>
          <a:ext cx="5840569" cy="295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42EB2B8-222D-2AEB-C654-F5530719B4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1747434"/>
              </p:ext>
            </p:extLst>
          </p:nvPr>
        </p:nvGraphicFramePr>
        <p:xfrm>
          <a:off x="214394" y="4363644"/>
          <a:ext cx="6521385" cy="2440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B5D5E38-9D13-B100-E935-A2B7A3F9D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006992"/>
              </p:ext>
            </p:extLst>
          </p:nvPr>
        </p:nvGraphicFramePr>
        <p:xfrm>
          <a:off x="6509442" y="2358554"/>
          <a:ext cx="5682558" cy="289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04946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5091-786B-D4EE-39AB-ED2480CF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2"/>
            <a:ext cx="6245912" cy="3679223"/>
          </a:xfrm>
        </p:spPr>
        <p:txBody>
          <a:bodyPr/>
          <a:lstStyle/>
          <a:p>
            <a:r>
              <a:rPr lang="el-GR" dirty="0"/>
              <a:t>Πειραματική</a:t>
            </a:r>
            <a:br>
              <a:rPr lang="el-GR" dirty="0"/>
            </a:br>
            <a:r>
              <a:rPr lang="el-GR" dirty="0"/>
              <a:t>Αξιολόγηση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D9D0B-DDEA-7EE0-DB5A-4A7F2A01B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5"/>
            <a:ext cx="6245912" cy="1260173"/>
          </a:xfrm>
        </p:spPr>
        <p:txBody>
          <a:bodyPr/>
          <a:lstStyle/>
          <a:p>
            <a:r>
              <a:rPr lang="el-GR" i="1" dirty="0"/>
              <a:t>Συμπεράσματα</a:t>
            </a:r>
          </a:p>
        </p:txBody>
      </p:sp>
    </p:spTree>
    <p:extLst>
      <p:ext uri="{BB962C8B-B14F-4D97-AF65-F5344CB8AC3E}">
        <p14:creationId xmlns:p14="http://schemas.microsoft.com/office/powerpoint/2010/main" val="1108587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l-GR" dirty="0"/>
              <a:t>Σχετικά με τα αποτελέσματα των πειραμάτων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9914629" cy="4295256"/>
          </a:xfrm>
        </p:spPr>
        <p:txBody>
          <a:bodyPr>
            <a:normAutofit/>
          </a:bodyPr>
          <a:lstStyle/>
          <a:p>
            <a:r>
              <a:rPr lang="el-GR" dirty="0"/>
              <a:t>Ο αριθμός των γραμμών επηρεάζει τους χρόνους όλων των εκδοχών </a:t>
            </a:r>
            <a:r>
              <a:rPr lang="en-US" dirty="0"/>
              <a:t>regression</a:t>
            </a:r>
          </a:p>
          <a:p>
            <a:r>
              <a:rPr lang="el-GR" dirty="0"/>
              <a:t>Ο αριθμός στηλών δεν επηρεάζει το </a:t>
            </a:r>
            <a:r>
              <a:rPr lang="en-US" dirty="0"/>
              <a:t>Multiple Linear Regression </a:t>
            </a:r>
            <a:r>
              <a:rPr lang="el-GR" dirty="0"/>
              <a:t>σε μεγάλο βαθμό</a:t>
            </a:r>
            <a:endParaRPr lang="en-US" dirty="0"/>
          </a:p>
          <a:p>
            <a:r>
              <a:rPr lang="el-GR" dirty="0"/>
              <a:t>Ο βαθμός του πολυωνύμου στο </a:t>
            </a:r>
            <a:r>
              <a:rPr lang="en-US" dirty="0"/>
              <a:t>Polynomial Regression </a:t>
            </a:r>
            <a:r>
              <a:rPr lang="el-GR" dirty="0"/>
              <a:t>δεν έχει εμφανή επίπτωση στον χρόνο εκτέλεσης</a:t>
            </a:r>
          </a:p>
          <a:p>
            <a:r>
              <a:rPr lang="el-GR" dirty="0"/>
              <a:t>Ο αριθμός γραμμών επηρεάζει τους χρόνους όλων των εκδοχών </a:t>
            </a:r>
            <a:r>
              <a:rPr lang="en-US" dirty="0"/>
              <a:t>clustering</a:t>
            </a:r>
          </a:p>
          <a:p>
            <a:r>
              <a:rPr lang="el-GR" dirty="0"/>
              <a:t>Ο </a:t>
            </a:r>
            <a:r>
              <a:rPr lang="en-US" dirty="0"/>
              <a:t>PIC </a:t>
            </a:r>
            <a:r>
              <a:rPr lang="el-GR" dirty="0"/>
              <a:t>δεν μπορεί να τρέξει για μεγάλο αριθμό γραμμών λόγω υψηλής χωρικής πολυπλοκότητας.</a:t>
            </a:r>
          </a:p>
          <a:p>
            <a:r>
              <a:rPr lang="el-GR" dirty="0"/>
              <a:t>Μόνο ο </a:t>
            </a:r>
            <a:r>
              <a:rPr lang="en-US" dirty="0"/>
              <a:t>PIC </a:t>
            </a:r>
            <a:r>
              <a:rPr lang="el-GR" dirty="0"/>
              <a:t>επηρεάζεται έντονα από τον αριθμό στηλών</a:t>
            </a:r>
          </a:p>
          <a:p>
            <a:r>
              <a:rPr lang="el-GR" dirty="0"/>
              <a:t>Ο </a:t>
            </a:r>
            <a:r>
              <a:rPr lang="en-US" dirty="0"/>
              <a:t>PIC</a:t>
            </a:r>
            <a:r>
              <a:rPr lang="el-GR" dirty="0"/>
              <a:t>, σε αντίθεση με τους άλλους 2, δεν επηρεάζεται έντονα από το πλήθος ομάδων</a:t>
            </a:r>
          </a:p>
          <a:p>
            <a:r>
              <a:rPr lang="el-GR" dirty="0"/>
              <a:t>Το </a:t>
            </a:r>
            <a:r>
              <a:rPr lang="en-US" dirty="0"/>
              <a:t>Average Silhouette Score </a:t>
            </a:r>
            <a:r>
              <a:rPr lang="el-GR" dirty="0"/>
              <a:t>δεν επηρεάζεται από καμία παράμετρο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664075" cy="3332162"/>
          </a:xfrm>
        </p:spPr>
        <p:txBody>
          <a:bodyPr>
            <a:normAutofit/>
          </a:bodyPr>
          <a:lstStyle/>
          <a:p>
            <a:r>
              <a:rPr lang="el-GR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3FF8-7C4D-E75C-0062-9B953D23A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996095"/>
          </a:xfrm>
        </p:spPr>
        <p:txBody>
          <a:bodyPr/>
          <a:lstStyle/>
          <a:p>
            <a:r>
              <a:rPr lang="el-GR" dirty="0"/>
              <a:t>Σύνοψη και Προτάσεις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E17A9-5F08-ECF4-2353-D3D454009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86718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B46F-6E1B-9900-53DE-3D8B8C82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795981"/>
          </a:xfrm>
        </p:spPr>
        <p:txBody>
          <a:bodyPr/>
          <a:lstStyle/>
          <a:p>
            <a:r>
              <a:rPr lang="el-GR" dirty="0"/>
              <a:t>Σύνοψη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CC66-AD67-0DF5-DB69-EDB5518C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988" y="1131684"/>
            <a:ext cx="9932687" cy="2616452"/>
          </a:xfrm>
        </p:spPr>
        <p:txBody>
          <a:bodyPr>
            <a:normAutofit lnSpcReduction="10000"/>
          </a:bodyPr>
          <a:lstStyle/>
          <a:p>
            <a:r>
              <a:rPr lang="el-GR" dirty="0"/>
              <a:t>Εν συντομία, στη παρούσα διπλωματική εργασία συνέβησαν τα εξής</a:t>
            </a:r>
            <a:r>
              <a:rPr lang="en-US" dirty="0"/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Refactoring </a:t>
            </a:r>
            <a:r>
              <a:rPr lang="el-GR" dirty="0"/>
              <a:t>ενός ευμεγέθους λογισμικού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l-GR" dirty="0"/>
              <a:t>Επέκταση του </a:t>
            </a:r>
            <a:r>
              <a:rPr lang="en-US" dirty="0"/>
              <a:t>Pythia </a:t>
            </a:r>
            <a:r>
              <a:rPr lang="el-GR" dirty="0"/>
              <a:t>με συνολικά 8 καινούριες τεχνικές εντάσσοντας στο λογισμικό τον σύγχρονο τομέα της Μηχανικής Μάθησης</a:t>
            </a:r>
            <a:r>
              <a:rPr lang="en-US" dirty="0"/>
              <a:t>:</a:t>
            </a:r>
            <a:endParaRPr lang="el-GR" dirty="0"/>
          </a:p>
          <a:p>
            <a:pPr marL="626364" lvl="1" indent="-342900"/>
            <a:r>
              <a:rPr lang="en-US" dirty="0"/>
              <a:t>Outlier Detection </a:t>
            </a:r>
            <a:r>
              <a:rPr lang="el-GR" dirty="0"/>
              <a:t>με Υπολογισμό </a:t>
            </a:r>
            <a:r>
              <a:rPr lang="el-GR" dirty="0" err="1"/>
              <a:t>Κανονικοποιημένης</a:t>
            </a:r>
            <a:r>
              <a:rPr lang="el-GR" dirty="0"/>
              <a:t> Μετρικής.</a:t>
            </a:r>
          </a:p>
          <a:p>
            <a:pPr marL="626364" lvl="1" indent="-342900"/>
            <a:r>
              <a:rPr lang="en-US" dirty="0"/>
              <a:t>Regression Analysis </a:t>
            </a:r>
            <a:r>
              <a:rPr lang="el-GR" dirty="0"/>
              <a:t>με 4 διαφορετικές τεχνικές</a:t>
            </a:r>
          </a:p>
          <a:p>
            <a:pPr marL="626364" lvl="1" indent="-342900"/>
            <a:r>
              <a:rPr lang="en-US" dirty="0"/>
              <a:t>Clustering Analysis </a:t>
            </a:r>
            <a:r>
              <a:rPr lang="el-GR" dirty="0"/>
              <a:t>με 3 διαφορετικές τεχνικές</a:t>
            </a:r>
          </a:p>
          <a:p>
            <a:pPr lvl="1" indent="0">
              <a:buNone/>
            </a:pPr>
            <a:endParaRPr lang="el-GR" dirty="0"/>
          </a:p>
          <a:p>
            <a:pPr lvl="1" indent="0">
              <a:buNone/>
            </a:pPr>
            <a:endParaRPr lang="el-GR" dirty="0"/>
          </a:p>
          <a:p>
            <a:pPr marL="626364" lvl="1" indent="-342900"/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5819C-AAD0-87DE-897D-3B699C12F8E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l-GR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14F12-28A0-4FF4-CE45-BF6A0F7348F3}"/>
              </a:ext>
            </a:extLst>
          </p:cNvPr>
          <p:cNvSpPr txBox="1"/>
          <p:nvPr/>
        </p:nvSpPr>
        <p:spPr>
          <a:xfrm>
            <a:off x="1013988" y="3920150"/>
            <a:ext cx="10085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l-GR" sz="2000" dirty="0"/>
              <a:t>Έλεγχος για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000" dirty="0"/>
              <a:t>Την ορθή λειτουργία των προαναφερθέντων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000" dirty="0"/>
              <a:t>Την απόδοση τους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000" dirty="0"/>
              <a:t>Την ποιότητα του </a:t>
            </a:r>
            <a:r>
              <a:rPr lang="en-US" sz="2000" dirty="0"/>
              <a:t>clustering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3073436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171" y="457199"/>
            <a:ext cx="6214918" cy="1920240"/>
          </a:xfrm>
        </p:spPr>
        <p:txBody>
          <a:bodyPr/>
          <a:lstStyle/>
          <a:p>
            <a:pPr algn="ctr"/>
            <a:r>
              <a:rPr lang="el-GR" dirty="0"/>
              <a:t>Προτάσεις για Μελλοντικές Επεκτάσεις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sz="2800" dirty="0">
                <a:latin typeface="Freestyle Script" panose="030804020302050B0404" pitchFamily="66" charset="0"/>
              </a:rPr>
              <a:t>“Adapt,</a:t>
            </a:r>
          </a:p>
          <a:p>
            <a:r>
              <a:rPr lang="en-US" sz="2800" dirty="0">
                <a:latin typeface="Freestyle Script" panose="030804020302050B0404" pitchFamily="66" charset="0"/>
              </a:rPr>
              <a:t>Innovate,</a:t>
            </a:r>
          </a:p>
          <a:p>
            <a:r>
              <a:rPr lang="en-US" sz="2800" dirty="0">
                <a:latin typeface="Freestyle Script" panose="030804020302050B0404" pitchFamily="66" charset="0"/>
              </a:rPr>
              <a:t>Thrive:</a:t>
            </a:r>
          </a:p>
          <a:p>
            <a:r>
              <a:rPr lang="en-US" sz="2800" dirty="0">
                <a:latin typeface="Freestyle Script" panose="030804020302050B0404" pitchFamily="66" charset="0"/>
              </a:rPr>
              <a:t>Evaluation in Action”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7"/>
            <a:ext cx="6101910" cy="3811807"/>
          </a:xfrm>
        </p:spPr>
        <p:txBody>
          <a:bodyPr>
            <a:normAutofit/>
          </a:bodyPr>
          <a:lstStyle/>
          <a:p>
            <a:r>
              <a:rPr lang="el-GR" sz="2400" dirty="0"/>
              <a:t>Προετοιμασία Δεδομένων/ Καθαρισμός Δεδομένων</a:t>
            </a:r>
            <a:endParaRPr lang="en-US" sz="2400" dirty="0"/>
          </a:p>
          <a:p>
            <a:r>
              <a:rPr lang="el-GR" sz="2400" dirty="0"/>
              <a:t>Δημιουργία Γραφικής </a:t>
            </a:r>
            <a:r>
              <a:rPr lang="el-GR" sz="2400" dirty="0" err="1"/>
              <a:t>Διεπαφής</a:t>
            </a:r>
            <a:endParaRPr lang="en-US" sz="2400" dirty="0"/>
          </a:p>
          <a:p>
            <a:r>
              <a:rPr lang="el-GR" sz="2400" dirty="0"/>
              <a:t>Ενσωμάτωση εξωτερικών πηγών δεδομένων</a:t>
            </a:r>
            <a:endParaRPr lang="en-US" sz="2400" dirty="0"/>
          </a:p>
          <a:p>
            <a:r>
              <a:rPr lang="el-GR" sz="2400" dirty="0"/>
              <a:t>Σύνδεση με Κατανεμημένα Συστήματα</a:t>
            </a:r>
          </a:p>
          <a:p>
            <a:r>
              <a:rPr lang="el-GR" sz="2400" dirty="0"/>
              <a:t>Εξέλιξη του </a:t>
            </a:r>
            <a:r>
              <a:rPr lang="en-US" sz="2400" dirty="0"/>
              <a:t>Clustering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l-GR" sz="4000" dirty="0"/>
              <a:t>Σας ευχαριστώ για τον χρόνο σας</a:t>
            </a:r>
            <a:endParaRPr lang="en-US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0325" y="4698749"/>
            <a:ext cx="6147445" cy="1906701"/>
          </a:xfrm>
        </p:spPr>
        <p:txBody>
          <a:bodyPr>
            <a:normAutofit/>
          </a:bodyPr>
          <a:lstStyle/>
          <a:p>
            <a:pPr algn="ctr"/>
            <a:r>
              <a:rPr lang="el-GR" sz="3600" i="1" dirty="0">
                <a:solidFill>
                  <a:schemeClr val="bg2">
                    <a:lumMod val="50000"/>
                  </a:schemeClr>
                </a:solidFill>
              </a:rPr>
              <a:t>Ερωτήσεις?</a:t>
            </a:r>
            <a:endParaRPr lang="en-US" sz="36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84" y="1371600"/>
            <a:ext cx="5353616" cy="4114800"/>
          </a:xfrm>
        </p:spPr>
        <p:txBody>
          <a:bodyPr/>
          <a:lstStyle/>
          <a:p>
            <a:r>
              <a:rPr lang="el-GR" dirty="0"/>
              <a:t>Ανάλυση του Προβλήματος</a:t>
            </a:r>
            <a:br>
              <a:rPr lang="el-GR" dirty="0"/>
            </a:br>
            <a:br>
              <a:rPr lang="el-GR" dirty="0"/>
            </a:br>
            <a:r>
              <a:rPr lang="el-GR" sz="4000" b="0" dirty="0"/>
              <a:t>Τι είναι το </a:t>
            </a:r>
            <a:r>
              <a:rPr lang="en-US" sz="4000" b="0" dirty="0"/>
              <a:t>‘Pythia’?</a:t>
            </a:r>
          </a:p>
        </p:txBody>
      </p:sp>
      <p:pic>
        <p:nvPicPr>
          <p:cNvPr id="6" name="Picture Placeholder 5" descr="A group of cartoon characters&#10;&#10;Description automatically generated">
            <a:extLst>
              <a:ext uri="{FF2B5EF4-FFF2-40B4-BE49-F238E27FC236}">
                <a16:creationId xmlns:a16="http://schemas.microsoft.com/office/drawing/2014/main" id="{DCF4696C-B850-29E9-FB18-084F0EE92B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389" t="389" r="-397" b="-285"/>
          <a:stretch/>
        </p:blipFill>
        <p:spPr>
          <a:xfrm>
            <a:off x="6096000" y="798780"/>
            <a:ext cx="5519593" cy="5676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CD25-CDAE-9898-1F76-901B66DF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749005"/>
          </a:xfrm>
        </p:spPr>
        <p:txBody>
          <a:bodyPr/>
          <a:lstStyle/>
          <a:p>
            <a:pPr algn="ctr"/>
            <a:r>
              <a:rPr lang="en-US" dirty="0"/>
              <a:t>Pythia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D3D9-0989-B149-D19B-765AE190F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162050"/>
            <a:ext cx="10271297" cy="56959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dirty="0"/>
              <a:t>Το </a:t>
            </a:r>
            <a:r>
              <a:rPr lang="en-US" sz="2300" dirty="0"/>
              <a:t>Pythia </a:t>
            </a:r>
            <a:r>
              <a:rPr lang="el-GR" sz="2300" dirty="0"/>
              <a:t>είναι ένα λογισμικό παραγωγής</a:t>
            </a:r>
            <a:r>
              <a:rPr lang="en-US" sz="2300" dirty="0"/>
              <a:t> </a:t>
            </a:r>
            <a:r>
              <a:rPr lang="el-GR" sz="2300" dirty="0"/>
              <a:t>προφίλ δεδομένων υλοποιημένο σε </a:t>
            </a:r>
            <a:r>
              <a:rPr lang="en-US" sz="2300" dirty="0"/>
              <a:t>Java </a:t>
            </a:r>
            <a:r>
              <a:rPr lang="el-GR" sz="2300" dirty="0"/>
              <a:t>και βασισμένο στην μηχανή </a:t>
            </a:r>
            <a:r>
              <a:rPr lang="en-US" sz="2300" dirty="0"/>
              <a:t>Apache Spark.</a:t>
            </a:r>
            <a:endParaRPr lang="el-GR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dirty="0"/>
              <a:t>Χρήστες του </a:t>
            </a:r>
            <a:r>
              <a:rPr lang="en-US" sz="2300" dirty="0"/>
              <a:t>Pythia </a:t>
            </a:r>
            <a:r>
              <a:rPr lang="el-GR" sz="2300" dirty="0"/>
              <a:t>(προς το παρών) είναι αναλυτές με βασικές γνώσεις </a:t>
            </a:r>
            <a:r>
              <a:rPr lang="en-US" sz="2300" dirty="0"/>
              <a:t>Java.</a:t>
            </a:r>
            <a:endParaRPr lang="el-GR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dirty="0"/>
              <a:t>Ο χρήση του </a:t>
            </a:r>
            <a:r>
              <a:rPr lang="en-US" sz="2300" dirty="0"/>
              <a:t>Pythia </a:t>
            </a:r>
            <a:r>
              <a:rPr lang="el-GR" sz="2300" dirty="0"/>
              <a:t>γίνεται με εγκατάστασή του (οδηγίες στο </a:t>
            </a:r>
            <a:r>
              <a:rPr lang="en-US" sz="2300" dirty="0"/>
              <a:t>Repository </a:t>
            </a:r>
            <a:r>
              <a:rPr lang="el-GR" sz="2300" dirty="0"/>
              <a:t>στο </a:t>
            </a:r>
            <a:r>
              <a:rPr lang="en-US" sz="2300" dirty="0"/>
              <a:t>GitHub) </a:t>
            </a:r>
            <a:r>
              <a:rPr lang="el-GR" sz="2300" dirty="0"/>
              <a:t>και με προγραμματιστική υλοποίηση αιτημάτων. Πιο συγκεκριμένα, ο αναλυτής πρέπει να δημιουργήσει μια </a:t>
            </a:r>
            <a:r>
              <a:rPr lang="en-US" sz="2300" dirty="0"/>
              <a:t>Java Class </a:t>
            </a:r>
            <a:r>
              <a:rPr lang="el-GR" sz="2300" dirty="0"/>
              <a:t>στο λογισμικό, αφού το εγκαταστήσει, βάση οδηγιών που υπάρχουν στο </a:t>
            </a:r>
            <a:r>
              <a:rPr lang="en-US" sz="2300" dirty="0"/>
              <a:t>Documentation </a:t>
            </a:r>
            <a:r>
              <a:rPr lang="el-GR" sz="2300" dirty="0"/>
              <a:t>τ</a:t>
            </a:r>
            <a:r>
              <a:rPr lang="en-US" sz="2300" dirty="0"/>
              <a:t>o</a:t>
            </a:r>
            <a:r>
              <a:rPr lang="el-GR" sz="2300" dirty="0"/>
              <a:t>υ </a:t>
            </a:r>
            <a:r>
              <a:rPr lang="en-US" sz="2300" dirty="0"/>
              <a:t>Pythia.</a:t>
            </a:r>
            <a:endParaRPr lang="el-GR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dirty="0"/>
              <a:t>Το </a:t>
            </a:r>
            <a:r>
              <a:rPr lang="en-US" sz="2300" dirty="0"/>
              <a:t>Pythia </a:t>
            </a:r>
            <a:r>
              <a:rPr lang="el-GR" sz="2300" dirty="0"/>
              <a:t>περιλαμβάνει μια λίστα χαρακτηριστικών αναλυτικής δεδομένων</a:t>
            </a:r>
            <a:r>
              <a:rPr lang="en-US" sz="2300" dirty="0"/>
              <a:t>,</a:t>
            </a:r>
            <a:r>
              <a:rPr lang="el-GR" sz="2300" dirty="0"/>
              <a:t> των οποίων τα αποτελέσματα ο χρήστης</a:t>
            </a:r>
            <a:r>
              <a:rPr lang="en-US" sz="2300" dirty="0"/>
              <a:t> </a:t>
            </a:r>
            <a:r>
              <a:rPr lang="el-GR" sz="2300" dirty="0"/>
              <a:t>μπορεί να τα εξάγει αυτόματα στη μορφή ενός </a:t>
            </a:r>
            <a:r>
              <a:rPr lang="en-US" sz="2300" dirty="0"/>
              <a:t>report (md &amp; txt)</a:t>
            </a:r>
            <a:r>
              <a:rPr lang="el-GR" sz="2300" dirty="0"/>
              <a:t> μέσω της κλάσης που θα προγραμματίσει</a:t>
            </a:r>
            <a:r>
              <a:rPr lang="en-US" sz="23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dirty="0"/>
              <a:t>Το </a:t>
            </a:r>
            <a:r>
              <a:rPr lang="en-US" sz="2300" dirty="0"/>
              <a:t>Pythia </a:t>
            </a:r>
            <a:r>
              <a:rPr lang="el-GR" sz="2300" dirty="0"/>
              <a:t>δέχεται σαν είσοδο δεδομένα υπό την μορφή </a:t>
            </a:r>
            <a:r>
              <a:rPr lang="en-US" sz="2300" dirty="0"/>
              <a:t>.csv, .</a:t>
            </a:r>
            <a:r>
              <a:rPr lang="en-US" sz="2300" dirty="0" err="1"/>
              <a:t>tsv</a:t>
            </a:r>
            <a:r>
              <a:rPr lang="en-US" sz="2300" dirty="0"/>
              <a:t> </a:t>
            </a:r>
            <a:r>
              <a:rPr lang="el-GR" sz="2300" dirty="0"/>
              <a:t>και </a:t>
            </a:r>
            <a:r>
              <a:rPr lang="en-US" sz="2300" dirty="0"/>
              <a:t>JSON.</a:t>
            </a:r>
          </a:p>
        </p:txBody>
      </p:sp>
    </p:spTree>
    <p:extLst>
      <p:ext uri="{BB962C8B-B14F-4D97-AF65-F5344CB8AC3E}">
        <p14:creationId xmlns:p14="http://schemas.microsoft.com/office/powerpoint/2010/main" val="214318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740F-BB10-B750-D1EA-6274B1A4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676577"/>
          </a:xfrm>
        </p:spPr>
        <p:txBody>
          <a:bodyPr/>
          <a:lstStyle/>
          <a:p>
            <a:pPr algn="ctr"/>
            <a:r>
              <a:rPr lang="el-GR" dirty="0"/>
              <a:t>Προφίλ Δεδομένων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FFC6-684A-70E8-DC9A-A7EE22442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851026"/>
            <a:ext cx="9779182" cy="5694629"/>
          </a:xfrm>
        </p:spPr>
        <p:txBody>
          <a:bodyPr>
            <a:normAutofit/>
          </a:bodyPr>
          <a:lstStyle/>
          <a:p>
            <a:r>
              <a:rPr lang="el-GR" sz="2300" dirty="0"/>
              <a:t>Στην σύγχρονη εποχή τα δεδομένα ‘κρύβουν’ χρήσιμες πληροφορίες τις οποίες, δυστυχώς, ο απλός άνθρωπος δεν μπορεί να τις δει με γυμνό μάτι. Η Αναλυτική Δεδομένων είναι η επιστήμη η οποία επεξεργάζεται τα δεδομένα έτσι ώστε να μπορέσει να ανακαλύψει τα χρήσιμα χαρακτηριστικά που κρύβονται μέσα σε αυτά.</a:t>
            </a:r>
          </a:p>
          <a:p>
            <a:r>
              <a:rPr lang="el-GR" sz="2300" dirty="0"/>
              <a:t>Ας δούμε τα χαρακτηριστικά τα οποία μπορεί να ανακαλύψει το </a:t>
            </a:r>
            <a:r>
              <a:rPr lang="en-US" sz="2300" dirty="0"/>
              <a:t>Pythia: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2">
                    <a:lumMod val="50000"/>
                  </a:schemeClr>
                </a:solidFill>
              </a:rPr>
              <a:t>Descriptive Statistics</a:t>
            </a:r>
            <a:endParaRPr lang="el-GR" sz="23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2">
                    <a:lumMod val="50000"/>
                  </a:schemeClr>
                </a:solidFill>
              </a:rPr>
              <a:t>Histograms</a:t>
            </a:r>
            <a:endParaRPr lang="el-GR" sz="23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2">
                    <a:lumMod val="50000"/>
                  </a:schemeClr>
                </a:solidFill>
              </a:rPr>
              <a:t>Correlations</a:t>
            </a:r>
            <a:endParaRPr lang="el-GR" sz="23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2">
                    <a:lumMod val="50000"/>
                  </a:schemeClr>
                </a:solidFill>
              </a:rPr>
              <a:t>Decision Trees</a:t>
            </a:r>
            <a:endParaRPr lang="el-GR" sz="23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2">
                    <a:lumMod val="50000"/>
                  </a:schemeClr>
                </a:solidFill>
              </a:rPr>
              <a:t>Dominance Patterns</a:t>
            </a:r>
            <a:endParaRPr lang="el-GR" sz="23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EF8F3F"/>
                </a:solidFill>
              </a:rPr>
              <a:t>Outlier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Regression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Clustering Analysis</a:t>
            </a:r>
            <a:endParaRPr lang="el-GR" sz="2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300" dirty="0"/>
          </a:p>
        </p:txBody>
      </p:sp>
    </p:spTree>
    <p:extLst>
      <p:ext uri="{BB962C8B-B14F-4D97-AF65-F5344CB8AC3E}">
        <p14:creationId xmlns:p14="http://schemas.microsoft.com/office/powerpoint/2010/main" val="295308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1412341"/>
            <a:ext cx="5344162" cy="3295461"/>
          </a:xfrm>
        </p:spPr>
        <p:txBody>
          <a:bodyPr/>
          <a:lstStyle/>
          <a:p>
            <a:pPr algn="ctr"/>
            <a:r>
              <a:rPr lang="el-GR" sz="4800"/>
              <a:t>Ανάλυση του Προβλήματος</a:t>
            </a:r>
            <a:br>
              <a:rPr lang="el-GR" sz="4800"/>
            </a:br>
            <a:br>
              <a:rPr lang="el-GR" sz="4800"/>
            </a:br>
            <a:r>
              <a:rPr lang="el-GR" sz="3200" b="0"/>
              <a:t>Πως βελτιώσαμε το </a:t>
            </a:r>
            <a:r>
              <a:rPr lang="en-US" sz="3200" b="0"/>
              <a:t>‘Pythia’?</a:t>
            </a:r>
            <a:endParaRPr lang="en-US" sz="4800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5858" t="1048" r="28412" b="1044"/>
          <a:stretch/>
        </p:blipFill>
        <p:spPr>
          <a:xfrm>
            <a:off x="152401" y="1336140"/>
            <a:ext cx="5943599" cy="4426641"/>
          </a:xfr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ED15-1457-4BA9-DB07-DE55AFF3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Outlier Detection</a:t>
            </a:r>
            <a:endParaRPr lang="el-G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A0BA0C-86BE-1D1A-CE5C-530F7589844F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 rotWithShape="1">
          <a:blip r:embed="rId2"/>
          <a:srcRect l="3223" t="-1980" r="1207" b="-977"/>
          <a:stretch/>
        </p:blipFill>
        <p:spPr>
          <a:xfrm>
            <a:off x="159575" y="716280"/>
            <a:ext cx="5197285" cy="3169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22B98-3C32-8438-CAB6-24998073BEE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 fontScale="92500"/>
          </a:bodyPr>
          <a:lstStyle/>
          <a:p>
            <a:r>
              <a:rPr lang="el-GR" dirty="0"/>
              <a:t>Στη προηγούμενη εκδοχή του, το </a:t>
            </a:r>
            <a:r>
              <a:rPr lang="en-US" dirty="0"/>
              <a:t>Pythia </a:t>
            </a:r>
            <a:r>
              <a:rPr lang="el-GR" dirty="0"/>
              <a:t>υποστήριζε </a:t>
            </a:r>
            <a:r>
              <a:rPr lang="en-US" dirty="0"/>
              <a:t>Outlier Detection</a:t>
            </a:r>
            <a:r>
              <a:rPr lang="el-GR" dirty="0"/>
              <a:t> μονάχα</a:t>
            </a:r>
            <a:r>
              <a:rPr lang="en-US" dirty="0"/>
              <a:t> </a:t>
            </a:r>
            <a:r>
              <a:rPr lang="el-GR" dirty="0"/>
              <a:t>βασισμένο στο </a:t>
            </a:r>
            <a:r>
              <a:rPr lang="en-US" dirty="0"/>
              <a:t>Z-Score. </a:t>
            </a:r>
            <a:r>
              <a:rPr lang="el-GR" dirty="0"/>
              <a:t>Πιο συγκεκριμένα, υπολογίζει το </a:t>
            </a:r>
            <a:r>
              <a:rPr lang="en-US" dirty="0"/>
              <a:t>Z-Score </a:t>
            </a:r>
            <a:r>
              <a:rPr lang="el-GR" dirty="0"/>
              <a:t>του κάθε σημείου, και αν αυτό ξεπερνάει κάποιο </a:t>
            </a:r>
            <a:r>
              <a:rPr lang="en-US" dirty="0"/>
              <a:t>threshold </a:t>
            </a:r>
            <a:r>
              <a:rPr lang="el-GR" dirty="0"/>
              <a:t>τότε το συγκεκριμένο </a:t>
            </a:r>
            <a:r>
              <a:rPr lang="en-US" dirty="0"/>
              <a:t>data-point </a:t>
            </a:r>
            <a:r>
              <a:rPr lang="el-GR" dirty="0"/>
              <a:t>θεωρείται </a:t>
            </a:r>
            <a:r>
              <a:rPr lang="en-US" dirty="0"/>
              <a:t>outlier.</a:t>
            </a:r>
          </a:p>
          <a:p>
            <a:r>
              <a:rPr lang="el-GR" dirty="0"/>
              <a:t>Στην ανανεωμένη έκδοσή του, το </a:t>
            </a:r>
            <a:r>
              <a:rPr lang="en-US" dirty="0"/>
              <a:t>Pythia,</a:t>
            </a:r>
            <a:r>
              <a:rPr lang="el-GR" dirty="0"/>
              <a:t> προεκτείνει αυτό το χαρακτηριστικό με μια νέα εκδοχή βάση της οποίας </a:t>
            </a:r>
            <a:r>
              <a:rPr lang="el-GR" dirty="0" err="1"/>
              <a:t>κανονικοποιεί</a:t>
            </a:r>
            <a:r>
              <a:rPr lang="el-GR" dirty="0"/>
              <a:t> όλα τα </a:t>
            </a:r>
            <a:r>
              <a:rPr lang="en-US" dirty="0"/>
              <a:t>Z-Score</a:t>
            </a:r>
            <a:r>
              <a:rPr lang="el-GR" dirty="0"/>
              <a:t> ώστε να βρίσκονται στο εύρος [0, 1]. Η σημαντική συνεισφορά αυτού του </a:t>
            </a:r>
            <a:r>
              <a:rPr lang="en-US" dirty="0"/>
              <a:t>refactoring </a:t>
            </a:r>
            <a:r>
              <a:rPr lang="el-GR" dirty="0"/>
              <a:t>είναι η διαχείριση του κώδικα βάση του </a:t>
            </a:r>
            <a:r>
              <a:rPr lang="en-US" dirty="0"/>
              <a:t>Parametrized Factory Pattern.</a:t>
            </a:r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BDFED-A75C-4841-FA72-4CD283CA1D3A}"/>
              </a:ext>
            </a:extLst>
          </p:cNvPr>
          <p:cNvSpPr txBox="1"/>
          <p:nvPr/>
        </p:nvSpPr>
        <p:spPr>
          <a:xfrm>
            <a:off x="416459" y="3983524"/>
            <a:ext cx="4707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UML Diagram for outlier package.</a:t>
            </a:r>
            <a:endParaRPr lang="el-GR" sz="1000" dirty="0"/>
          </a:p>
        </p:txBody>
      </p:sp>
    </p:spTree>
    <p:extLst>
      <p:ext uri="{BB962C8B-B14F-4D97-AF65-F5344CB8AC3E}">
        <p14:creationId xmlns:p14="http://schemas.microsoft.com/office/powerpoint/2010/main" val="205613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344C-CA60-D4E1-B226-DDCA0681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53" y="380999"/>
            <a:ext cx="5920968" cy="460973"/>
          </a:xfrm>
        </p:spPr>
        <p:txBody>
          <a:bodyPr/>
          <a:lstStyle/>
          <a:p>
            <a:pPr algn="r"/>
            <a:r>
              <a:rPr lang="en-US" dirty="0"/>
              <a:t>Regression Analysis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DE46-0BFC-730C-2EB7-A9420B29FAF5}"/>
              </a:ext>
            </a:extLst>
          </p:cNvPr>
          <p:cNvSpPr>
            <a:spLocks noGrp="1"/>
          </p:cNvSpPr>
          <p:nvPr>
            <p:ph idx="17"/>
          </p:nvPr>
        </p:nvSpPr>
        <p:spPr>
          <a:xfrm flipH="1">
            <a:off x="4146487" y="2869949"/>
            <a:ext cx="3784349" cy="3911096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l-GR" b="1" dirty="0"/>
              <a:t>Παραδείγματα Εφαρμογής του </a:t>
            </a:r>
            <a:r>
              <a:rPr lang="en-US" b="1" dirty="0"/>
              <a:t>Regression: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1400" dirty="0"/>
              <a:t>Πρόβλεψη θερμοκρασίας στη μετεωρολογία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1400" dirty="0"/>
              <a:t>Πρόβλεψη τιμής ακινήτων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1400" dirty="0"/>
              <a:t>Πρόβλεψη τιμών μετοχών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1400" dirty="0"/>
              <a:t>Πρόβλεψη του χρόνου ολοκλήρωσης ενός λογισμικού   </a:t>
            </a:r>
          </a:p>
          <a:p>
            <a:pPr algn="l"/>
            <a:endParaRPr lang="el-GR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B1B3-2540-AB4D-8882-F57C6024E7B8}"/>
              </a:ext>
            </a:extLst>
          </p:cNvPr>
          <p:cNvSpPr>
            <a:spLocks noGrp="1"/>
          </p:cNvSpPr>
          <p:nvPr>
            <p:ph idx="15"/>
          </p:nvPr>
        </p:nvSpPr>
        <p:spPr>
          <a:xfrm flipH="1">
            <a:off x="329015" y="1095469"/>
            <a:ext cx="8860252" cy="2417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900" b="0" i="0" dirty="0">
                <a:solidFill>
                  <a:srgbClr val="0D0D0D"/>
                </a:solidFill>
                <a:effectLst/>
              </a:rPr>
              <a:t>Το </a:t>
            </a:r>
            <a:r>
              <a:rPr lang="el-GR" sz="1900" b="1" i="0" dirty="0" err="1">
                <a:solidFill>
                  <a:srgbClr val="0D0D0D"/>
                </a:solidFill>
                <a:effectLst/>
              </a:rPr>
              <a:t>regression</a:t>
            </a:r>
            <a:r>
              <a:rPr lang="el-GR" sz="1900" b="0" i="0" dirty="0">
                <a:solidFill>
                  <a:srgbClr val="0D0D0D"/>
                </a:solidFill>
                <a:effectLst/>
              </a:rPr>
              <a:t> είναι μια στατιστική τεχνική που χρησιμοποιείται για την εκτίμηση των σχέσεων μεταξύ μιας εξαρτημένης μεταβλητής και μιας ή περισσότερων ανεξάρτητων μεταβλητών. Η σημαντικότητά του έγκειται στη δυνατότητα πρόβλεψης της τιμής της εξαρτημένης μεταβλητής βάσει των ανεξάρτητων μεταβλητών</a:t>
            </a:r>
            <a:r>
              <a:rPr lang="el-GR" sz="1900" b="0" i="0" dirty="0">
                <a:solidFill>
                  <a:srgbClr val="0D0D0D"/>
                </a:solidFill>
                <a:effectLst/>
                <a:latin typeface="Söhne"/>
              </a:rPr>
              <a:t>. Αποτέλεσμα αυτής της διαδικασίας είναι μια συνάρτηση/φόρμουλα η οποία μπορεί να αξιοποιηθεί για τον υπολογισμ</a:t>
            </a:r>
            <a:r>
              <a:rPr lang="el-GR" sz="1900" dirty="0">
                <a:solidFill>
                  <a:srgbClr val="0D0D0D"/>
                </a:solidFill>
                <a:latin typeface="Söhne"/>
              </a:rPr>
              <a:t>ό της εξαρτώμενης μεταβλητής.</a:t>
            </a:r>
            <a:endParaRPr lang="el-GR" sz="19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143573-EEBF-0BD3-A8E6-E40A26732C46}"/>
              </a:ext>
            </a:extLst>
          </p:cNvPr>
          <p:cNvSpPr txBox="1">
            <a:spLocks/>
          </p:cNvSpPr>
          <p:nvPr/>
        </p:nvSpPr>
        <p:spPr>
          <a:xfrm flipH="1">
            <a:off x="8078636" y="2869949"/>
            <a:ext cx="3784349" cy="391109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66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b="1" dirty="0"/>
              <a:t>Παραλλαγές του </a:t>
            </a:r>
            <a:r>
              <a:rPr lang="en-US" b="1" dirty="0"/>
              <a:t>Regression</a:t>
            </a:r>
            <a:r>
              <a:rPr lang="el-GR" b="1" dirty="0"/>
              <a:t> στο </a:t>
            </a:r>
            <a:r>
              <a:rPr lang="en-US" b="1" dirty="0"/>
              <a:t>Pythia: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Linear Regression</a:t>
            </a:r>
            <a:endParaRPr lang="el-GR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Polynomial Regression</a:t>
            </a:r>
            <a:endParaRPr lang="el-GR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Multiple Linear Regression</a:t>
            </a:r>
            <a:endParaRPr lang="el-GR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Automated Regression</a:t>
            </a:r>
            <a:endParaRPr lang="el-GR" sz="1600" dirty="0"/>
          </a:p>
          <a:p>
            <a:pPr algn="l"/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15512781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c192fe7-294c-460b-962f-49b0807a2d6d" xsi:nil="true"/>
    <_activity xmlns="8c192fe7-294c-460b-962f-49b0807a2d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1440A7A8D85AB942A469FF1F5893EA9C" ma:contentTypeVersion="16" ma:contentTypeDescription="Δημιουργία νέου εγγράφου" ma:contentTypeScope="" ma:versionID="9ac6036977e6b2f379dc888502b46145">
  <xsd:schema xmlns:xsd="http://www.w3.org/2001/XMLSchema" xmlns:xs="http://www.w3.org/2001/XMLSchema" xmlns:p="http://schemas.microsoft.com/office/2006/metadata/properties" xmlns:ns3="55803803-7cb4-4c3b-8eca-7c9685657be3" xmlns:ns4="8c192fe7-294c-460b-962f-49b0807a2d6d" targetNamespace="http://schemas.microsoft.com/office/2006/metadata/properties" ma:root="true" ma:fieldsID="750e0bfe9a80120c83d8930505b85136" ns3:_="" ns4:_="">
    <xsd:import namespace="55803803-7cb4-4c3b-8eca-7c9685657be3"/>
    <xsd:import namespace="8c192fe7-294c-460b-962f-49b0807a2d6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03803-7cb4-4c3b-8eca-7c9685657be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Κοινή χρήση με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Κοινή χρήση με λεπτομέρειες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Κοινή χρήση κατακερματισμού υπόδειξης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192fe7-294c-460b-962f-49b0807a2d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E52C7A-8834-4F18-859F-7167A187E138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55803803-7cb4-4c3b-8eca-7c9685657be3"/>
    <ds:schemaRef ds:uri="http://schemas.microsoft.com/office/2006/metadata/properties"/>
    <ds:schemaRef ds:uri="8c192fe7-294c-460b-962f-49b0807a2d6d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EB7BD2E-040F-4F42-A2D7-03A16CA5CE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803803-7cb4-4c3b-8eca-7c9685657be3"/>
    <ds:schemaRef ds:uri="8c192fe7-294c-460b-962f-49b0807a2d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2426</Words>
  <Application>Microsoft Office PowerPoint</Application>
  <PresentationFormat>Widescreen</PresentationFormat>
  <Paragraphs>263</Paragraphs>
  <Slides>39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Freestyle Script</vt:lpstr>
      <vt:lpstr>Söhne</vt:lpstr>
      <vt:lpstr>Tenorite</vt:lpstr>
      <vt:lpstr>Wingdings</vt:lpstr>
      <vt:lpstr>Custom</vt:lpstr>
      <vt:lpstr>Επέκταση Συστήματος Κατασκευής Προφίλ Δεδομένων με Τεχνικές Μηχανικής Μάθησης  Παρουσίαση Διπλωματικής Εργασίας Καραθάνος Γεώργιος  Ιούνιος 2024</vt:lpstr>
      <vt:lpstr>Αντικείμενο της Διπλωματικής Εργασίας</vt:lpstr>
      <vt:lpstr>Δομή της Παρουσίασης</vt:lpstr>
      <vt:lpstr>Ανάλυση του Προβλήματος  Τι είναι το ‘Pythia’?</vt:lpstr>
      <vt:lpstr>Pythia</vt:lpstr>
      <vt:lpstr>Προφίλ Δεδομένων</vt:lpstr>
      <vt:lpstr>Ανάλυση του Προβλήματος  Πως βελτιώσαμε το ‘Pythia’?</vt:lpstr>
      <vt:lpstr>Refactoring Outlier Detection</vt:lpstr>
      <vt:lpstr>Regression Analysis</vt:lpstr>
      <vt:lpstr>Linear Regression (1)</vt:lpstr>
      <vt:lpstr>Linear Regression (2)</vt:lpstr>
      <vt:lpstr>Polynomial Regression</vt:lpstr>
      <vt:lpstr>Multiple Linear Regression</vt:lpstr>
      <vt:lpstr>Automated Regression</vt:lpstr>
      <vt:lpstr>Regression Report</vt:lpstr>
      <vt:lpstr>Clustering Analysis</vt:lpstr>
      <vt:lpstr>K-Means (1)</vt:lpstr>
      <vt:lpstr>K-Means (2)</vt:lpstr>
      <vt:lpstr>Bisecting K-Means</vt:lpstr>
      <vt:lpstr>Power Iteration Clustering (PIC)</vt:lpstr>
      <vt:lpstr>Clustering Report</vt:lpstr>
      <vt:lpstr>Σχεδίαση και Αρχιτεκτονική του ‘Pythia’</vt:lpstr>
      <vt:lpstr>Package Diagram – Pythia Architecture</vt:lpstr>
      <vt:lpstr>Σχεδίαση και Αρχιτεκτονική του ‘Pythia’</vt:lpstr>
      <vt:lpstr>Regression Package Diagram</vt:lpstr>
      <vt:lpstr>Clustering Package Diagram</vt:lpstr>
      <vt:lpstr>Έλεγχος ορθότητας του Λογισμικού</vt:lpstr>
      <vt:lpstr>Έλεγχος Ορθότητας του Λογισμικού</vt:lpstr>
      <vt:lpstr>Πειραματική Αξιολόγηση</vt:lpstr>
      <vt:lpstr>Execution Time of Regression – Increasing Number of Rows</vt:lpstr>
      <vt:lpstr>Execution Time of Regression – Increasing second parameter</vt:lpstr>
      <vt:lpstr>Execution Time of Clustering</vt:lpstr>
      <vt:lpstr>Average Silhouette Score of Clustering</vt:lpstr>
      <vt:lpstr>Πειραματική Αξιολόγηση</vt:lpstr>
      <vt:lpstr>Σχετικά με τα αποτελέσματα των πειραμάτων</vt:lpstr>
      <vt:lpstr>Σύνοψη και Προτάσεις</vt:lpstr>
      <vt:lpstr>Σύνοψη</vt:lpstr>
      <vt:lpstr>Προτάσεις για Μελλοντικές Επεκτάσεις</vt:lpstr>
      <vt:lpstr>Σας ευχαριστώ για τον χρόνο σας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George Karathanos</dc:creator>
  <cp:lastModifiedBy>GEORGIOS KARATHANOS</cp:lastModifiedBy>
  <cp:revision>8</cp:revision>
  <dcterms:created xsi:type="dcterms:W3CDTF">2024-03-06T15:55:09Z</dcterms:created>
  <dcterms:modified xsi:type="dcterms:W3CDTF">2024-03-07T10:23:44Z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0x0101001440A7A8D85AB942A469FF1F5893EA9C</vt:lpwstr>
  </property>
</Properties>
</file>