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184401-BD9A-FDCE-F34D-61926A5FE678}" v="400" dt="2024-06-04T14:29:35.554"/>
    <p1510:client id="{DE1B7C35-D7FD-E4FE-E7A9-F5C95E2F93BD}" v="57" dt="2024-06-04T14:44:20.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406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9749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150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2837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3642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73577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4860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2652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7078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0726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1657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1725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3707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1276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7254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9577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2646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556677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4212" y="485244"/>
            <a:ext cx="8534400" cy="1507067"/>
          </a:xfrm>
        </p:spPr>
        <p:txBody>
          <a:bodyPr vert="horz" lIns="91440" tIns="45720" rIns="91440" bIns="45720" rtlCol="0" anchor="ctr">
            <a:normAutofit/>
          </a:bodyPr>
          <a:lstStyle/>
          <a:p>
            <a:pPr>
              <a:lnSpc>
                <a:spcPct val="90000"/>
              </a:lnSpc>
            </a:pPr>
            <a:r>
              <a:rPr lang="en-US" sz="3300" b="1"/>
              <a:t>Analysis and Prediction of Viewership and Success of Movies and TV Shows on Netflix</a:t>
            </a:r>
            <a:endParaRPr lang="en-US" sz="3300"/>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p:cNvSpPr>
            <a:spLocks noGrp="1"/>
          </p:cNvSpPr>
          <p:nvPr>
            <p:ph type="subTitle" idx="1"/>
          </p:nvPr>
        </p:nvSpPr>
        <p:spPr>
          <a:xfrm>
            <a:off x="684212" y="2068511"/>
            <a:ext cx="8534400" cy="3615267"/>
          </a:xfrm>
        </p:spPr>
        <p:txBody>
          <a:bodyPr vert="horz" lIns="91440" tIns="45720" rIns="91440" bIns="45720" rtlCol="0" anchor="ctr">
            <a:normAutofit/>
          </a:bodyPr>
          <a:lstStyle/>
          <a:p>
            <a:pPr>
              <a:buFont typeface="Wingdings 3" panose="05040102010807070707" pitchFamily="18" charset="2"/>
              <a:buChar char=""/>
            </a:pPr>
            <a:r>
              <a:rPr lang="en-US">
                <a:solidFill>
                  <a:schemeClr val="tx1"/>
                </a:solidFill>
              </a:rPr>
              <a:t>Name:</a:t>
            </a:r>
          </a:p>
          <a:p>
            <a:pPr>
              <a:buFont typeface="Wingdings 3" panose="05040102010807070707" pitchFamily="18" charset="2"/>
              <a:buChar char=""/>
            </a:pPr>
            <a:endParaRPr lang="en-US">
              <a:solidFill>
                <a:schemeClr val="tx1"/>
              </a:solidFill>
            </a:endParaRPr>
          </a:p>
          <a:p>
            <a:pPr>
              <a:buFont typeface="Wingdings 3" panose="05040102010807070707" pitchFamily="18" charset="2"/>
              <a:buChar char=""/>
            </a:pPr>
            <a:r>
              <a:rPr lang="en-US">
                <a:solidFill>
                  <a:schemeClr val="tx1"/>
                </a:solidFill>
              </a:rPr>
              <a:t>Date: </a:t>
            </a:r>
          </a:p>
          <a:p>
            <a:pPr>
              <a:buFont typeface="Wingdings 3" panose="05040102010807070707" pitchFamily="18" charset="2"/>
              <a:buChar char=""/>
            </a:pPr>
            <a:endParaRPr lang="en-US">
              <a:solidFill>
                <a:schemeClr val="tx1"/>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2CA4-B43A-339F-768F-5F86608F86D5}"/>
              </a:ext>
            </a:extLst>
          </p:cNvPr>
          <p:cNvSpPr>
            <a:spLocks noGrp="1"/>
          </p:cNvSpPr>
          <p:nvPr>
            <p:ph type="title"/>
          </p:nvPr>
        </p:nvSpPr>
        <p:spPr>
          <a:xfrm>
            <a:off x="827986" y="1596"/>
            <a:ext cx="8534400" cy="1507067"/>
          </a:xfrm>
        </p:spPr>
        <p:txBody>
          <a:bodyPr>
            <a:normAutofit/>
          </a:bodyPr>
          <a:lstStyle/>
          <a:p>
            <a:r>
              <a:rPr lang="en-US" sz="2400" dirty="0">
                <a:latin typeface="Times New Roman"/>
                <a:cs typeface="Times New Roman"/>
              </a:rPr>
              <a:t>3) Trends in Popularity of Specific Genres</a:t>
            </a:r>
            <a:endParaRPr lang="en-US" sz="2400" dirty="0"/>
          </a:p>
        </p:txBody>
      </p:sp>
      <p:sp>
        <p:nvSpPr>
          <p:cNvPr id="3" name="Content Placeholder 2">
            <a:extLst>
              <a:ext uri="{FF2B5EF4-FFF2-40B4-BE49-F238E27FC236}">
                <a16:creationId xmlns:a16="http://schemas.microsoft.com/office/drawing/2014/main" id="{3C6262C9-F848-FDE5-B649-1E9A688BA91D}"/>
              </a:ext>
            </a:extLst>
          </p:cNvPr>
          <p:cNvSpPr>
            <a:spLocks noGrp="1"/>
          </p:cNvSpPr>
          <p:nvPr>
            <p:ph idx="1"/>
          </p:nvPr>
        </p:nvSpPr>
        <p:spPr>
          <a:xfrm>
            <a:off x="823823" y="1336795"/>
            <a:ext cx="10529977" cy="4840168"/>
          </a:xfrm>
        </p:spPr>
        <p:txBody>
          <a:bodyPr vert="horz" lIns="91440" tIns="45720" rIns="91440" bIns="45720" rtlCol="0" anchor="t">
            <a:normAutofit/>
          </a:bodyPr>
          <a:lstStyle/>
          <a:p>
            <a:r>
              <a:rPr lang="en-US" sz="2400" dirty="0">
                <a:latin typeface="Times New Roman"/>
                <a:cs typeface="Times New Roman"/>
              </a:rPr>
              <a:t>Genres such as Documentaries, Dramas, and International Movies have shown an increasing trend over the years. This rise in popularity can be attributed to the growing viewer interest in diverse and informative content. </a:t>
            </a:r>
          </a:p>
          <a:p>
            <a:endParaRPr lang="en-US" dirty="0">
              <a:latin typeface="Times New Roman"/>
              <a:cs typeface="Times New Roman"/>
            </a:endParaRPr>
          </a:p>
          <a:p>
            <a:endParaRPr lang="en-US" sz="2400" dirty="0">
              <a:latin typeface="Times New Roman"/>
              <a:cs typeface="Times New Roman"/>
            </a:endParaRPr>
          </a:p>
          <a:p>
            <a:r>
              <a:rPr lang="en-US" sz="2400" dirty="0">
                <a:latin typeface="Times New Roman"/>
                <a:cs typeface="Times New Roman"/>
              </a:rPr>
              <a:t>Viewers show a preference for content from countries such as the United States, India, and the United Kingdom. This preference is likely due to the global appeal and high production quality of content from these countries. Additionally, the cultural impact and widespread distribution of American and Indian cinema contribute to their popularity. </a:t>
            </a:r>
            <a:endParaRPr lang="en-US"/>
          </a:p>
        </p:txBody>
      </p:sp>
      <p:sp>
        <p:nvSpPr>
          <p:cNvPr id="4" name="TextBox 3">
            <a:extLst>
              <a:ext uri="{FF2B5EF4-FFF2-40B4-BE49-F238E27FC236}">
                <a16:creationId xmlns:a16="http://schemas.microsoft.com/office/drawing/2014/main" id="{18069732-5DA0-EECD-C9EC-9EFED9A40BC1}"/>
              </a:ext>
            </a:extLst>
          </p:cNvPr>
          <p:cNvSpPr txBox="1"/>
          <p:nvPr/>
        </p:nvSpPr>
        <p:spPr>
          <a:xfrm>
            <a:off x="992308" y="2715185"/>
            <a:ext cx="86790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4) Preferences for Content from Certain Countries </a:t>
            </a:r>
            <a:endParaRPr lang="en-US" sz="2400" dirty="0"/>
          </a:p>
        </p:txBody>
      </p:sp>
    </p:spTree>
    <p:extLst>
      <p:ext uri="{BB962C8B-B14F-4D97-AF65-F5344CB8AC3E}">
        <p14:creationId xmlns:p14="http://schemas.microsoft.com/office/powerpoint/2010/main" val="1366168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3D5C-BF97-FFFC-4642-11B43611F3A5}"/>
              </a:ext>
            </a:extLst>
          </p:cNvPr>
          <p:cNvSpPr>
            <a:spLocks noGrp="1"/>
          </p:cNvSpPr>
          <p:nvPr>
            <p:ph type="title"/>
          </p:nvPr>
        </p:nvSpPr>
        <p:spPr>
          <a:xfrm>
            <a:off x="684212" y="1596"/>
            <a:ext cx="8534400" cy="1507067"/>
          </a:xfrm>
        </p:spPr>
        <p:txBody>
          <a:bodyPr/>
          <a:lstStyle/>
          <a:p>
            <a:r>
              <a:rPr lang="en-US"/>
              <a:t>conclusion</a:t>
            </a:r>
          </a:p>
        </p:txBody>
      </p:sp>
      <p:sp>
        <p:nvSpPr>
          <p:cNvPr id="3" name="Content Placeholder 2">
            <a:extLst>
              <a:ext uri="{FF2B5EF4-FFF2-40B4-BE49-F238E27FC236}">
                <a16:creationId xmlns:a16="http://schemas.microsoft.com/office/drawing/2014/main" id="{24B87703-3256-99FB-B9F7-078B7566221F}"/>
              </a:ext>
            </a:extLst>
          </p:cNvPr>
          <p:cNvSpPr>
            <a:spLocks noGrp="1"/>
          </p:cNvSpPr>
          <p:nvPr>
            <p:ph idx="1"/>
          </p:nvPr>
        </p:nvSpPr>
        <p:spPr>
          <a:xfrm>
            <a:off x="684212" y="1951008"/>
            <a:ext cx="8534400" cy="3615267"/>
          </a:xfrm>
        </p:spPr>
        <p:txBody>
          <a:bodyPr vert="horz" lIns="91440" tIns="45720" rIns="91440" bIns="45720" rtlCol="0" anchor="t">
            <a:noAutofit/>
          </a:bodyPr>
          <a:lstStyle/>
          <a:p>
            <a:r>
              <a:rPr lang="en-US" sz="2400" dirty="0">
                <a:latin typeface="Times New Roman"/>
                <a:cs typeface="Times New Roman"/>
              </a:rPr>
              <a:t>This analysis reveals significant trends in the types of content, country contributions, release years, content duration, genres, and country preferences. These insights can help the streaming platform tailor its content acquisition and recommendation strategies to better meet viewer preferences and predict the success of new content. Understanding these trends enables the platform to enhance its content library, ensuring it remains competitive in the rapidly evolving streaming market. </a:t>
            </a:r>
          </a:p>
        </p:txBody>
      </p:sp>
    </p:spTree>
    <p:extLst>
      <p:ext uri="{BB962C8B-B14F-4D97-AF65-F5344CB8AC3E}">
        <p14:creationId xmlns:p14="http://schemas.microsoft.com/office/powerpoint/2010/main" val="2317720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3A755-70BA-EB23-1D08-DC884D76B306}"/>
              </a:ext>
            </a:extLst>
          </p:cNvPr>
          <p:cNvSpPr>
            <a:spLocks noGrp="1"/>
          </p:cNvSpPr>
          <p:nvPr>
            <p:ph type="title"/>
          </p:nvPr>
        </p:nvSpPr>
        <p:spPr>
          <a:xfrm>
            <a:off x="684212" y="485244"/>
            <a:ext cx="8534400" cy="1507067"/>
          </a:xfrm>
        </p:spPr>
        <p:txBody>
          <a:bodyPr>
            <a:normAutofit/>
          </a:bodyPr>
          <a:lstStyle/>
          <a:p>
            <a:r>
              <a:rPr lang="en-US" dirty="0"/>
              <a:t>Reviews and opinions</a:t>
            </a:r>
          </a:p>
        </p:txBody>
      </p:sp>
      <p:grpSp>
        <p:nvGrpSpPr>
          <p:cNvPr id="6" name="Group 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43FFD9CF-3F7C-FAC4-0B8D-BB4D775B1C49}"/>
              </a:ext>
            </a:extLst>
          </p:cNvPr>
          <p:cNvSpPr>
            <a:spLocks noGrp="1"/>
          </p:cNvSpPr>
          <p:nvPr>
            <p:ph idx="1"/>
          </p:nvPr>
        </p:nvSpPr>
        <p:spPr>
          <a:xfrm>
            <a:off x="684212" y="2068511"/>
            <a:ext cx="8534400" cy="3615267"/>
          </a:xfrm>
        </p:spPr>
        <p:txBody>
          <a:bodyPr vert="horz" lIns="91440" tIns="45720" rIns="91440" bIns="45720" rtlCol="0">
            <a:normAutofit/>
          </a:bodyPr>
          <a:lstStyle/>
          <a:p>
            <a:r>
              <a:rPr lang="en-US" sz="2400" dirty="0">
                <a:solidFill>
                  <a:schemeClr val="tx1"/>
                </a:solidFill>
                <a:latin typeface="Times New Roman"/>
                <a:cs typeface="Times New Roman"/>
              </a:rPr>
              <a:t>Future work could include more detailed analysis with additional data points such as view counts or user ratings to refine the predictions further. Integrating viewer engagement metrics and social media sentiment analysis could provide a deeper understanding of content performance and audience preferences. By leveraging these insights, the streaming platform can continue to grow and adapt to the ever-changing landscape of digital entertainment. </a:t>
            </a:r>
          </a:p>
        </p:txBody>
      </p:sp>
    </p:spTree>
    <p:extLst>
      <p:ext uri="{BB962C8B-B14F-4D97-AF65-F5344CB8AC3E}">
        <p14:creationId xmlns:p14="http://schemas.microsoft.com/office/powerpoint/2010/main" val="924705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73F8-0FEA-62A6-35BB-AF1194C64EE0}"/>
              </a:ext>
            </a:extLst>
          </p:cNvPr>
          <p:cNvSpPr>
            <a:spLocks noGrp="1"/>
          </p:cNvSpPr>
          <p:nvPr>
            <p:ph type="title"/>
          </p:nvPr>
        </p:nvSpPr>
        <p:spPr>
          <a:xfrm>
            <a:off x="813608" y="-515989"/>
            <a:ext cx="8534400" cy="1507067"/>
          </a:xfrm>
        </p:spPr>
        <p:txBody>
          <a:bodyPr>
            <a:normAutofit/>
          </a:bodyPr>
          <a:lstStyle/>
          <a:p>
            <a:r>
              <a:rPr lang="en-US" sz="3200" dirty="0">
                <a:latin typeface="Times New Roman"/>
                <a:cs typeface="Times New Roman"/>
              </a:rPr>
              <a:t>Introduction</a:t>
            </a:r>
          </a:p>
        </p:txBody>
      </p:sp>
      <p:sp>
        <p:nvSpPr>
          <p:cNvPr id="3" name="Content Placeholder 2">
            <a:extLst>
              <a:ext uri="{FF2B5EF4-FFF2-40B4-BE49-F238E27FC236}">
                <a16:creationId xmlns:a16="http://schemas.microsoft.com/office/drawing/2014/main" id="{57C2EAF7-BA9A-6749-CC5F-A40CB577CA7B}"/>
              </a:ext>
            </a:extLst>
          </p:cNvPr>
          <p:cNvSpPr>
            <a:spLocks noGrp="1"/>
          </p:cNvSpPr>
          <p:nvPr>
            <p:ph idx="1"/>
          </p:nvPr>
        </p:nvSpPr>
        <p:spPr>
          <a:xfrm>
            <a:off x="684212" y="1145875"/>
            <a:ext cx="8534400" cy="3615267"/>
          </a:xfrm>
        </p:spPr>
        <p:txBody>
          <a:bodyPr vert="horz" lIns="91440" tIns="45720" rIns="91440" bIns="45720" rtlCol="0" anchor="t">
            <a:normAutofit/>
          </a:bodyPr>
          <a:lstStyle/>
          <a:p>
            <a:r>
              <a:rPr lang="en-US" sz="2400" dirty="0">
                <a:latin typeface="Times New Roman"/>
                <a:cs typeface="Times New Roman"/>
              </a:rPr>
              <a:t>The high growth of streaming platforms has revolutionized the entertainment industry, offering vast libraries of movies and TV shows to a global audience. </a:t>
            </a:r>
            <a:endParaRPr lang="en-US">
              <a:latin typeface="Times New Roman"/>
              <a:cs typeface="Times New Roman"/>
            </a:endParaRPr>
          </a:p>
          <a:p>
            <a:r>
              <a:rPr lang="en-US" sz="2400" dirty="0">
                <a:latin typeface="Times New Roman"/>
                <a:cs typeface="Times New Roman"/>
              </a:rPr>
              <a:t>With such a wide range of content, understanding viewer preferences and predicting the success of new releases becomes important. </a:t>
            </a:r>
            <a:endParaRPr lang="en-US">
              <a:latin typeface="Times New Roman"/>
              <a:cs typeface="Times New Roman"/>
            </a:endParaRPr>
          </a:p>
          <a:p>
            <a:r>
              <a:rPr lang="en-US" sz="2400" dirty="0">
                <a:latin typeface="Times New Roman"/>
                <a:cs typeface="Times New Roman"/>
              </a:rPr>
              <a:t>This report aims to analyze and predict the viewership and success of movies and TV shows on Netflix by examining various attributes such as type, title, director, cast, country, date added, release year, rating, duration, listed in, and description. </a:t>
            </a:r>
            <a:endParaRPr lang="en-US">
              <a:latin typeface="Times New Roman"/>
              <a:cs typeface="Times New Roman"/>
            </a:endParaRPr>
          </a:p>
          <a:p>
            <a:r>
              <a:rPr lang="en-US" sz="2400" dirty="0">
                <a:latin typeface="Times New Roman"/>
                <a:cs typeface="Times New Roman"/>
              </a:rPr>
              <a:t>By identifying trends and patterns in the dataset, we can make informed predictions and strategic decisions to enhance content curation and viewer satisfaction. </a:t>
            </a:r>
            <a:endParaRPr lang="en-US">
              <a:latin typeface="Times New Roman"/>
              <a:cs typeface="Times New Roman"/>
            </a:endParaRPr>
          </a:p>
        </p:txBody>
      </p:sp>
    </p:spTree>
    <p:extLst>
      <p:ext uri="{BB962C8B-B14F-4D97-AF65-F5344CB8AC3E}">
        <p14:creationId xmlns:p14="http://schemas.microsoft.com/office/powerpoint/2010/main" val="1207781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1432C-9AE8-04F5-E4D1-3232E3604082}"/>
              </a:ext>
            </a:extLst>
          </p:cNvPr>
          <p:cNvSpPr>
            <a:spLocks noGrp="1"/>
          </p:cNvSpPr>
          <p:nvPr>
            <p:ph type="title"/>
          </p:nvPr>
        </p:nvSpPr>
        <p:spPr>
          <a:xfrm>
            <a:off x="684212" y="485244"/>
            <a:ext cx="8534400" cy="1507067"/>
          </a:xfrm>
        </p:spPr>
        <p:txBody>
          <a:bodyPr>
            <a:normAutofit/>
          </a:bodyPr>
          <a:lstStyle/>
          <a:p>
            <a:r>
              <a:rPr lang="en-US"/>
              <a:t>Dataset 1</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666BA89-D16D-E793-EB20-A24D8A5AA1E4}"/>
              </a:ext>
            </a:extLst>
          </p:cNvPr>
          <p:cNvSpPr>
            <a:spLocks noGrp="1"/>
          </p:cNvSpPr>
          <p:nvPr>
            <p:ph idx="1"/>
          </p:nvPr>
        </p:nvSpPr>
        <p:spPr>
          <a:xfrm>
            <a:off x="684212" y="1709077"/>
            <a:ext cx="8534400" cy="5009870"/>
          </a:xfrm>
        </p:spPr>
        <p:txBody>
          <a:bodyPr vert="horz" lIns="91440" tIns="45720" rIns="91440" bIns="45720" rtlCol="0">
            <a:normAutofit/>
          </a:bodyPr>
          <a:lstStyle/>
          <a:p>
            <a:pPr marL="0" indent="0">
              <a:buNone/>
            </a:pPr>
            <a:r>
              <a:rPr lang="en-US">
                <a:solidFill>
                  <a:schemeClr val="tx1"/>
                </a:solidFill>
                <a:latin typeface="Times New Roman"/>
                <a:cs typeface="Times New Roman"/>
              </a:rPr>
              <a:t>The dataset used in this analysis contains the following fields: </a:t>
            </a:r>
            <a:endParaRPr lang="en-US">
              <a:solidFill>
                <a:schemeClr val="tx1"/>
              </a:solidFill>
            </a:endParaRPr>
          </a:p>
          <a:p>
            <a:r>
              <a:rPr lang="en-US">
                <a:solidFill>
                  <a:schemeClr val="tx1"/>
                </a:solidFill>
                <a:latin typeface="Times New Roman"/>
                <a:cs typeface="Times New Roman"/>
              </a:rPr>
              <a:t>show_id: Unique identifier for each show. </a:t>
            </a:r>
          </a:p>
          <a:p>
            <a:r>
              <a:rPr lang="en-US">
                <a:solidFill>
                  <a:schemeClr val="tx1"/>
                </a:solidFill>
                <a:latin typeface="Times New Roman"/>
                <a:cs typeface="Times New Roman"/>
              </a:rPr>
              <a:t>type: Indicates whether the content is a movie or a TV show. </a:t>
            </a:r>
          </a:p>
          <a:p>
            <a:r>
              <a:rPr lang="en-US">
                <a:solidFill>
                  <a:schemeClr val="tx1"/>
                </a:solidFill>
                <a:latin typeface="Times New Roman"/>
                <a:cs typeface="Times New Roman"/>
              </a:rPr>
              <a:t>title: Title of the content. </a:t>
            </a:r>
          </a:p>
          <a:p>
            <a:r>
              <a:rPr lang="en-US">
                <a:solidFill>
                  <a:schemeClr val="tx1"/>
                </a:solidFill>
                <a:latin typeface="Times New Roman"/>
                <a:cs typeface="Times New Roman"/>
              </a:rPr>
              <a:t>director: Director of the content. </a:t>
            </a:r>
          </a:p>
          <a:p>
            <a:r>
              <a:rPr lang="en-US">
                <a:solidFill>
                  <a:schemeClr val="tx1"/>
                </a:solidFill>
                <a:latin typeface="Times New Roman"/>
                <a:cs typeface="Times New Roman"/>
              </a:rPr>
              <a:t>cast: Main cast of the content. </a:t>
            </a:r>
          </a:p>
          <a:p>
            <a:r>
              <a:rPr lang="en-US">
                <a:solidFill>
                  <a:schemeClr val="tx1"/>
                </a:solidFill>
                <a:latin typeface="Times New Roman"/>
                <a:cs typeface="Times New Roman"/>
              </a:rPr>
              <a:t>country: Country where the content was produced. </a:t>
            </a:r>
          </a:p>
          <a:p>
            <a:r>
              <a:rPr lang="en-US">
                <a:solidFill>
                  <a:schemeClr val="tx1"/>
                </a:solidFill>
                <a:latin typeface="Times New Roman"/>
                <a:cs typeface="Times New Roman"/>
              </a:rPr>
              <a:t>date_added: Date when the content was added to the platform. </a:t>
            </a:r>
          </a:p>
          <a:p>
            <a:endParaRPr lang="en-US">
              <a:solidFill>
                <a:schemeClr val="tx1"/>
              </a:solidFill>
              <a:latin typeface="Times New Roman"/>
              <a:cs typeface="Times New Roman"/>
            </a:endParaRPr>
          </a:p>
        </p:txBody>
      </p:sp>
    </p:spTree>
    <p:extLst>
      <p:ext uri="{BB962C8B-B14F-4D97-AF65-F5344CB8AC3E}">
        <p14:creationId xmlns:p14="http://schemas.microsoft.com/office/powerpoint/2010/main" val="104323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B0228-83C8-4ED9-820F-C20C80A8058C}"/>
              </a:ext>
            </a:extLst>
          </p:cNvPr>
          <p:cNvSpPr>
            <a:spLocks noGrp="1"/>
          </p:cNvSpPr>
          <p:nvPr>
            <p:ph type="title"/>
          </p:nvPr>
        </p:nvSpPr>
        <p:spPr>
          <a:xfrm>
            <a:off x="684212" y="485244"/>
            <a:ext cx="8534400" cy="1507067"/>
          </a:xfrm>
        </p:spPr>
        <p:txBody>
          <a:bodyPr>
            <a:normAutofit/>
          </a:bodyPr>
          <a:lstStyle/>
          <a:p>
            <a:r>
              <a:rPr lang="en-US" dirty="0"/>
              <a:t>Dataset 2</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17CF07E9-2F7B-36F4-7F36-8C0DE0969AFC}"/>
              </a:ext>
            </a:extLst>
          </p:cNvPr>
          <p:cNvSpPr>
            <a:spLocks noGrp="1"/>
          </p:cNvSpPr>
          <p:nvPr>
            <p:ph idx="1"/>
          </p:nvPr>
        </p:nvSpPr>
        <p:spPr>
          <a:xfrm>
            <a:off x="684212" y="1967871"/>
            <a:ext cx="8534400" cy="5196775"/>
          </a:xfrm>
        </p:spPr>
        <p:txBody>
          <a:bodyPr vert="horz" lIns="91440" tIns="45720" rIns="91440" bIns="45720" rtlCol="0" anchor="ctr">
            <a:noAutofit/>
          </a:bodyPr>
          <a:lstStyle/>
          <a:p>
            <a:r>
              <a:rPr lang="en-US" sz="2400" err="1">
                <a:solidFill>
                  <a:schemeClr val="tx1"/>
                </a:solidFill>
                <a:latin typeface="Times New Roman"/>
                <a:cs typeface="Times New Roman"/>
              </a:rPr>
              <a:t>release_year</a:t>
            </a:r>
            <a:r>
              <a:rPr lang="en-US" sz="2400" dirty="0">
                <a:solidFill>
                  <a:schemeClr val="tx1"/>
                </a:solidFill>
                <a:latin typeface="Times New Roman"/>
                <a:cs typeface="Times New Roman"/>
              </a:rPr>
              <a:t>: Year when the content was released. </a:t>
            </a:r>
          </a:p>
          <a:p>
            <a:r>
              <a:rPr lang="en-US" sz="2400" dirty="0">
                <a:solidFill>
                  <a:schemeClr val="tx1"/>
                </a:solidFill>
                <a:latin typeface="Times New Roman"/>
                <a:cs typeface="Times New Roman"/>
              </a:rPr>
              <a:t>rating: Content rating (e.g., PG, TV-MA). </a:t>
            </a:r>
          </a:p>
          <a:p>
            <a:r>
              <a:rPr lang="en-US" sz="2400" dirty="0">
                <a:solidFill>
                  <a:schemeClr val="tx1"/>
                </a:solidFill>
                <a:latin typeface="Times New Roman"/>
                <a:cs typeface="Times New Roman"/>
              </a:rPr>
              <a:t>duration: Duration of the content (minutes for movies, seasons for TV shows). </a:t>
            </a:r>
          </a:p>
          <a:p>
            <a:r>
              <a:rPr lang="en-US" sz="2400" err="1">
                <a:solidFill>
                  <a:schemeClr val="tx1"/>
                </a:solidFill>
                <a:latin typeface="Times New Roman"/>
                <a:cs typeface="Times New Roman"/>
              </a:rPr>
              <a:t>listed_in</a:t>
            </a:r>
            <a:r>
              <a:rPr lang="en-US" sz="2400" dirty="0">
                <a:solidFill>
                  <a:schemeClr val="tx1"/>
                </a:solidFill>
                <a:latin typeface="Times New Roman"/>
                <a:cs typeface="Times New Roman"/>
              </a:rPr>
              <a:t>: Genres/categories the content belongs to. </a:t>
            </a:r>
          </a:p>
          <a:p>
            <a:r>
              <a:rPr lang="en-US" sz="2400" dirty="0">
                <a:solidFill>
                  <a:schemeClr val="tx1"/>
                </a:solidFill>
                <a:latin typeface="Times New Roman"/>
                <a:cs typeface="Times New Roman"/>
              </a:rPr>
              <a:t>description: Brief description of the content. </a:t>
            </a:r>
          </a:p>
          <a:p>
            <a:pPr marL="0" indent="0">
              <a:buNone/>
            </a:pPr>
            <a:r>
              <a:rPr lang="en-US" sz="2400" dirty="0">
                <a:solidFill>
                  <a:schemeClr val="tx1"/>
                </a:solidFill>
                <a:latin typeface="Times New Roman"/>
                <a:cs typeface="Times New Roman"/>
              </a:rPr>
              <a:t>This dataset provides a comprehensive overview of the content available on the platform, enabling a detailed analysis of various factors influencing viewership and success. </a:t>
            </a:r>
          </a:p>
          <a:p>
            <a:endParaRPr lang="en-US" sz="2400" dirty="0">
              <a:solidFill>
                <a:schemeClr val="tx1"/>
              </a:solidFill>
              <a:latin typeface="Arial"/>
              <a:cs typeface="Arial"/>
            </a:endParaRPr>
          </a:p>
          <a:p>
            <a:endParaRPr lang="en-US" sz="2400" dirty="0">
              <a:solidFill>
                <a:schemeClr val="tx1"/>
              </a:solidFill>
            </a:endParaRPr>
          </a:p>
        </p:txBody>
      </p:sp>
    </p:spTree>
    <p:extLst>
      <p:ext uri="{BB962C8B-B14F-4D97-AF65-F5344CB8AC3E}">
        <p14:creationId xmlns:p14="http://schemas.microsoft.com/office/powerpoint/2010/main" val="2904399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DE2C-14CB-FD47-9534-3292C241A705}"/>
              </a:ext>
            </a:extLst>
          </p:cNvPr>
          <p:cNvSpPr>
            <a:spLocks noGrp="1"/>
          </p:cNvSpPr>
          <p:nvPr>
            <p:ph type="title"/>
          </p:nvPr>
        </p:nvSpPr>
        <p:spPr>
          <a:xfrm>
            <a:off x="684212" y="1596"/>
            <a:ext cx="8534400" cy="1507067"/>
          </a:xfrm>
        </p:spPr>
        <p:txBody>
          <a:bodyPr/>
          <a:lstStyle/>
          <a:p>
            <a:r>
              <a:rPr lang="en-US" sz="3200" b="1" dirty="0"/>
              <a:t>Results</a:t>
            </a:r>
            <a:br>
              <a:rPr lang="en-US" sz="3200" b="1" dirty="0"/>
            </a:br>
            <a:r>
              <a:rPr lang="en-US" sz="3200" b="1" dirty="0"/>
              <a:t>A: </a:t>
            </a:r>
            <a:r>
              <a:rPr lang="en-US" sz="3200" b="1" dirty="0">
                <a:latin typeface="Times New Roman"/>
                <a:cs typeface="Times New Roman"/>
              </a:rPr>
              <a:t>Viewership and Popularity Analysis </a:t>
            </a:r>
          </a:p>
        </p:txBody>
      </p:sp>
      <p:sp>
        <p:nvSpPr>
          <p:cNvPr id="3" name="Content Placeholder 2">
            <a:extLst>
              <a:ext uri="{FF2B5EF4-FFF2-40B4-BE49-F238E27FC236}">
                <a16:creationId xmlns:a16="http://schemas.microsoft.com/office/drawing/2014/main" id="{02DD1D40-B396-A06C-528B-334E75F01E96}"/>
              </a:ext>
            </a:extLst>
          </p:cNvPr>
          <p:cNvSpPr>
            <a:spLocks noGrp="1"/>
          </p:cNvSpPr>
          <p:nvPr>
            <p:ph idx="1"/>
          </p:nvPr>
        </p:nvSpPr>
        <p:spPr>
          <a:xfrm>
            <a:off x="411042" y="2310442"/>
            <a:ext cx="8534400" cy="3615267"/>
          </a:xfrm>
        </p:spPr>
        <p:txBody>
          <a:bodyPr vert="horz" lIns="91440" tIns="45720" rIns="91440" bIns="45720" rtlCol="0" anchor="t">
            <a:normAutofit/>
          </a:bodyPr>
          <a:lstStyle/>
          <a:p>
            <a:pPr marL="0" indent="0">
              <a:spcBef>
                <a:spcPts val="1000"/>
              </a:spcBef>
              <a:buNone/>
            </a:pPr>
            <a:endParaRPr lang="en-US" sz="2400" dirty="0">
              <a:latin typeface="Times New Roman"/>
              <a:cs typeface="Times New Roman"/>
            </a:endParaRPr>
          </a:p>
          <a:p>
            <a:pPr marL="457200" indent="-457200"/>
            <a:endParaRPr lang="en-US" dirty="0">
              <a:latin typeface="Times New Roman"/>
              <a:cs typeface="Times New Roman"/>
            </a:endParaRPr>
          </a:p>
          <a:p>
            <a:pPr marL="457200" indent="-457200"/>
            <a:r>
              <a:rPr lang="en-US" sz="2400" dirty="0">
                <a:latin typeface="Times New Roman"/>
                <a:cs typeface="Times New Roman"/>
              </a:rPr>
              <a:t>The analysis shows that Movies are more popular on Netflix compared to TV Shows. This trend is evident from the higher number of movies available in the dataset, indicating a preference for movie content among viewers. </a:t>
            </a:r>
            <a:endParaRPr lang="en-US" sz="2400"/>
          </a:p>
          <a:p>
            <a:pPr marL="457200" indent="-457200"/>
            <a:endParaRPr lang="en-US" dirty="0">
              <a:latin typeface="Times New Roman"/>
              <a:cs typeface="Times New Roman"/>
            </a:endParaRPr>
          </a:p>
        </p:txBody>
      </p:sp>
      <p:sp>
        <p:nvSpPr>
          <p:cNvPr id="4" name="TextBox 3">
            <a:extLst>
              <a:ext uri="{FF2B5EF4-FFF2-40B4-BE49-F238E27FC236}">
                <a16:creationId xmlns:a16="http://schemas.microsoft.com/office/drawing/2014/main" id="{32A5F2F0-F23D-01EB-3B5A-5E40FE7A60D7}"/>
              </a:ext>
            </a:extLst>
          </p:cNvPr>
          <p:cNvSpPr txBox="1"/>
          <p:nvPr/>
        </p:nvSpPr>
        <p:spPr>
          <a:xfrm>
            <a:off x="960913" y="1511339"/>
            <a:ext cx="79813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arenR"/>
            </a:pPr>
            <a:r>
              <a:rPr lang="en-US" sz="2400" dirty="0">
                <a:latin typeface="Times New Roman"/>
                <a:cs typeface="Times New Roman"/>
              </a:rPr>
              <a:t>Most Popular Types of Content </a:t>
            </a:r>
          </a:p>
        </p:txBody>
      </p:sp>
    </p:spTree>
    <p:extLst>
      <p:ext uri="{BB962C8B-B14F-4D97-AF65-F5344CB8AC3E}">
        <p14:creationId xmlns:p14="http://schemas.microsoft.com/office/powerpoint/2010/main" val="1299211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88E3-D64C-0E9F-8F5B-74F5E22E2D21}"/>
              </a:ext>
            </a:extLst>
          </p:cNvPr>
          <p:cNvSpPr>
            <a:spLocks noGrp="1"/>
          </p:cNvSpPr>
          <p:nvPr>
            <p:ph type="title"/>
          </p:nvPr>
        </p:nvSpPr>
        <p:spPr>
          <a:xfrm>
            <a:off x="684212" y="-357838"/>
            <a:ext cx="8534400" cy="1507067"/>
          </a:xfrm>
        </p:spPr>
        <p:txBody>
          <a:bodyPr>
            <a:normAutofit/>
          </a:bodyPr>
          <a:lstStyle/>
          <a:p>
            <a:r>
              <a:rPr lang="en-US" sz="2800" dirty="0">
                <a:latin typeface="Times New Roman"/>
                <a:cs typeface="Times New Roman"/>
              </a:rPr>
              <a:t>2) Countries Contributing the Most Content </a:t>
            </a:r>
          </a:p>
        </p:txBody>
      </p:sp>
      <p:sp>
        <p:nvSpPr>
          <p:cNvPr id="3" name="Content Placeholder 2">
            <a:extLst>
              <a:ext uri="{FF2B5EF4-FFF2-40B4-BE49-F238E27FC236}">
                <a16:creationId xmlns:a16="http://schemas.microsoft.com/office/drawing/2014/main" id="{89078B87-0B93-F23D-B15C-411B5D6ED461}"/>
              </a:ext>
            </a:extLst>
          </p:cNvPr>
          <p:cNvSpPr>
            <a:spLocks noGrp="1"/>
          </p:cNvSpPr>
          <p:nvPr>
            <p:ph idx="1"/>
          </p:nvPr>
        </p:nvSpPr>
        <p:spPr>
          <a:xfrm>
            <a:off x="684212" y="1131499"/>
            <a:ext cx="8534400" cy="4851719"/>
          </a:xfrm>
        </p:spPr>
        <p:txBody>
          <a:bodyPr vert="horz" lIns="91440" tIns="45720" rIns="91440" bIns="45720" rtlCol="0" anchor="t">
            <a:normAutofit fontScale="77500" lnSpcReduction="20000"/>
          </a:bodyPr>
          <a:lstStyle/>
          <a:p>
            <a:pPr marL="0" indent="0">
              <a:buNone/>
            </a:pPr>
            <a:r>
              <a:rPr lang="en-US" sz="2400" dirty="0">
                <a:latin typeface="Times New Roman"/>
                <a:cs typeface="Times New Roman"/>
              </a:rPr>
              <a:t>The top contributing countries are the United States, India, and the United Kingdom. These countries have a rich history of film and television production, which is reflected in the substantial amount of content they contribute to the streaming platform. The top 10 contributing countries are: </a:t>
            </a:r>
            <a:endParaRPr lang="en-US" sz="2400"/>
          </a:p>
          <a:p>
            <a:pPr marL="457200" indent="-457200">
              <a:buAutoNum type="arabicPeriod"/>
            </a:pPr>
            <a:r>
              <a:rPr lang="en-US" sz="2400" dirty="0">
                <a:latin typeface="Times New Roman"/>
                <a:cs typeface="Times New Roman"/>
              </a:rPr>
              <a:t>United States </a:t>
            </a:r>
          </a:p>
          <a:p>
            <a:pPr marL="457200" indent="-457200">
              <a:buAutoNum type="arabicPeriod"/>
            </a:pPr>
            <a:r>
              <a:rPr lang="en-US" sz="2400" dirty="0">
                <a:latin typeface="Times New Roman"/>
                <a:cs typeface="Times New Roman"/>
              </a:rPr>
              <a:t>India </a:t>
            </a:r>
            <a:endParaRPr lang="en-US" sz="2400"/>
          </a:p>
          <a:p>
            <a:pPr marL="457200" indent="-457200">
              <a:buAutoNum type="arabicPeriod"/>
            </a:pPr>
            <a:r>
              <a:rPr lang="en-US" sz="2400" dirty="0">
                <a:latin typeface="Times New Roman"/>
                <a:cs typeface="Times New Roman"/>
              </a:rPr>
              <a:t>United Kingdom </a:t>
            </a:r>
            <a:endParaRPr lang="en-US" sz="2400">
              <a:latin typeface="Aptos"/>
              <a:cs typeface="Times New Roman"/>
            </a:endParaRPr>
          </a:p>
          <a:p>
            <a:pPr marL="457200" indent="-457200">
              <a:buAutoNum type="arabicPeriod"/>
            </a:pPr>
            <a:r>
              <a:rPr lang="en-US" sz="2400" dirty="0">
                <a:latin typeface="Times New Roman"/>
                <a:cs typeface="Times New Roman"/>
              </a:rPr>
              <a:t>Canada </a:t>
            </a:r>
            <a:endParaRPr lang="en-US" sz="2400">
              <a:latin typeface="Aptos"/>
              <a:cs typeface="Times New Roman"/>
            </a:endParaRPr>
          </a:p>
          <a:p>
            <a:pPr marL="457200" indent="-457200">
              <a:buAutoNum type="arabicPeriod"/>
            </a:pPr>
            <a:r>
              <a:rPr lang="en-US" sz="2400" dirty="0">
                <a:latin typeface="Times New Roman"/>
                <a:cs typeface="Times New Roman"/>
              </a:rPr>
              <a:t>France </a:t>
            </a:r>
            <a:endParaRPr lang="en-US" sz="2400">
              <a:latin typeface="Aptos"/>
              <a:cs typeface="Times New Roman"/>
            </a:endParaRPr>
          </a:p>
          <a:p>
            <a:pPr marL="457200" indent="-457200">
              <a:buAutoNum type="arabicPeriod"/>
            </a:pPr>
            <a:r>
              <a:rPr lang="en-US" sz="2400" dirty="0">
                <a:latin typeface="Times New Roman"/>
                <a:cs typeface="Times New Roman"/>
              </a:rPr>
              <a:t>Japan </a:t>
            </a:r>
            <a:endParaRPr lang="en-US" sz="2400">
              <a:latin typeface="Aptos"/>
              <a:cs typeface="Times New Roman"/>
            </a:endParaRPr>
          </a:p>
          <a:p>
            <a:pPr marL="457200" indent="-457200">
              <a:buAutoNum type="arabicPeriod"/>
            </a:pPr>
            <a:r>
              <a:rPr lang="en-US" sz="2400" dirty="0">
                <a:latin typeface="Times New Roman"/>
                <a:cs typeface="Times New Roman"/>
              </a:rPr>
              <a:t>South Korea,  </a:t>
            </a:r>
            <a:endParaRPr lang="en-US" sz="2400">
              <a:latin typeface="Aptos"/>
              <a:cs typeface="Times New Roman"/>
            </a:endParaRPr>
          </a:p>
          <a:p>
            <a:pPr marL="457200" indent="-457200">
              <a:buAutoNum type="arabicPeriod"/>
            </a:pPr>
            <a:r>
              <a:rPr lang="en-US" sz="2400" dirty="0">
                <a:latin typeface="Times New Roman"/>
                <a:cs typeface="Times New Roman"/>
              </a:rPr>
              <a:t>Spain,  </a:t>
            </a:r>
            <a:endParaRPr lang="en-US" sz="2400">
              <a:latin typeface="Aptos"/>
              <a:cs typeface="Times New Roman"/>
            </a:endParaRPr>
          </a:p>
          <a:p>
            <a:pPr marL="457200" indent="-457200">
              <a:buAutoNum type="arabicPeriod"/>
            </a:pPr>
            <a:r>
              <a:rPr lang="en-US" sz="2400" dirty="0">
                <a:latin typeface="Times New Roman"/>
                <a:cs typeface="Times New Roman"/>
              </a:rPr>
              <a:t>Germany, </a:t>
            </a:r>
            <a:endParaRPr lang="en-US" sz="2400">
              <a:latin typeface="Aptos"/>
              <a:cs typeface="Times New Roman"/>
            </a:endParaRPr>
          </a:p>
          <a:p>
            <a:pPr marL="457200" indent="-457200">
              <a:buAutoNum type="arabicPeriod"/>
            </a:pPr>
            <a:r>
              <a:rPr lang="en-US" sz="2400" dirty="0">
                <a:latin typeface="Times New Roman"/>
                <a:cs typeface="Times New Roman"/>
              </a:rPr>
              <a:t>Mexico </a:t>
            </a:r>
            <a:endParaRPr lang="en-US" sz="2400">
              <a:latin typeface="Aptos"/>
              <a:cs typeface="Times New Roman"/>
            </a:endParaRPr>
          </a:p>
          <a:p>
            <a:pPr>
              <a:buAutoNum type="arabicPeriod"/>
            </a:pPr>
            <a:endParaRPr lang="en-US" dirty="0"/>
          </a:p>
        </p:txBody>
      </p:sp>
    </p:spTree>
    <p:extLst>
      <p:ext uri="{BB962C8B-B14F-4D97-AF65-F5344CB8AC3E}">
        <p14:creationId xmlns:p14="http://schemas.microsoft.com/office/powerpoint/2010/main" val="4199288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567E-1C90-D2C9-ACE4-2FC93AA0E9CA}"/>
              </a:ext>
            </a:extLst>
          </p:cNvPr>
          <p:cNvSpPr>
            <a:spLocks noGrp="1"/>
          </p:cNvSpPr>
          <p:nvPr>
            <p:ph type="title"/>
          </p:nvPr>
        </p:nvSpPr>
        <p:spPr>
          <a:xfrm>
            <a:off x="526061" y="-400970"/>
            <a:ext cx="8534400" cy="1507067"/>
          </a:xfrm>
        </p:spPr>
        <p:txBody>
          <a:bodyPr>
            <a:normAutofit/>
          </a:bodyPr>
          <a:lstStyle/>
          <a:p>
            <a:r>
              <a:rPr lang="en-US" sz="2800" dirty="0">
                <a:latin typeface="Times New Roman"/>
                <a:cs typeface="Times New Roman"/>
              </a:rPr>
              <a:t>3) Release Year and Popularity </a:t>
            </a:r>
          </a:p>
        </p:txBody>
      </p:sp>
      <p:sp>
        <p:nvSpPr>
          <p:cNvPr id="3" name="Content Placeholder 2">
            <a:extLst>
              <a:ext uri="{FF2B5EF4-FFF2-40B4-BE49-F238E27FC236}">
                <a16:creationId xmlns:a16="http://schemas.microsoft.com/office/drawing/2014/main" id="{0FD2CFC6-9F2F-BCBA-EA03-7EDFFD26BFCE}"/>
              </a:ext>
            </a:extLst>
          </p:cNvPr>
          <p:cNvSpPr>
            <a:spLocks noGrp="1"/>
          </p:cNvSpPr>
          <p:nvPr>
            <p:ph idx="1"/>
          </p:nvPr>
        </p:nvSpPr>
        <p:spPr>
          <a:xfrm>
            <a:off x="310401" y="1519687"/>
            <a:ext cx="8534400" cy="4765455"/>
          </a:xfrm>
        </p:spPr>
        <p:txBody>
          <a:bodyPr vert="horz" lIns="91440" tIns="45720" rIns="91440" bIns="45720" rtlCol="0" anchor="t">
            <a:normAutofit/>
          </a:bodyPr>
          <a:lstStyle/>
          <a:p>
            <a:r>
              <a:rPr lang="en-US" sz="2800" dirty="0">
                <a:latin typeface="Times New Roman"/>
                <a:cs typeface="Times New Roman"/>
              </a:rPr>
              <a:t>The data indicates that content released in the year 2018 has the highest number of entries, suggesting it may be the most popular year. This peak could be due to the increasing investment in original content production and acquisition by streaming platforms during that period.</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419898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0721-42A1-0763-FDA7-A3ED61A68615}"/>
              </a:ext>
            </a:extLst>
          </p:cNvPr>
          <p:cNvSpPr>
            <a:spLocks noGrp="1"/>
          </p:cNvSpPr>
          <p:nvPr>
            <p:ph type="title"/>
          </p:nvPr>
        </p:nvSpPr>
        <p:spPr>
          <a:xfrm>
            <a:off x="684212" y="-372215"/>
            <a:ext cx="8534400" cy="1507067"/>
          </a:xfrm>
        </p:spPr>
        <p:txBody>
          <a:bodyPr>
            <a:normAutofit/>
          </a:bodyPr>
          <a:lstStyle/>
          <a:p>
            <a:r>
              <a:rPr lang="en-US" sz="2800" b="1" dirty="0">
                <a:latin typeface="Times New Roman"/>
                <a:cs typeface="Times New Roman"/>
              </a:rPr>
              <a:t>B: Content Duration Analysis </a:t>
            </a:r>
            <a:br>
              <a:rPr lang="en-US" sz="2800" b="1" dirty="0">
                <a:latin typeface="Times New Roman"/>
                <a:cs typeface="Times New Roman"/>
              </a:rPr>
            </a:br>
            <a:r>
              <a:rPr lang="en-US" sz="2000" dirty="0">
                <a:latin typeface="Times New Roman"/>
                <a:cs typeface="Times New Roman"/>
              </a:rPr>
              <a:t>       </a:t>
            </a:r>
            <a:r>
              <a:rPr lang="en-US" sz="2400" dirty="0">
                <a:latin typeface="Times New Roman"/>
                <a:cs typeface="Times New Roman"/>
              </a:rPr>
              <a:t>1) Trends in Content Duration </a:t>
            </a:r>
          </a:p>
        </p:txBody>
      </p:sp>
      <p:sp>
        <p:nvSpPr>
          <p:cNvPr id="3" name="Content Placeholder 2">
            <a:extLst>
              <a:ext uri="{FF2B5EF4-FFF2-40B4-BE49-F238E27FC236}">
                <a16:creationId xmlns:a16="http://schemas.microsoft.com/office/drawing/2014/main" id="{ED6A1686-5F19-8E02-D8A3-30210BE429BF}"/>
              </a:ext>
            </a:extLst>
          </p:cNvPr>
          <p:cNvSpPr>
            <a:spLocks noGrp="1"/>
          </p:cNvSpPr>
          <p:nvPr>
            <p:ph idx="1"/>
          </p:nvPr>
        </p:nvSpPr>
        <p:spPr>
          <a:xfrm>
            <a:off x="684212" y="1390291"/>
            <a:ext cx="8534400" cy="4880474"/>
          </a:xfrm>
        </p:spPr>
        <p:txBody>
          <a:bodyPr vert="horz" lIns="91440" tIns="45720" rIns="91440" bIns="45720" rtlCol="0" anchor="t">
            <a:normAutofit/>
          </a:bodyPr>
          <a:lstStyle/>
          <a:p>
            <a:r>
              <a:rPr lang="en-US" sz="2400" dirty="0">
                <a:latin typeface="Times New Roman"/>
                <a:cs typeface="Times New Roman"/>
              </a:rPr>
              <a:t>For movies, the average duration over the years has remained relatively stable, indicating a consistent preference for standard movie lengths. However, there is a slight trend towards shorter movies in recent years, which could be attributed to the changing consumption habits and the rise of short-form content popularity. </a:t>
            </a:r>
          </a:p>
        </p:txBody>
      </p:sp>
    </p:spTree>
    <p:extLst>
      <p:ext uri="{BB962C8B-B14F-4D97-AF65-F5344CB8AC3E}">
        <p14:creationId xmlns:p14="http://schemas.microsoft.com/office/powerpoint/2010/main" val="3010665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CC03-279C-1720-C1D3-EE35F8AA3986}"/>
              </a:ext>
            </a:extLst>
          </p:cNvPr>
          <p:cNvSpPr>
            <a:spLocks noGrp="1"/>
          </p:cNvSpPr>
          <p:nvPr>
            <p:ph type="title"/>
          </p:nvPr>
        </p:nvSpPr>
        <p:spPr>
          <a:xfrm>
            <a:off x="324778" y="-415347"/>
            <a:ext cx="8534400" cy="1507067"/>
          </a:xfrm>
        </p:spPr>
        <p:txBody>
          <a:bodyPr>
            <a:normAutofit/>
          </a:bodyPr>
          <a:lstStyle/>
          <a:p>
            <a:r>
              <a:rPr lang="en-US" sz="2400" dirty="0">
                <a:latin typeface="Times New Roman"/>
                <a:cs typeface="Times New Roman"/>
              </a:rPr>
              <a:t>2) Most Prevalent Genres </a:t>
            </a:r>
            <a:endParaRPr lang="en-US" sz="2400" dirty="0"/>
          </a:p>
        </p:txBody>
      </p:sp>
      <p:sp>
        <p:nvSpPr>
          <p:cNvPr id="3" name="Content Placeholder 2">
            <a:extLst>
              <a:ext uri="{FF2B5EF4-FFF2-40B4-BE49-F238E27FC236}">
                <a16:creationId xmlns:a16="http://schemas.microsoft.com/office/drawing/2014/main" id="{F5BB875C-F207-95BA-8545-91DDF96BF337}"/>
              </a:ext>
            </a:extLst>
          </p:cNvPr>
          <p:cNvSpPr>
            <a:spLocks noGrp="1"/>
          </p:cNvSpPr>
          <p:nvPr>
            <p:ph idx="1"/>
          </p:nvPr>
        </p:nvSpPr>
        <p:spPr>
          <a:xfrm>
            <a:off x="324778" y="1505309"/>
            <a:ext cx="8534400" cy="5124889"/>
          </a:xfrm>
        </p:spPr>
        <p:txBody>
          <a:bodyPr vert="horz" lIns="91440" tIns="45720" rIns="91440" bIns="45720" rtlCol="0" anchor="t">
            <a:noAutofit/>
          </a:bodyPr>
          <a:lstStyle/>
          <a:p>
            <a:pPr marL="0" indent="0">
              <a:buNone/>
            </a:pPr>
            <a:r>
              <a:rPr lang="en-US" sz="2000" dirty="0">
                <a:latin typeface="Times New Roman"/>
                <a:cs typeface="Times New Roman"/>
              </a:rPr>
              <a:t>The top genres on the platform are: </a:t>
            </a:r>
            <a:endParaRPr lang="en-US" sz="2000" dirty="0"/>
          </a:p>
          <a:p>
            <a:pPr marL="457200" indent="-457200">
              <a:buAutoNum type="arabicPeriod"/>
            </a:pPr>
            <a:r>
              <a:rPr lang="en-US" sz="2000" dirty="0">
                <a:latin typeface="Times New Roman"/>
                <a:cs typeface="Times New Roman"/>
              </a:rPr>
              <a:t>Dramas </a:t>
            </a:r>
          </a:p>
          <a:p>
            <a:pPr>
              <a:buAutoNum type="arabicPeriod"/>
            </a:pPr>
            <a:r>
              <a:rPr lang="en-US" sz="2000" dirty="0">
                <a:latin typeface="Times New Roman"/>
                <a:cs typeface="Times New Roman"/>
              </a:rPr>
              <a:t>Comedies </a:t>
            </a:r>
          </a:p>
          <a:p>
            <a:pPr>
              <a:buAutoNum type="arabicPeriod"/>
            </a:pPr>
            <a:r>
              <a:rPr lang="en-US" sz="2000" dirty="0">
                <a:latin typeface="Times New Roman"/>
                <a:cs typeface="Times New Roman"/>
              </a:rPr>
              <a:t>Documentaries </a:t>
            </a:r>
          </a:p>
          <a:p>
            <a:pPr>
              <a:buAutoNum type="arabicPeriod"/>
            </a:pPr>
            <a:r>
              <a:rPr lang="en-US" sz="2000" dirty="0">
                <a:latin typeface="Times New Roman"/>
                <a:cs typeface="Times New Roman"/>
              </a:rPr>
              <a:t>Action &amp; Adventure </a:t>
            </a:r>
          </a:p>
          <a:p>
            <a:pPr>
              <a:buAutoNum type="arabicPeriod"/>
            </a:pPr>
            <a:r>
              <a:rPr lang="en-US" sz="2000" dirty="0">
                <a:latin typeface="Times New Roman"/>
                <a:cs typeface="Times New Roman"/>
              </a:rPr>
              <a:t>International Movies </a:t>
            </a:r>
          </a:p>
          <a:p>
            <a:pPr>
              <a:buAutoNum type="arabicPeriod"/>
            </a:pPr>
            <a:r>
              <a:rPr lang="en-US" sz="2000" dirty="0">
                <a:latin typeface="Times New Roman"/>
                <a:cs typeface="Times New Roman"/>
              </a:rPr>
              <a:t>Thrillers </a:t>
            </a:r>
          </a:p>
          <a:p>
            <a:pPr>
              <a:buAutoNum type="arabicPeriod"/>
            </a:pPr>
            <a:r>
              <a:rPr lang="en-US" sz="2000" dirty="0">
                <a:latin typeface="Times New Roman"/>
                <a:cs typeface="Times New Roman"/>
              </a:rPr>
              <a:t>Romantic Movies </a:t>
            </a:r>
          </a:p>
          <a:p>
            <a:pPr>
              <a:buAutoNum type="arabicPeriod"/>
            </a:pPr>
            <a:r>
              <a:rPr lang="en-US" sz="2000" dirty="0">
                <a:latin typeface="Times New Roman"/>
                <a:cs typeface="Times New Roman"/>
              </a:rPr>
              <a:t>Children &amp; Family Movies </a:t>
            </a:r>
          </a:p>
          <a:p>
            <a:pPr>
              <a:buAutoNum type="arabicPeriod"/>
            </a:pPr>
            <a:r>
              <a:rPr lang="en-US" sz="2000" dirty="0">
                <a:latin typeface="Times New Roman"/>
                <a:cs typeface="Times New Roman"/>
              </a:rPr>
              <a:t>Horror Movies </a:t>
            </a:r>
          </a:p>
          <a:p>
            <a:pPr>
              <a:buAutoNum type="arabicPeriod"/>
            </a:pPr>
            <a:r>
              <a:rPr lang="en-US" sz="2000" dirty="0">
                <a:latin typeface="Times New Roman"/>
                <a:cs typeface="Times New Roman"/>
              </a:rPr>
              <a:t>Sci-Fi &amp; Fantasy </a:t>
            </a:r>
          </a:p>
          <a:p>
            <a:pPr>
              <a:buAutoNum type="arabicPeriod"/>
            </a:pPr>
            <a:endParaRPr lang="en-US" sz="2000" dirty="0"/>
          </a:p>
        </p:txBody>
      </p:sp>
    </p:spTree>
    <p:extLst>
      <p:ext uri="{BB962C8B-B14F-4D97-AF65-F5344CB8AC3E}">
        <p14:creationId xmlns:p14="http://schemas.microsoft.com/office/powerpoint/2010/main" val="630739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Slice</vt:lpstr>
      <vt:lpstr>Analysis and Prediction of Viewership and Success of Movies and TV Shows on Netflix</vt:lpstr>
      <vt:lpstr>Introduction</vt:lpstr>
      <vt:lpstr>Dataset 1</vt:lpstr>
      <vt:lpstr>Dataset 2</vt:lpstr>
      <vt:lpstr>Results A: Viewership and Popularity Analysis </vt:lpstr>
      <vt:lpstr>2) Countries Contributing the Most Content </vt:lpstr>
      <vt:lpstr>3) Release Year and Popularity </vt:lpstr>
      <vt:lpstr>B: Content Duration Analysis         1) Trends in Content Duration </vt:lpstr>
      <vt:lpstr>2) Most Prevalent Genres </vt:lpstr>
      <vt:lpstr>3) Trends in Popularity of Specific Genres</vt:lpstr>
      <vt:lpstr>conclusion</vt:lpstr>
      <vt:lpstr>Reviews and opinions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280</cp:revision>
  <dcterms:created xsi:type="dcterms:W3CDTF">2024-06-04T08:19:13Z</dcterms:created>
  <dcterms:modified xsi:type="dcterms:W3CDTF">2024-06-04T14:45:01Z</dcterms:modified>
</cp:coreProperties>
</file>