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erriweather Light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pen Sans SemiBold"/>
      <p:regular r:id="rId22"/>
      <p:bold r:id="rId23"/>
      <p:italic r:id="rId24"/>
      <p:boldItalic r:id="rId25"/>
    </p:embeddedFont>
    <p:embeddedFont>
      <p:font typeface="Vidaloka"/>
      <p:regular r:id="rId26"/>
    </p:embeddedFont>
    <p:embeddedFont>
      <p:font typeface="Russo One"/>
      <p:regular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OpenSansSemiBold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idaloka-regular.fntdata"/><Relationship Id="rId25" Type="http://schemas.openxmlformats.org/officeDocument/2006/relationships/font" Target="fonts/OpenSansSemiBold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Russo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erriweatherLight-bold.fntdata"/><Relationship Id="rId14" Type="http://schemas.openxmlformats.org/officeDocument/2006/relationships/font" Target="fonts/MerriweatherLight-regular.fntdata"/><Relationship Id="rId17" Type="http://schemas.openxmlformats.org/officeDocument/2006/relationships/font" Target="fonts/MerriweatherLight-boldItalic.fntdata"/><Relationship Id="rId16" Type="http://schemas.openxmlformats.org/officeDocument/2006/relationships/font" Target="fonts/MerriweatherLight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e38dc68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e38dc68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6f2b7e81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6f2b7e8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6f2b7e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6f2b7e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f2b7e81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f2b7e8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f2b7e8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f2b7e8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6f2b7e8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6f2b7e8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e38dc68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e38dc68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590700" y="1029225"/>
            <a:ext cx="7962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latin typeface="Times New Roman"/>
                <a:ea typeface="Times New Roman"/>
                <a:cs typeface="Times New Roman"/>
                <a:sym typeface="Times New Roman"/>
              </a:rPr>
              <a:t>Playing Flappy Bird with Q-Learning</a:t>
            </a:r>
            <a:endParaRPr sz="6900"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39950" y="3454100"/>
            <a:ext cx="70641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412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Georgios Klioumis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2017030116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00" y="1464825"/>
            <a:ext cx="1970575" cy="1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13225" y="449700"/>
            <a:ext cx="54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The game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713225" y="1237200"/>
            <a:ext cx="35724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Actions: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Flap to go 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 Flap to free fall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hit the pipes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hit the ground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Beware pipes are constantly coming to get you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25" y="897101"/>
            <a:ext cx="1794150" cy="2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563425" y="459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Q-Learning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563425" y="1648200"/>
            <a:ext cx="3942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States: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X-distance to next bottom pipe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Y-distance to next bottom pipe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Y-velocity of the bird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Y-distance to second next bottom pipe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241900" y="2110050"/>
            <a:ext cx="390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Flap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Do nothing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36"/>
          <p:cNvCxnSpPr>
            <a:stCxn id="260" idx="3"/>
            <a:endCxn id="261" idx="1"/>
          </p:cNvCxnSpPr>
          <p:nvPr/>
        </p:nvCxnSpPr>
        <p:spPr>
          <a:xfrm>
            <a:off x="4505725" y="2571750"/>
            <a:ext cx="7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563425" y="459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Q-Learning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63425" y="1198100"/>
            <a:ext cx="3942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Rewards: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10 if you did not die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-1000 to the last to actions before dying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37"/>
          <p:cNvCxnSpPr>
            <a:stCxn id="268" idx="3"/>
          </p:cNvCxnSpPr>
          <p:nvPr/>
        </p:nvCxnSpPr>
        <p:spPr>
          <a:xfrm>
            <a:off x="4505725" y="1838450"/>
            <a:ext cx="755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7"/>
          <p:cNvSpPr txBox="1"/>
          <p:nvPr/>
        </p:nvSpPr>
        <p:spPr>
          <a:xfrm>
            <a:off x="5452925" y="1504400"/>
            <a:ext cx="275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Focus on staying alive, non ending game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563425" y="2478800"/>
            <a:ext cx="74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Remember: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You should penalise bad flaps, especially when they made you hit the top pipe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37" title="[0,0,0,&quot;https://latex-staging.easygenerator.com/eqneditor/editor.php?latex=Q%5E*(s%2Ca)%3DQ(s%2Ca)%2B%5Calpha%5BR(s%2Ca%2Cs')%2B%5Cgamma%20max_a%5BQ(s'%2Ca)-Q(s%2Ca)%5D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01" y="3476825"/>
            <a:ext cx="7744397" cy="3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563425" y="459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Q-Learning Results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563425" y="987100"/>
            <a:ext cx="3942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Training for 5000 episodes (bird deaths)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Fixed α=0.9 , γ=0.95				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4864475" y="1536675"/>
            <a:ext cx="373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Best Performance, hit 10000 score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0" name="Google Shape;280;p38"/>
          <p:cNvCxnSpPr>
            <a:endCxn id="279" idx="1"/>
          </p:cNvCxnSpPr>
          <p:nvPr/>
        </p:nvCxnSpPr>
        <p:spPr>
          <a:xfrm flipH="1" rot="10800000">
            <a:off x="3033575" y="1752225"/>
            <a:ext cx="1830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88" y="1944350"/>
            <a:ext cx="3483776" cy="25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00" y="1967775"/>
            <a:ext cx="3483775" cy="25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/>
        </p:nvSpPr>
        <p:spPr>
          <a:xfrm>
            <a:off x="1646138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925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563425" y="459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Q-Learning Results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563425" y="987100"/>
            <a:ext cx="394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Training for 5000 episodes (bird deaths)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Decaying α from 0.9 to 0.75 , γ=0.95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4864475" y="1567575"/>
            <a:ext cx="37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4817600" y="1536675"/>
            <a:ext cx="398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Slightly worst but more stable, hit 3000 score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3" name="Google Shape;293;p39"/>
          <p:cNvCxnSpPr>
            <a:endCxn id="292" idx="1"/>
          </p:cNvCxnSpPr>
          <p:nvPr/>
        </p:nvCxnSpPr>
        <p:spPr>
          <a:xfrm flipH="1" rot="10800000">
            <a:off x="4290200" y="1752225"/>
            <a:ext cx="527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9"/>
          <p:cNvSpPr txBox="1"/>
          <p:nvPr/>
        </p:nvSpPr>
        <p:spPr>
          <a:xfrm>
            <a:off x="4864475" y="3246225"/>
            <a:ext cx="4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13" y="1984600"/>
            <a:ext cx="3349168" cy="25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1646138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5970925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975" y="1984600"/>
            <a:ext cx="3736800" cy="2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563425" y="459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Q-Learning Results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563425" y="987100"/>
            <a:ext cx="394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Training for 5000 episodes (bird deaths)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Decaying α from 0.9 to 0.1 , γ=0.95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4864500" y="1441038"/>
            <a:ext cx="42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 that great for this number of training episodes, worst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40"/>
          <p:cNvCxnSpPr>
            <a:endCxn id="305" idx="1"/>
          </p:cNvCxnSpPr>
          <p:nvPr/>
        </p:nvCxnSpPr>
        <p:spPr>
          <a:xfrm>
            <a:off x="4276200" y="1748538"/>
            <a:ext cx="58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11" y="1958473"/>
            <a:ext cx="3361587" cy="25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 txBox="1"/>
          <p:nvPr/>
        </p:nvSpPr>
        <p:spPr>
          <a:xfrm>
            <a:off x="5970925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1646138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575" y="1984600"/>
            <a:ext cx="3361600" cy="25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563425" y="459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Q-Learning Results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563425" y="987100"/>
            <a:ext cx="3942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Training for 5000 episodes (bird deaths)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ε-Greedy with ε=0.1 , α=0.9 , γ=0.95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4864475" y="1441075"/>
            <a:ext cx="42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Quicker learning in the beginning than Fixed implementation and comparable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41"/>
          <p:cNvCxnSpPr>
            <a:endCxn id="317" idx="1"/>
          </p:cNvCxnSpPr>
          <p:nvPr/>
        </p:nvCxnSpPr>
        <p:spPr>
          <a:xfrm>
            <a:off x="4276175" y="1744075"/>
            <a:ext cx="588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1"/>
          <p:cNvSpPr txBox="1"/>
          <p:nvPr/>
        </p:nvSpPr>
        <p:spPr>
          <a:xfrm>
            <a:off x="1646138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5970925" y="44770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25" y="2033225"/>
            <a:ext cx="3240709" cy="242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025" y="2033225"/>
            <a:ext cx="3240700" cy="2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506000" y="51615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506000" y="1201375"/>
            <a:ext cx="43158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Train for even more episodes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Spawn multiple birds in the same game and pass the Q-Table of the fittest to the next generation (weighted)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Thread for every bird to further decrease training time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