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4" r:id="rId11"/>
    <p:sldId id="270" r:id="rId12"/>
    <p:sldId id="271" r:id="rId13"/>
    <p:sldId id="272" r:id="rId14"/>
    <p:sldId id="267" r:id="rId15"/>
    <p:sldId id="268" r:id="rId16"/>
    <p:sldId id="273" r:id="rId17"/>
    <p:sldId id="275" r:id="rId18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76C692-AEAA-4F7D-A5EF-61769749C2F5}" type="datetime1">
              <a:rPr lang="el-GR" smtClean="0"/>
              <a:t>14/2/2022</a:t>
            </a:fld>
            <a:endParaRPr lang="en-US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0C0B57-009B-4F76-A35D-AEE685351A34}" type="datetime1">
              <a:rPr lang="el-GR" smtClean="0"/>
              <a:t>14/2/2022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"/>
              <a:t>Κάντε κλικ για επεξεργασία των στυλ κειμένου του υποδείγματος</a:t>
            </a:r>
            <a:endParaRPr lang="en-US"/>
          </a:p>
          <a:p>
            <a:pPr lvl="1" rtl="0"/>
            <a:r>
              <a:rPr lang="el"/>
              <a:t>Δεύτερου επιπέδου</a:t>
            </a:r>
          </a:p>
          <a:p>
            <a:pPr lvl="2" rtl="0"/>
            <a:r>
              <a:rPr lang="el"/>
              <a:t>Τρίτου επιπέδου</a:t>
            </a:r>
          </a:p>
          <a:p>
            <a:pPr lvl="3" rtl="0"/>
            <a:r>
              <a:rPr lang="el"/>
              <a:t>Τέταρτου επιπέδου</a:t>
            </a:r>
          </a:p>
          <a:p>
            <a:pPr lvl="4" rtl="0"/>
            <a:r>
              <a:rPr lang="el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8" name="Θέση ημερομηνίας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12C43-C883-4243-8F7D-645286853301}" type="datetime1">
              <a:rPr lang="el-GR" smtClean="0"/>
              <a:t>14/2/2022</a:t>
            </a:fld>
            <a:endParaRPr lang="en-US" dirty="0"/>
          </a:p>
        </p:txBody>
      </p:sp>
      <p:sp>
        <p:nvSpPr>
          <p:cNvPr id="9" name="Θέση υποσέλιδου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B83EF-C2FC-4A1F-987F-53A66D1AE207}" type="datetime1">
              <a:rPr lang="el-GR" smtClean="0"/>
              <a:t>14/2/2022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Θέση ημερομηνίας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D6136-12AE-4E19-8925-EF40DAC0AF83}" type="datetime1">
              <a:rPr lang="el-GR" smtClean="0"/>
              <a:t>14/2/2022</a:t>
            </a:fld>
            <a:endParaRPr lang="en-US" dirty="0"/>
          </a:p>
        </p:txBody>
      </p:sp>
      <p:sp>
        <p:nvSpPr>
          <p:cNvPr id="12" name="Θέση υποσέλιδου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Θέση αριθμού διαφάνειας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8" name="Θέση ημερομηνίας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5D4927-68EC-45B9-B469-9E10DCA69DB7}" type="datetime1">
              <a:rPr lang="el-GR" smtClean="0"/>
              <a:t>14/2/2022</a:t>
            </a:fld>
            <a:endParaRPr lang="en-US" dirty="0"/>
          </a:p>
        </p:txBody>
      </p:sp>
      <p:sp>
        <p:nvSpPr>
          <p:cNvPr id="9" name="Θέση υποσέλιδου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A2E910-AADE-45D9-A640-17196DBD2712}" type="datetime1">
              <a:rPr lang="el-GR" smtClean="0"/>
              <a:t>14/2/2022</a:t>
            </a:fld>
            <a:endParaRPr lang="en-US" dirty="0"/>
          </a:p>
        </p:txBody>
      </p:sp>
      <p:sp>
        <p:nvSpPr>
          <p:cNvPr id="9" name="Θέση υποσέλιδου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92BBD4-9697-48AD-BFB2-D2D0A54F2121}" type="datetime1">
              <a:rPr lang="el-GR" smtClean="0"/>
              <a:t>14/2/2022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Τίτλος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581191" y="2179122"/>
            <a:ext cx="5194769" cy="629553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416039" y="2179692"/>
            <a:ext cx="5194770" cy="624574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DEA530-6B28-48D8-957D-031E600D8914}" type="datetime1">
              <a:rPr lang="el-GR" smtClean="0"/>
              <a:t>14/2/2022</a:t>
            </a:fld>
            <a:endParaRPr lang="en-US" dirty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61D6DE-9E7C-4ED9-830D-C54B3460963C}" type="datetime1">
              <a:rPr lang="el-GR" smtClean="0"/>
              <a:t>14/2/2022</a:t>
            </a:fld>
            <a:endParaRPr lang="en-US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71BA8B-F464-4626-A060-C6D074348B75}" type="datetime1">
              <a:rPr lang="el-GR" smtClean="0"/>
              <a:t>14/2/2022</a:t>
            </a:fld>
            <a:endParaRPr lang="en-US" dirty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8" name="Θέση ημερομηνίας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736F0FCE-C9DC-41B0-9A21-F14EE10328C1}" type="datetime1">
              <a:rPr lang="el-GR" smtClean="0"/>
              <a:t>14/2/2022</a:t>
            </a:fld>
            <a:endParaRPr lang="en-US" dirty="0"/>
          </a:p>
        </p:txBody>
      </p:sp>
      <p:sp>
        <p:nvSpPr>
          <p:cNvPr id="10" name="Θέση υποσέλιδου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Θέση αριθμού διαφάνειας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DC88D-9E16-47E8-8D05-1036C30D995D}" type="datetime1">
              <a:rPr lang="el-GR" smtClean="0"/>
              <a:t>14/2/2022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"/>
              <a:t>Κάντε κλικ για να επεξεργαστείτε το Στυλ κύριου τίτλου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l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"/>
              <a:t>Δεύτερου επιπέδου</a:t>
            </a:r>
          </a:p>
          <a:p>
            <a:pPr lvl="2" rtl="0"/>
            <a:r>
              <a:rPr lang="el"/>
              <a:t>Τρίτου επιπέδου</a:t>
            </a:r>
          </a:p>
          <a:p>
            <a:pPr lvl="3" rtl="0"/>
            <a:r>
              <a:rPr lang="el"/>
              <a:t>Τέταρτου επιπέδου</a:t>
            </a:r>
          </a:p>
          <a:p>
            <a:pPr lvl="4" rtl="0"/>
            <a:r>
              <a:rPr lang="el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41A424A-BADA-41AE-BA32-4A2A620E2F50}" type="datetime1">
              <a:rPr lang="el-GR" smtClean="0"/>
              <a:t>14/2/2022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Ορθογώνιο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Ορθογώνιο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Ορθογώνιο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Ορθογώνιο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Pharmaceutical Products</a:t>
            </a:r>
            <a:endParaRPr lang="el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Platorel</a:t>
            </a:r>
            <a:endParaRPr lang="el" dirty="0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Ορθογώνιο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Εικόνα 5" descr="Ένα κοντινό πλάνο σε λογότυπο&#10;&#10;Αυτόματη δημιουργία περιγραφής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14A0466-7202-4752-A1C1-94CF10BE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level sales revenue analysis vs </a:t>
            </a:r>
            <a:r>
              <a:rPr lang="en-US" dirty="0" err="1"/>
              <a:t>platorel</a:t>
            </a:r>
            <a:r>
              <a:rPr lang="en-US" dirty="0"/>
              <a:t> brand</a:t>
            </a:r>
            <a:endParaRPr lang="el-GR" dirty="0"/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549E5140-2F77-4DF5-BEA6-3DADED2550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502821"/>
            <a:ext cx="5194300" cy="3082670"/>
          </a:xfrm>
        </p:spPr>
      </p:pic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DF52BD70-7EB5-4FF1-803A-EA7558DE4F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675" y="2300230"/>
            <a:ext cx="5194300" cy="3487853"/>
          </a:xfrm>
        </p:spPr>
      </p:pic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301ACFC-EF6A-4111-8546-8B71C856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292BBD4-9697-48AD-BFB2-D2D0A54F2121}" type="datetime1">
              <a:rPr lang="el-GR" smtClean="0"/>
              <a:t>14/2/2022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6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0A1AF6-351A-45C4-8930-0CC81253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level analysis vs </a:t>
            </a:r>
            <a:r>
              <a:rPr lang="en-US" dirty="0" err="1"/>
              <a:t>platorel</a:t>
            </a:r>
            <a:r>
              <a:rPr lang="en-US" dirty="0"/>
              <a:t> brand (quarter analysis)</a:t>
            </a:r>
            <a:endParaRPr lang="el-GR" dirty="0"/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BCC842FA-8355-4AFF-BCFC-065523F4E0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324947"/>
            <a:ext cx="5194300" cy="3438419"/>
          </a:xfrm>
        </p:spPr>
      </p:pic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1181B463-6958-4483-A681-C19D4B42B1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675" y="2309854"/>
            <a:ext cx="5194300" cy="3468604"/>
          </a:xfrm>
        </p:spPr>
      </p:pic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3E5D0E5-865A-4B43-B5D6-78159B94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292BBD4-9697-48AD-BFB2-D2D0A54F2121}" type="datetime1">
              <a:rPr lang="el-GR" smtClean="0"/>
              <a:t>14/2/2022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DCE9FB-072E-488D-92E9-1BA571D0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level analysis vs </a:t>
            </a:r>
            <a:r>
              <a:rPr lang="en-US" dirty="0" err="1"/>
              <a:t>platorel</a:t>
            </a:r>
            <a:r>
              <a:rPr lang="en-US" dirty="0"/>
              <a:t> brand (year analysis)</a:t>
            </a:r>
            <a:endParaRPr lang="el-GR" dirty="0"/>
          </a:p>
        </p:txBody>
      </p:sp>
      <p:pic>
        <p:nvPicPr>
          <p:cNvPr id="15" name="Θέση περιεχομένου 14">
            <a:extLst>
              <a:ext uri="{FF2B5EF4-FFF2-40B4-BE49-F238E27FC236}">
                <a16:creationId xmlns:a16="http://schemas.microsoft.com/office/drawing/2014/main" id="{A4F1716D-9C66-43BF-AC1A-8302A8C935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6675" y="2321316"/>
            <a:ext cx="5194300" cy="3445681"/>
          </a:xfrm>
        </p:spPr>
      </p:pic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76AB168-0A6A-47E7-B62C-8141790A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292BBD4-9697-48AD-BFB2-D2D0A54F2121}" type="datetime1">
              <a:rPr lang="el-GR" smtClean="0"/>
              <a:t>14/2/2022</a:t>
            </a:fld>
            <a:endParaRPr lang="en-US" dirty="0"/>
          </a:p>
        </p:txBody>
      </p:sp>
      <p:pic>
        <p:nvPicPr>
          <p:cNvPr id="13" name="Θέση περιεχομένου 12">
            <a:extLst>
              <a:ext uri="{FF2B5EF4-FFF2-40B4-BE49-F238E27FC236}">
                <a16:creationId xmlns:a16="http://schemas.microsoft.com/office/drawing/2014/main" id="{0B8C1EB9-9D83-4617-B496-AF3DE8341B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2312008"/>
            <a:ext cx="5194300" cy="3464297"/>
          </a:xfrm>
        </p:spPr>
      </p:pic>
    </p:spTree>
    <p:extLst>
      <p:ext uri="{BB962C8B-B14F-4D97-AF65-F5344CB8AC3E}">
        <p14:creationId xmlns:p14="http://schemas.microsoft.com/office/powerpoint/2010/main" val="225742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013E46B1-A707-4BA2-A89F-68FEBAA6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level analysis vs </a:t>
            </a:r>
            <a:r>
              <a:rPr lang="en-US" dirty="0" err="1"/>
              <a:t>platorel</a:t>
            </a:r>
            <a:r>
              <a:rPr lang="en-US" dirty="0"/>
              <a:t> brand (area analysis)</a:t>
            </a:r>
            <a:endParaRPr lang="el-GR" dirty="0"/>
          </a:p>
        </p:txBody>
      </p:sp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3697EB1D-B695-4CEB-9390-E5A956B5B1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347265"/>
            <a:ext cx="5560502" cy="3633046"/>
          </a:xfrm>
        </p:spPr>
      </p:pic>
      <p:pic>
        <p:nvPicPr>
          <p:cNvPr id="11" name="Θέση περιεχομένου 10">
            <a:extLst>
              <a:ext uri="{FF2B5EF4-FFF2-40B4-BE49-F238E27FC236}">
                <a16:creationId xmlns:a16="http://schemas.microsoft.com/office/drawing/2014/main" id="{01004A9D-6B72-491F-BD6E-73DB1BB1D3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8298" y="2340789"/>
            <a:ext cx="5269419" cy="3639522"/>
          </a:xfrm>
        </p:spPr>
      </p:pic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9AB43FC-388E-4DA0-886E-0B8E6EA9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5D4927-68EC-45B9-B469-9E10DCA69DB7}" type="datetime1">
              <a:rPr lang="el-GR" smtClean="0"/>
              <a:t>14/2/2022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2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03EE526-5BCC-4B50-B82D-6BEE43D5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 share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l-GR" sz="36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0B04E02-D560-4053-8B3B-21D0C84D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895911"/>
            <a:ext cx="5194767" cy="1426129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Market share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represents the % ratio of a product Sales to the total market sales (sales of client product plus all the competitor product in the same disease area). The formula is: (Product / Total Market *100).</a:t>
            </a:r>
            <a:endParaRPr lang="el-G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CB108E0-DB30-4BC4-85B6-ED64D231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292BBD4-9697-48AD-BFB2-D2D0A54F2121}" type="datetime1">
              <a:rPr lang="el-GR" smtClean="0"/>
              <a:t>14/2/2022</a:t>
            </a:fld>
            <a:endParaRPr lang="en-US" dirty="0"/>
          </a:p>
        </p:txBody>
      </p:sp>
      <p:pic>
        <p:nvPicPr>
          <p:cNvPr id="13" name="Θέση περιεχομένου 12">
            <a:extLst>
              <a:ext uri="{FF2B5EF4-FFF2-40B4-BE49-F238E27FC236}">
                <a16:creationId xmlns:a16="http://schemas.microsoft.com/office/drawing/2014/main" id="{BEE48B65-C2D0-41F2-953D-E47CF8B87A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1453" y="3680756"/>
            <a:ext cx="4682749" cy="2512965"/>
          </a:xfr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34A4E80A-E285-4578-BCDF-CF5F5CDF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5911"/>
            <a:ext cx="5697265" cy="40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1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15710C-9DBE-42F2-875D-FF298B1F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Evolution Index</a:t>
            </a:r>
            <a:endParaRPr lang="el-GR" sz="36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2018387-9378-44AF-953C-5C186C651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954634"/>
            <a:ext cx="3386800" cy="355693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Evolution Index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represent the Product growth vs Market Growth. The formula is: ((100 + Product Growth%) / (100 + Market Growth%)) x 100.</a:t>
            </a:r>
          </a:p>
          <a:p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Once PLATOREL launched, we can see the Evolution Index got started at 210 which means an instant Growth. ATROST had also high growth at the beginning.</a:t>
            </a:r>
            <a:endParaRPr lang="el-G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3D1E4C0-500A-44B7-AA22-F06E7F3D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292BBD4-9697-48AD-BFB2-D2D0A54F2121}" type="datetime1">
              <a:rPr lang="el-GR" smtClean="0"/>
              <a:t>14/2/2022</a:t>
            </a:fld>
            <a:endParaRPr lang="en-US" dirty="0"/>
          </a:p>
        </p:txBody>
      </p:sp>
      <p:pic>
        <p:nvPicPr>
          <p:cNvPr id="15" name="Θέση περιεχομένου 14">
            <a:extLst>
              <a:ext uri="{FF2B5EF4-FFF2-40B4-BE49-F238E27FC236}">
                <a16:creationId xmlns:a16="http://schemas.microsoft.com/office/drawing/2014/main" id="{27354174-077A-49E4-A6C4-1B65E7D8D4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54554" y="788080"/>
            <a:ext cx="7477618" cy="5340261"/>
          </a:xfrm>
        </p:spPr>
      </p:pic>
    </p:spTree>
    <p:extLst>
      <p:ext uri="{BB962C8B-B14F-4D97-AF65-F5344CB8AC3E}">
        <p14:creationId xmlns:p14="http://schemas.microsoft.com/office/powerpoint/2010/main" val="194129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2BD1CF7-D400-455B-9EEA-E1B178C4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8EA2731-8532-41F7-99EB-D75317E9C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increase the sales so as to beat the competitor “Crestor”?</a:t>
            </a:r>
          </a:p>
          <a:p>
            <a:r>
              <a:rPr lang="en-US" dirty="0"/>
              <a:t>How can we increase the sales in specific market areas?</a:t>
            </a:r>
          </a:p>
          <a:p>
            <a:r>
              <a:rPr lang="en-US" dirty="0"/>
              <a:t>Taking into consideration the time period of increased sales, how can we promote the “PLATOREL” in order to increase our profits? </a:t>
            </a:r>
          </a:p>
          <a:p>
            <a:endParaRPr lang="el-GR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207B5DF-C4AE-4EA7-917F-96678CAB5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Specific questions should be done after the proof of concept done</a:t>
            </a:r>
            <a:endParaRPr lang="el-GR" dirty="0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09A4082-85D4-447D-8D86-F0F5A3F8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6F0FCE-C9DC-41B0-9A21-F14EE10328C1}" type="datetime1">
              <a:rPr lang="el-GR" smtClean="0"/>
              <a:t>14/2/2022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36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12277D6-658C-47A0-B259-D9750709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71BA8B-F464-4626-A060-C6D074348B75}" type="datetime1">
              <a:rPr lang="el-GR" smtClean="0"/>
              <a:t>14/2/2022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04B20-8AB0-4E44-8307-F9C7E8A3383D}"/>
              </a:ext>
            </a:extLst>
          </p:cNvPr>
          <p:cNvSpPr txBox="1"/>
          <p:nvPr/>
        </p:nvSpPr>
        <p:spPr>
          <a:xfrm>
            <a:off x="2416029" y="3319835"/>
            <a:ext cx="7071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 Rounded MT Bold" panose="020F0704030504030204" pitchFamily="34" charset="0"/>
              </a:rPr>
              <a:t>THANK YOU!</a:t>
            </a:r>
            <a:endParaRPr lang="el-GR" sz="4400" b="1" dirty="0"/>
          </a:p>
        </p:txBody>
      </p:sp>
    </p:spTree>
    <p:extLst>
      <p:ext uri="{BB962C8B-B14F-4D97-AF65-F5344CB8AC3E}">
        <p14:creationId xmlns:p14="http://schemas.microsoft.com/office/powerpoint/2010/main" val="10370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AA040-5B46-405D-9CB0-88DC7BE0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 -  DISCOVERING AND PROFILING</a:t>
            </a:r>
            <a:endParaRPr lang="el-GR" dirty="0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CE832110-33C4-4A22-9AB2-D5985226C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283104"/>
            <a:ext cx="3724479" cy="629553"/>
          </a:xfrm>
        </p:spPr>
        <p:txBody>
          <a:bodyPr/>
          <a:lstStyle/>
          <a:p>
            <a:r>
              <a:rPr lang="en-US" b="1" dirty="0"/>
              <a:t>PRODUCTS (dimension)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B3CFF17-56C6-4C02-853F-A0F95FD18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422635" cy="2934999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10 attributes (columns)</a:t>
            </a:r>
          </a:p>
          <a:p>
            <a:pPr lvl="1"/>
            <a:r>
              <a:rPr lang="en-US" b="1" dirty="0"/>
              <a:t>98 records (before transformation) </a:t>
            </a:r>
          </a:p>
          <a:p>
            <a:pPr lvl="1"/>
            <a:r>
              <a:rPr lang="en-US" b="1" dirty="0"/>
              <a:t>Category fields:</a:t>
            </a:r>
          </a:p>
          <a:p>
            <a:pPr lvl="2"/>
            <a:r>
              <a:rPr lang="en-US" b="1" dirty="0"/>
              <a:t>Product</a:t>
            </a:r>
          </a:p>
          <a:p>
            <a:pPr lvl="2"/>
            <a:r>
              <a:rPr lang="en-US" b="1" dirty="0"/>
              <a:t>Molecule</a:t>
            </a:r>
          </a:p>
          <a:p>
            <a:pPr lvl="2"/>
            <a:r>
              <a:rPr lang="en-US" b="1" dirty="0"/>
              <a:t>Classification</a:t>
            </a:r>
          </a:p>
          <a:p>
            <a:pPr lvl="2"/>
            <a:r>
              <a:rPr lang="en-US" b="1" dirty="0" err="1"/>
              <a:t>ATC_Class</a:t>
            </a:r>
            <a:endParaRPr lang="en-US" b="1" dirty="0"/>
          </a:p>
          <a:p>
            <a:pPr lvl="1"/>
            <a:r>
              <a:rPr lang="en-US" b="1" dirty="0"/>
              <a:t>Numeric fields:</a:t>
            </a:r>
          </a:p>
          <a:p>
            <a:pPr lvl="2"/>
            <a:r>
              <a:rPr lang="en-US" b="1" dirty="0"/>
              <a:t>Price</a:t>
            </a:r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4148FABE-BCFE-45B6-A4CA-ECA9E86BF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89885" y="2288083"/>
            <a:ext cx="3020924" cy="624574"/>
          </a:xfrm>
        </p:spPr>
        <p:txBody>
          <a:bodyPr/>
          <a:lstStyle/>
          <a:p>
            <a:r>
              <a:rPr lang="en-US" b="1" dirty="0"/>
              <a:t>SALES UNITS (fact)</a:t>
            </a: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92F78D8F-C14E-49A4-853D-2809C62C1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7138" y="2926052"/>
            <a:ext cx="3118580" cy="2934999"/>
          </a:xfrm>
        </p:spPr>
        <p:txBody>
          <a:bodyPr/>
          <a:lstStyle/>
          <a:p>
            <a:pPr lvl="1"/>
            <a:r>
              <a:rPr lang="en-US" b="1" dirty="0"/>
              <a:t>5 attributes (columns)</a:t>
            </a:r>
          </a:p>
          <a:p>
            <a:pPr lvl="1"/>
            <a:r>
              <a:rPr lang="en-US" b="1" dirty="0"/>
              <a:t>70 records </a:t>
            </a:r>
          </a:p>
          <a:p>
            <a:pPr lvl="1"/>
            <a:r>
              <a:rPr lang="en-US" b="1" dirty="0"/>
              <a:t>3 level of geographical analysis:</a:t>
            </a:r>
          </a:p>
          <a:p>
            <a:pPr lvl="2"/>
            <a:r>
              <a:rPr lang="en-US" b="1" i="1" dirty="0"/>
              <a:t>National</a:t>
            </a:r>
          </a:p>
          <a:p>
            <a:pPr lvl="3"/>
            <a:r>
              <a:rPr lang="en-US" b="1" i="1" dirty="0"/>
              <a:t>Area</a:t>
            </a:r>
          </a:p>
          <a:p>
            <a:pPr lvl="4"/>
            <a:r>
              <a:rPr lang="en-US" b="1" i="1" dirty="0"/>
              <a:t>Territory</a:t>
            </a:r>
          </a:p>
          <a:p>
            <a:pPr marL="1368000" lvl="4" indent="0">
              <a:buNone/>
            </a:pPr>
            <a:endParaRPr lang="en-US" b="1" dirty="0"/>
          </a:p>
          <a:p>
            <a:endParaRPr lang="el-GR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155B2F9-8405-4D80-B974-B458A595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5D4927-68EC-45B9-B469-9E10DCA69DB7}" type="datetime1">
              <a:rPr lang="el-GR" smtClean="0"/>
              <a:t>14/2/2022</a:t>
            </a:fld>
            <a:endParaRPr lang="en-US" dirty="0"/>
          </a:p>
        </p:txBody>
      </p:sp>
      <p:sp>
        <p:nvSpPr>
          <p:cNvPr id="8" name="Θέση κειμένου 5">
            <a:extLst>
              <a:ext uri="{FF2B5EF4-FFF2-40B4-BE49-F238E27FC236}">
                <a16:creationId xmlns:a16="http://schemas.microsoft.com/office/drawing/2014/main" id="{BF7ECA40-B1F0-47B6-8918-5A84105816CF}"/>
              </a:ext>
            </a:extLst>
          </p:cNvPr>
          <p:cNvSpPr txBox="1">
            <a:spLocks/>
          </p:cNvSpPr>
          <p:nvPr/>
        </p:nvSpPr>
        <p:spPr>
          <a:xfrm>
            <a:off x="4865408" y="2288083"/>
            <a:ext cx="3020924" cy="624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GEOGRAPHY (dimension)</a:t>
            </a:r>
          </a:p>
        </p:txBody>
      </p:sp>
      <p:sp>
        <p:nvSpPr>
          <p:cNvPr id="9" name="Θέση περιεχομένου 6">
            <a:extLst>
              <a:ext uri="{FF2B5EF4-FFF2-40B4-BE49-F238E27FC236}">
                <a16:creationId xmlns:a16="http://schemas.microsoft.com/office/drawing/2014/main" id="{D3FA71B1-0ECF-47C8-968D-822B26D8ECC2}"/>
              </a:ext>
            </a:extLst>
          </p:cNvPr>
          <p:cNvSpPr txBox="1">
            <a:spLocks/>
          </p:cNvSpPr>
          <p:nvPr/>
        </p:nvSpPr>
        <p:spPr>
          <a:xfrm>
            <a:off x="8188173" y="2926052"/>
            <a:ext cx="311858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Pivot table with main attributes : PRODUCT_ID, TERRITORY_ID </a:t>
            </a:r>
          </a:p>
          <a:p>
            <a:pPr lvl="1"/>
            <a:r>
              <a:rPr lang="en-US" b="1" dirty="0"/>
              <a:t>Date columns starting from </a:t>
            </a:r>
          </a:p>
          <a:p>
            <a:pPr marL="324000" lvl="1" indent="0">
              <a:buNone/>
            </a:pPr>
            <a:r>
              <a:rPr lang="en-US" b="1" dirty="0"/>
              <a:t>October 2017 up to </a:t>
            </a:r>
          </a:p>
          <a:p>
            <a:pPr marL="324000" lvl="1" indent="0">
              <a:buNone/>
            </a:pPr>
            <a:r>
              <a:rPr lang="en-US" b="1" dirty="0"/>
              <a:t>March 2020</a:t>
            </a:r>
          </a:p>
          <a:p>
            <a:pPr lvl="1"/>
            <a:r>
              <a:rPr lang="en-US" b="1" dirty="0"/>
              <a:t>Values: Units</a:t>
            </a:r>
            <a:endParaRPr lang="el-GR" b="1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1581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AA040-5B46-405D-9CB0-88DC7BE0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 &amp;  cleansing</a:t>
            </a:r>
            <a:endParaRPr lang="el-GR" dirty="0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CE832110-33C4-4A22-9AB2-D5985226C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283104"/>
            <a:ext cx="3724479" cy="629553"/>
          </a:xfrm>
        </p:spPr>
        <p:txBody>
          <a:bodyPr/>
          <a:lstStyle/>
          <a:p>
            <a:r>
              <a:rPr lang="en-US" b="1" dirty="0"/>
              <a:t>PRODUCTS (dimension)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B3CFF17-56C6-4C02-853F-A0F95FD18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422635" cy="2934999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Remove duplicated records/products. </a:t>
            </a:r>
          </a:p>
          <a:p>
            <a:pPr lvl="1"/>
            <a:r>
              <a:rPr lang="en-US" b="1" dirty="0"/>
              <a:t>Check for invalid prices ( &lt; 0)</a:t>
            </a:r>
          </a:p>
          <a:p>
            <a:pPr lvl="1"/>
            <a:r>
              <a:rPr lang="en-US" b="1" dirty="0"/>
              <a:t>After the deletion of duplicated products the new count was:</a:t>
            </a:r>
          </a:p>
          <a:p>
            <a:pPr marL="324000" lvl="1" indent="0">
              <a:buNone/>
            </a:pPr>
            <a:r>
              <a:rPr lang="en-US" b="1" dirty="0"/>
              <a:t>	    49 unique product IDs</a:t>
            </a:r>
          </a:p>
          <a:p>
            <a:pPr lvl="1"/>
            <a:r>
              <a:rPr lang="en-US" b="1" dirty="0"/>
              <a:t>Cast the numeric fields such as </a:t>
            </a:r>
            <a:r>
              <a:rPr lang="en-US" b="1" dirty="0" err="1"/>
              <a:t>Product_id</a:t>
            </a:r>
            <a:r>
              <a:rPr lang="en-US" b="1" dirty="0"/>
              <a:t>, </a:t>
            </a:r>
            <a:r>
              <a:rPr lang="en-US" b="1" dirty="0" err="1"/>
              <a:t>Internal_code</a:t>
            </a:r>
            <a:r>
              <a:rPr lang="en-US" b="1" dirty="0"/>
              <a:t>, Price</a:t>
            </a:r>
          </a:p>
          <a:p>
            <a:pPr lvl="1"/>
            <a:r>
              <a:rPr lang="en-US" b="1" dirty="0"/>
              <a:t>Create unique clustered index on </a:t>
            </a:r>
            <a:r>
              <a:rPr lang="en-US" b="1" dirty="0" err="1"/>
              <a:t>Product_id</a:t>
            </a:r>
            <a:endParaRPr lang="en-US" b="1" dirty="0"/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4148FABE-BCFE-45B6-A4CA-ECA9E86BF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89885" y="2288083"/>
            <a:ext cx="3020924" cy="624574"/>
          </a:xfrm>
        </p:spPr>
        <p:txBody>
          <a:bodyPr/>
          <a:lstStyle/>
          <a:p>
            <a:r>
              <a:rPr lang="en-US" b="1" dirty="0"/>
              <a:t>SALES UNITS (fact)</a:t>
            </a: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92F78D8F-C14E-49A4-853D-2809C62C1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7138" y="2926052"/>
            <a:ext cx="3118580" cy="2934999"/>
          </a:xfrm>
        </p:spPr>
        <p:txBody>
          <a:bodyPr/>
          <a:lstStyle/>
          <a:p>
            <a:pPr marL="1368000" lvl="4" indent="0">
              <a:buNone/>
            </a:pPr>
            <a:endParaRPr lang="en-US" b="1" dirty="0"/>
          </a:p>
          <a:p>
            <a:pPr lvl="1"/>
            <a:r>
              <a:rPr lang="en-US" b="1" dirty="0"/>
              <a:t>Check for Uniqueness on Territory ID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Convert Territory ID from character to integer</a:t>
            </a:r>
          </a:p>
          <a:p>
            <a:endParaRPr lang="el-GR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155B2F9-8405-4D80-B974-B458A595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5D4927-68EC-45B9-B469-9E10DCA69DB7}" type="datetime1">
              <a:rPr lang="el-GR" smtClean="0"/>
              <a:t>14/2/2022</a:t>
            </a:fld>
            <a:endParaRPr lang="en-US" dirty="0"/>
          </a:p>
        </p:txBody>
      </p:sp>
      <p:sp>
        <p:nvSpPr>
          <p:cNvPr id="8" name="Θέση κειμένου 5">
            <a:extLst>
              <a:ext uri="{FF2B5EF4-FFF2-40B4-BE49-F238E27FC236}">
                <a16:creationId xmlns:a16="http://schemas.microsoft.com/office/drawing/2014/main" id="{BF7ECA40-B1F0-47B6-8918-5A84105816CF}"/>
              </a:ext>
            </a:extLst>
          </p:cNvPr>
          <p:cNvSpPr txBox="1">
            <a:spLocks/>
          </p:cNvSpPr>
          <p:nvPr/>
        </p:nvSpPr>
        <p:spPr>
          <a:xfrm>
            <a:off x="4865408" y="2288083"/>
            <a:ext cx="3020924" cy="624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GEOGRAPHY (dimension)</a:t>
            </a:r>
          </a:p>
        </p:txBody>
      </p:sp>
      <p:sp>
        <p:nvSpPr>
          <p:cNvPr id="9" name="Θέση περιεχομένου 6">
            <a:extLst>
              <a:ext uri="{FF2B5EF4-FFF2-40B4-BE49-F238E27FC236}">
                <a16:creationId xmlns:a16="http://schemas.microsoft.com/office/drawing/2014/main" id="{D3FA71B1-0ECF-47C8-968D-822B26D8ECC2}"/>
              </a:ext>
            </a:extLst>
          </p:cNvPr>
          <p:cNvSpPr txBox="1">
            <a:spLocks/>
          </p:cNvSpPr>
          <p:nvPr/>
        </p:nvSpPr>
        <p:spPr>
          <a:xfrm>
            <a:off x="8188173" y="2926052"/>
            <a:ext cx="311858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sp>
        <p:nvSpPr>
          <p:cNvPr id="10" name="Θέση περιεχομένου 6">
            <a:extLst>
              <a:ext uri="{FF2B5EF4-FFF2-40B4-BE49-F238E27FC236}">
                <a16:creationId xmlns:a16="http://schemas.microsoft.com/office/drawing/2014/main" id="{3775D08E-F38A-4385-BB72-3C506EB0DBB4}"/>
              </a:ext>
            </a:extLst>
          </p:cNvPr>
          <p:cNvSpPr txBox="1">
            <a:spLocks/>
          </p:cNvSpPr>
          <p:nvPr/>
        </p:nvSpPr>
        <p:spPr>
          <a:xfrm>
            <a:off x="8188172" y="2912657"/>
            <a:ext cx="3521035" cy="34348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8000" lvl="1" indent="0">
              <a:buFont typeface="Wingdings 2" panose="05020102010507070707" pitchFamily="18" charset="2"/>
              <a:buNone/>
            </a:pPr>
            <a:endParaRPr lang="en-US" b="1" dirty="0"/>
          </a:p>
          <a:p>
            <a:pPr lvl="1"/>
            <a:r>
              <a:rPr lang="en-US" b="1" dirty="0"/>
              <a:t>Check for uniqueness of the combination </a:t>
            </a:r>
            <a:r>
              <a:rPr lang="en-US" b="1" dirty="0" err="1"/>
              <a:t>product_id</a:t>
            </a:r>
            <a:r>
              <a:rPr lang="en-US" b="1" dirty="0"/>
              <a:t> and </a:t>
            </a:r>
            <a:r>
              <a:rPr lang="en-US" b="1" dirty="0" err="1"/>
              <a:t>territory_id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Unpivoting the table</a:t>
            </a:r>
          </a:p>
          <a:p>
            <a:pPr lvl="1"/>
            <a:r>
              <a:rPr lang="en-US" b="1" dirty="0"/>
              <a:t>Delete records Where UNIT &lt;= 0. 4123 records were deleted.</a:t>
            </a:r>
          </a:p>
          <a:p>
            <a:pPr lvl="1"/>
            <a:r>
              <a:rPr lang="en-US" b="1" dirty="0"/>
              <a:t>Round the sales units to zero decimal.</a:t>
            </a:r>
          </a:p>
          <a:p>
            <a:pPr lvl="1"/>
            <a:r>
              <a:rPr lang="en-US" b="1" dirty="0"/>
              <a:t>Break out the Sales date into new columns YEAR and MONTH NAME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736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473C5C4-D135-4109-AA0D-D60C561D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unit table</a:t>
            </a:r>
            <a:endParaRPr lang="el-GR" dirty="0"/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E3325011-9ACB-473A-9B7B-B6ADCE894E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/>
              <a:t>After the transformation:</a:t>
            </a:r>
          </a:p>
          <a:p>
            <a:pPr lvl="1"/>
            <a:r>
              <a:rPr lang="en-US" dirty="0"/>
              <a:t>69.227 rows of sold units</a:t>
            </a:r>
          </a:p>
          <a:p>
            <a:pPr lvl="1"/>
            <a:r>
              <a:rPr lang="en-US" dirty="0"/>
              <a:t>Total aggregation of Sold units: </a:t>
            </a:r>
            <a:r>
              <a:rPr lang="el-GR" sz="1800" dirty="0">
                <a:solidFill>
                  <a:srgbClr val="008000"/>
                </a:solidFill>
                <a:latin typeface="Consolas" panose="020B0609020204030204" pitchFamily="49" charset="0"/>
              </a:rPr>
              <a:t>33.499.288</a:t>
            </a: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Starting date of counting: </a:t>
            </a:r>
            <a:r>
              <a:rPr lang="en-US" b="1" dirty="0"/>
              <a:t>October 2017</a:t>
            </a:r>
          </a:p>
          <a:p>
            <a:pPr lvl="1"/>
            <a:r>
              <a:rPr lang="en-US" dirty="0"/>
              <a:t>Ending date of counting: </a:t>
            </a:r>
            <a:r>
              <a:rPr lang="en-US" b="1" dirty="0"/>
              <a:t>March 2020</a:t>
            </a:r>
          </a:p>
          <a:p>
            <a:pPr lvl="1"/>
            <a:r>
              <a:rPr lang="en-US" dirty="0"/>
              <a:t>Minimum sales unit per product, territory: </a:t>
            </a:r>
            <a:r>
              <a:rPr lang="en-US" b="1" dirty="0"/>
              <a:t>1</a:t>
            </a:r>
          </a:p>
          <a:p>
            <a:pPr lvl="1"/>
            <a:r>
              <a:rPr lang="en-US" dirty="0"/>
              <a:t>Maximum sales unit per product, territory: </a:t>
            </a:r>
            <a:r>
              <a:rPr lang="en-US" b="1" dirty="0"/>
              <a:t>214,001</a:t>
            </a:r>
          </a:p>
          <a:p>
            <a:pPr lvl="1"/>
            <a:endParaRPr lang="el-GR" b="1" dirty="0"/>
          </a:p>
        </p:txBody>
      </p:sp>
      <p:pic>
        <p:nvPicPr>
          <p:cNvPr id="10" name="Θέση περιεχομένου 9">
            <a:extLst>
              <a:ext uri="{FF2B5EF4-FFF2-40B4-BE49-F238E27FC236}">
                <a16:creationId xmlns:a16="http://schemas.microsoft.com/office/drawing/2014/main" id="{8CDF72C2-4D0C-4466-BF83-4FC8AE7952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0377" y="2227263"/>
            <a:ext cx="4286895" cy="3633787"/>
          </a:xfrm>
        </p:spPr>
      </p:pic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9F2B77E-5FD8-496D-9F9F-1F8E17B5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5D4927-68EC-45B9-B469-9E10DCA69DB7}" type="datetime1">
              <a:rPr lang="el-GR" smtClean="0"/>
              <a:t>14/2/2022</a:t>
            </a:fld>
            <a:endParaRPr lang="en-US" dirty="0"/>
          </a:p>
        </p:txBody>
      </p:sp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F19BA2D7-77BF-4626-A8DE-9BAD36902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76" y="4899642"/>
            <a:ext cx="5309634" cy="132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Τίτλος 9">
            <a:extLst>
              <a:ext uri="{FF2B5EF4-FFF2-40B4-BE49-F238E27FC236}">
                <a16:creationId xmlns:a16="http://schemas.microsoft.com/office/drawing/2014/main" id="{99C3E5C2-1D9C-4449-B451-81016A79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Platorel</a:t>
            </a:r>
            <a:endParaRPr lang="el-GR" dirty="0"/>
          </a:p>
        </p:txBody>
      </p:sp>
      <p:pic>
        <p:nvPicPr>
          <p:cNvPr id="14" name="Θέση περιεχομένου 13">
            <a:extLst>
              <a:ext uri="{FF2B5EF4-FFF2-40B4-BE49-F238E27FC236}">
                <a16:creationId xmlns:a16="http://schemas.microsoft.com/office/drawing/2014/main" id="{1C660C7A-0FCD-432B-9B55-3507D5C36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719" y="4608596"/>
            <a:ext cx="6651625" cy="1290966"/>
          </a:xfrm>
        </p:spPr>
      </p:pic>
      <p:sp>
        <p:nvSpPr>
          <p:cNvPr id="12" name="Θέση κειμένου 11">
            <a:extLst>
              <a:ext uri="{FF2B5EF4-FFF2-40B4-BE49-F238E27FC236}">
                <a16:creationId xmlns:a16="http://schemas.microsoft.com/office/drawing/2014/main" id="{07313225-EE77-4961-90D0-EA0BBE2B6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8 + 1 Unique Product IDs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ATL Class: C10A1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Lab Origin: ELPEN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Distributor: ELPEN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Classification: GENERIC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Molecule: ROSUVASTATIN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Launch date: February 2018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up to: March 2020</a:t>
            </a:r>
            <a:endParaRPr lang="el-GR" dirty="0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815417BD-3FF9-4452-B08B-E461D3E0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EA530-6B28-48D8-957D-031E600D8914}" type="datetime1">
              <a:rPr lang="el-GR" smtClean="0"/>
              <a:t>14/2/2022</a:t>
            </a:fld>
            <a:endParaRPr lang="en-US" dirty="0"/>
          </a:p>
        </p:txBody>
      </p:sp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2FA1C6FE-C1A9-4FD7-A9A3-815B036F3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563" y="721495"/>
            <a:ext cx="6651625" cy="378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D46318-10F3-4E64-B421-BA24DC5F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Platorel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2DCC4E5-CBD2-42D8-BBCF-F6300804B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Sold Units by all products throughout the time</a:t>
            </a:r>
            <a:endParaRPr lang="el-GR" b="1" dirty="0"/>
          </a:p>
        </p:txBody>
      </p:sp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47C8C2AF-1525-4447-9FC3-296636395C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373" y="2925763"/>
            <a:ext cx="4935603" cy="2935287"/>
          </a:xfrm>
        </p:spPr>
      </p:pic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95AF5FEF-9272-407E-B244-77E997901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b="1" dirty="0"/>
              <a:t>Sold units by </a:t>
            </a:r>
            <a:r>
              <a:rPr lang="en-US" sz="1800" b="1" dirty="0" err="1"/>
              <a:t>Platorel</a:t>
            </a:r>
            <a:r>
              <a:rPr lang="en-US" sz="1800" b="1" dirty="0"/>
              <a:t> products throughout the time</a:t>
            </a:r>
            <a:endParaRPr lang="el-GR" sz="1800" b="1" dirty="0"/>
          </a:p>
        </p:txBody>
      </p:sp>
      <p:pic>
        <p:nvPicPr>
          <p:cNvPr id="11" name="Θέση περιεχομένου 10">
            <a:extLst>
              <a:ext uri="{FF2B5EF4-FFF2-40B4-BE49-F238E27FC236}">
                <a16:creationId xmlns:a16="http://schemas.microsoft.com/office/drawing/2014/main" id="{EACF7261-D75A-4860-AC11-58F5BC68570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6039" y="2925763"/>
            <a:ext cx="5194770" cy="2935287"/>
          </a:xfrm>
        </p:spPr>
      </p:pic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C6221AD0-3520-49AB-8FA7-E3184591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EA530-6B28-48D8-957D-031E600D8914}" type="datetime1">
              <a:rPr lang="el-GR" smtClean="0"/>
              <a:t>14/2/2022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6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F60D4D9-0F61-49DB-A220-044B8750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definition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677B732-A63B-4BCE-B2CF-D557AE42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179122"/>
            <a:ext cx="5194769" cy="1646258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 definition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group of products used in the same area as the client’s product. Hence will be direct competitors of the client’s product when it will be launched. </a:t>
            </a:r>
            <a:endParaRPr lang="el-G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F73505A-F32B-44F0-811F-B4D376689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3548543"/>
            <a:ext cx="5194766" cy="23125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 Product Codes of Product </a:t>
            </a:r>
            <a:r>
              <a:rPr lang="en-US" b="1" dirty="0"/>
              <a:t>PLATOREL</a:t>
            </a:r>
            <a:r>
              <a:rPr lang="en-US" dirty="0"/>
              <a:t> have launched in all given Territories and Areas.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 we can see from the matrix right, PLATOREL product codes has an average revenue behavior compared to their competitors.</a:t>
            </a:r>
          </a:p>
          <a:p>
            <a:pPr>
              <a:buFont typeface="Wingdings" panose="05000000000000000000" pitchFamily="2" charset="2"/>
              <a:buChar char="Ø"/>
            </a:pPr>
            <a:endParaRPr lang="el-GR" dirty="0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13604AF2-9B1F-495D-A8DC-028F84FB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EA530-6B28-48D8-957D-031E600D8914}" type="datetime1">
              <a:rPr lang="el-GR" smtClean="0"/>
              <a:t>14/2/2022</a:t>
            </a:fld>
            <a:endParaRPr lang="en-US" dirty="0"/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21A230FA-BF4F-4067-91DF-BBF492AF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70160"/>
            <a:ext cx="2594994" cy="5683252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05B6D919-E6EA-4A19-9D9E-D3D51043F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301" y="996948"/>
            <a:ext cx="2358143" cy="555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4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C8BF55-5D46-4032-A3B6-54FCD0EC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Platorel</a:t>
            </a:r>
            <a:endParaRPr lang="el-GR" dirty="0"/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9AD516A6-9562-4A2B-8A41-083DBC64C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2726" y="1419225"/>
            <a:ext cx="3181350" cy="4019550"/>
          </a:xfrm>
        </p:spPr>
      </p:pic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919312DC-0394-4633-A5B3-2F2DFC81D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Regarding the launch, to identify the competing products of </a:t>
            </a:r>
            <a:r>
              <a:rPr lang="en-US" b="1" dirty="0" err="1"/>
              <a:t>Platorel</a:t>
            </a:r>
            <a:r>
              <a:rPr lang="en-US" dirty="0"/>
              <a:t> looking at the molecule.</a:t>
            </a:r>
          </a:p>
          <a:p>
            <a:r>
              <a:rPr lang="en-US" dirty="0"/>
              <a:t>The main competitor based on the Molecule is the CRESTOR.</a:t>
            </a:r>
          </a:p>
          <a:p>
            <a:r>
              <a:rPr lang="en-US" dirty="0"/>
              <a:t>CRESTOR leads the race compared to PLATOREL  </a:t>
            </a:r>
            <a:endParaRPr lang="el-GR" dirty="0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8611F8B-B683-466C-B5ED-7BA64789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6F0FCE-C9DC-41B0-9A21-F14EE10328C1}" type="datetime1">
              <a:rPr lang="el-GR" smtClean="0"/>
              <a:t>14/2/2022</a:t>
            </a:fld>
            <a:endParaRPr lang="en-US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19ED0300-2B28-4356-8615-6BBD776CF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293" y="738231"/>
            <a:ext cx="2520587" cy="56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6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7BB4B1-A11A-4B3C-AFDF-52CA99E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level analysis vs </a:t>
            </a:r>
            <a:r>
              <a:rPr lang="en-US" dirty="0" err="1"/>
              <a:t>platorel</a:t>
            </a:r>
            <a:r>
              <a:rPr lang="en-US" dirty="0"/>
              <a:t> brand  </a:t>
            </a:r>
            <a:endParaRPr lang="el-GR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6B87FAE6-59D3-4407-982D-F2172CFD7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142" y="2522058"/>
            <a:ext cx="5339985" cy="3513032"/>
          </a:xfrm>
        </p:spPr>
      </p:pic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7E13D9E-5077-4EC6-8413-E146B3E4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5D4927-68EC-45B9-B469-9E10DCA69DB7}" type="datetime1">
              <a:rPr lang="el-GR" smtClean="0"/>
              <a:t>14/2/2022</a:t>
            </a:fld>
            <a:endParaRPr lang="en-US" dirty="0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5C9BE4AD-BD3A-46E5-BDD1-BD747AE44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127" y="2078892"/>
            <a:ext cx="5961327" cy="395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410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03_TF33552983" id="{71E33055-78ED-409A-99D6-72186EF4661B}" vid="{DD3F9B86-7D97-4C59-B572-1430573913D5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{E26DE05B-982D-4F35-ABEC-1D1C0A29726F}tf33552983_win32</Template>
  <TotalTime>819</TotalTime>
  <Words>666</Words>
  <Application>Microsoft Office PowerPoint</Application>
  <PresentationFormat>Ευρεία οθόνη</PresentationFormat>
  <Paragraphs>106</Paragraphs>
  <Slides>17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9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27" baseType="lpstr">
      <vt:lpstr>Arial</vt:lpstr>
      <vt:lpstr>Arial Rounded MT Bold</vt:lpstr>
      <vt:lpstr>Calibri</vt:lpstr>
      <vt:lpstr>Consolas</vt:lpstr>
      <vt:lpstr>Corbel</vt:lpstr>
      <vt:lpstr>Franklin Gothic Book</vt:lpstr>
      <vt:lpstr>Franklin Gothic Demi</vt:lpstr>
      <vt:lpstr>Wingdings</vt:lpstr>
      <vt:lpstr>Wingdings 2</vt:lpstr>
      <vt:lpstr>DividendVTI</vt:lpstr>
      <vt:lpstr>Pharmaceutical Products</vt:lpstr>
      <vt:lpstr>Data overview  -  DISCOVERING AND PROFILING</vt:lpstr>
      <vt:lpstr>Data transformation  &amp;  cleansing</vt:lpstr>
      <vt:lpstr>Sales unit table</vt:lpstr>
      <vt:lpstr>Platorel</vt:lpstr>
      <vt:lpstr>Platorel</vt:lpstr>
      <vt:lpstr>Market definition</vt:lpstr>
      <vt:lpstr>Platorel</vt:lpstr>
      <vt:lpstr>Brand level analysis vs platorel brand  </vt:lpstr>
      <vt:lpstr>Brand level sales revenue analysis vs platorel brand</vt:lpstr>
      <vt:lpstr>Brand level analysis vs platorel brand (quarter analysis)</vt:lpstr>
      <vt:lpstr>Brand level analysis vs platorel brand (year analysis)</vt:lpstr>
      <vt:lpstr>Brand level analysis vs platorel brand (area analysis)</vt:lpstr>
      <vt:lpstr>Market share </vt:lpstr>
      <vt:lpstr>Evolution Index</vt:lpstr>
      <vt:lpstr>Proof of concept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Pharmaceutical Products</dc:title>
  <dc:creator>Giorgos Koroniotis</dc:creator>
  <cp:lastModifiedBy>Giorgos Koroniotis</cp:lastModifiedBy>
  <cp:revision>17</cp:revision>
  <dcterms:created xsi:type="dcterms:W3CDTF">2022-02-13T08:24:34Z</dcterms:created>
  <dcterms:modified xsi:type="dcterms:W3CDTF">2022-02-14T09:56:03Z</dcterms:modified>
</cp:coreProperties>
</file>