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58" r:id="rId4"/>
    <p:sldId id="259" r:id="rId5"/>
    <p:sldId id="283" r:id="rId6"/>
    <p:sldId id="281" r:id="rId7"/>
    <p:sldId id="274" r:id="rId8"/>
    <p:sldId id="275" r:id="rId9"/>
    <p:sldId id="276" r:id="rId10"/>
    <p:sldId id="282" r:id="rId11"/>
    <p:sldId id="260" r:id="rId12"/>
    <p:sldId id="280" r:id="rId13"/>
    <p:sldId id="277" r:id="rId14"/>
    <p:sldId id="261" r:id="rId15"/>
    <p:sldId id="268" r:id="rId16"/>
    <p:sldId id="284" r:id="rId17"/>
    <p:sldId id="285" r:id="rId18"/>
    <p:sldId id="263" r:id="rId19"/>
    <p:sldId id="264" r:id="rId20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Poornima Sundararaman" initials="PS" lastIdx="1" clrIdx="1"/>
  <p:cmAuthor id="3" name="Ethan Port" initials="EP" lastIdx="1" clrIdx="2"/>
  <p:cmAuthor id="4" name="Microsoft Office User" initials="MOU" lastIdx="2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5" name="Jeanette Stallons" initials="JMS" lastIdx="6" clrIdx="4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899"/>
    <a:srgbClr val="000000"/>
    <a:srgbClr val="FFFFFF"/>
    <a:srgbClr val="1D1D1C"/>
    <a:srgbClr val="00A1DF"/>
    <a:srgbClr val="414042"/>
    <a:srgbClr val="00607C"/>
    <a:srgbClr val="646469"/>
    <a:srgbClr val="00B39C"/>
    <a:srgbClr val="9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6" autoAdjust="0"/>
    <p:restoredTop sz="92676" autoAdjust="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9/15/20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4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kept my own introduction in this hidden slide and you can mold it to fit your experience.  I usually keep it visible for all to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the pre-</a:t>
            </a:r>
            <a:r>
              <a:rPr lang="en-US" dirty="0" err="1"/>
              <a:t>reqs</a:t>
            </a:r>
            <a:r>
              <a:rPr lang="en-US" dirty="0"/>
              <a:t>!  From my experience there are lots of people who don’t meet the pre-requisites, knowing from the get go will set the right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mulesoft.com/instructor-led-training/apdev-fundamentals4" TargetMode="External"/><Relationship Id="rId7" Type="http://schemas.openxmlformats.org/officeDocument/2006/relationships/hyperlink" Target="https://training.mulesoft.com/exam/mcd-level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ining.mulesoft.com/course/mulesoftu-mule443" TargetMode="External"/><Relationship Id="rId5" Type="http://schemas.openxmlformats.org/officeDocument/2006/relationships/hyperlink" Target="https://training.mulesoft.com/instructor-led-training/apdev-mule443" TargetMode="External"/><Relationship Id="rId4" Type="http://schemas.openxmlformats.org/officeDocument/2006/relationships/hyperlink" Target="https://training.mulesoft.com/course/mulesoftu-fundamentals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raining.mulesoft.com/login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73" y="3132083"/>
            <a:ext cx="11094878" cy="3135982"/>
          </a:xfrm>
        </p:spPr>
        <p:txBody>
          <a:bodyPr/>
          <a:lstStyle/>
          <a:p>
            <a:r>
              <a:rPr lang="en-US" dirty="0"/>
              <a:t>Anypoint Platform Development: DataWeave 2.0</a:t>
            </a:r>
            <a:br>
              <a:rPr lang="en-US" dirty="0"/>
            </a:br>
            <a:br>
              <a:rPr lang="en-US" dirty="0"/>
            </a:br>
            <a:br>
              <a:rPr lang="en-US" sz="4400" dirty="0">
                <a:solidFill>
                  <a:srgbClr val="FFFF00"/>
                </a:solidFill>
              </a:rPr>
            </a:b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3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the walkthroughs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xfrm>
            <a:off x="609442" y="1147605"/>
            <a:ext cx="10958513" cy="5022850"/>
          </a:xfrm>
        </p:spPr>
        <p:txBody>
          <a:bodyPr/>
          <a:lstStyle/>
          <a:p>
            <a:r>
              <a:rPr lang="en-US" dirty="0"/>
              <a:t>Use a second monitor to watch the WebEx session while you work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7" y="2706719"/>
            <a:ext cx="6273555" cy="2763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7" y="3388352"/>
            <a:ext cx="1989663" cy="13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course</a:t>
            </a:r>
          </a:p>
        </p:txBody>
      </p:sp>
    </p:spTree>
    <p:extLst>
      <p:ext uri="{BB962C8B-B14F-4D97-AF65-F5344CB8AC3E}">
        <p14:creationId xmlns:p14="http://schemas.microsoft.com/office/powerpoint/2010/main" val="914602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Completion of one of the following courses</a:t>
            </a:r>
          </a:p>
          <a:p>
            <a:pPr lvl="1"/>
            <a:r>
              <a:rPr lang="en-US" i="1" dirty="0">
                <a:hlinkClick r:id="rId3"/>
              </a:rPr>
              <a:t>Anypoint Platform Development: Fundamentals (Mule 4)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4"/>
              </a:rPr>
              <a:t>MuleSoft.U Development Fundamentals (Mule 4)</a:t>
            </a:r>
            <a:r>
              <a:rPr lang="en-US" dirty="0"/>
              <a:t> self-study course</a:t>
            </a:r>
          </a:p>
          <a:p>
            <a:pPr lvl="1"/>
            <a:r>
              <a:rPr lang="en-US" i="1" dirty="0">
                <a:hlinkClick r:id="rId5"/>
              </a:rPr>
              <a:t>Anypoint Platform Development: Mule 4 for Mule 3 Users</a:t>
            </a:r>
            <a:r>
              <a:rPr lang="en-US" dirty="0"/>
              <a:t> instructor-led course</a:t>
            </a:r>
          </a:p>
          <a:p>
            <a:pPr lvl="1"/>
            <a:r>
              <a:rPr lang="en-US" i="1" dirty="0">
                <a:hlinkClick r:id="rId6"/>
              </a:rPr>
              <a:t>MuleSoft.U Development Mule 4 for Mule 3 Users</a:t>
            </a:r>
            <a:r>
              <a:rPr lang="en-US" dirty="0"/>
              <a:t> self-study course </a:t>
            </a:r>
          </a:p>
          <a:p>
            <a:r>
              <a:rPr lang="en-US" dirty="0"/>
              <a:t>OR Equivalent knowledge from 6+ months Mule development</a:t>
            </a:r>
          </a:p>
          <a:p>
            <a:r>
              <a:rPr lang="en-US" dirty="0"/>
              <a:t>Passing of the </a:t>
            </a:r>
            <a:r>
              <a:rPr lang="en-US" i="1" dirty="0">
                <a:hlinkClick r:id="rId7"/>
              </a:rPr>
              <a:t>MCD - Level 1 (Mule 4)</a:t>
            </a:r>
            <a:r>
              <a:rPr lang="en-US" dirty="0"/>
              <a:t> exam</a:t>
            </a:r>
          </a:p>
          <a:p>
            <a:pPr lvl="0"/>
            <a:r>
              <a:rPr lang="en-US" dirty="0"/>
              <a:t>You should already know how to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Anypoint</a:t>
            </a:r>
            <a:r>
              <a:rPr lang="en-US" dirty="0"/>
              <a:t> Studio</a:t>
            </a:r>
          </a:p>
          <a:p>
            <a:pPr lvl="1"/>
            <a:r>
              <a:rPr lang="en-US" dirty="0"/>
              <a:t>Write DataWeave transformations for basic XML, JSON, and Java transformations</a:t>
            </a:r>
          </a:p>
          <a:p>
            <a:pPr lvl="1"/>
            <a:r>
              <a:rPr lang="en-US" dirty="0"/>
              <a:t>Write DataWeave transformations for data structures with repeated elements</a:t>
            </a:r>
          </a:p>
        </p:txBody>
      </p:sp>
    </p:spTree>
    <p:extLst>
      <p:ext uri="{BB962C8B-B14F-4D97-AF65-F5344CB8AC3E}">
        <p14:creationId xmlns:p14="http://schemas.microsoft.com/office/powerpoint/2010/main" val="40021045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Extend the skills you gained in </a:t>
            </a:r>
            <a:r>
              <a:rPr lang="en-US" i="1" dirty="0"/>
              <a:t>Development Fundamentals</a:t>
            </a:r>
            <a:r>
              <a:rPr lang="en-US" dirty="0"/>
              <a:t> by</a:t>
            </a:r>
          </a:p>
          <a:p>
            <a:pPr lvl="1"/>
            <a:r>
              <a:rPr lang="en-US" dirty="0"/>
              <a:t>writing more complex and </a:t>
            </a:r>
          </a:p>
          <a:p>
            <a:pPr lvl="1"/>
            <a:r>
              <a:rPr lang="en-US" dirty="0"/>
              <a:t>powerful transformations that </a:t>
            </a:r>
          </a:p>
          <a:p>
            <a:pPr lvl="1"/>
            <a:r>
              <a:rPr lang="en-US" dirty="0"/>
              <a:t>are not possible with the drag-and-drop GUI through</a:t>
            </a:r>
          </a:p>
          <a:p>
            <a:pPr lvl="1"/>
            <a:r>
              <a:rPr lang="en-US" dirty="0"/>
              <a:t>a different and new (for some) programming paradigm know as</a:t>
            </a:r>
          </a:p>
          <a:p>
            <a:pPr lvl="1"/>
            <a:r>
              <a:rPr lang="en-US" dirty="0"/>
              <a:t>Functional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827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7"/>
            <a:ext cx="10958513" cy="5515187"/>
          </a:xfrm>
        </p:spPr>
        <p:txBody>
          <a:bodyPr/>
          <a:lstStyle/>
          <a:p>
            <a:r>
              <a:rPr lang="en-US" dirty="0"/>
              <a:t>Refresh and get a deeper understanding of the Fundamentals class DataWeave</a:t>
            </a:r>
          </a:p>
          <a:p>
            <a:r>
              <a:rPr lang="en-US" dirty="0"/>
              <a:t>Write, use, and reuse transformations using variables, functions, DataWeave modules and mappings</a:t>
            </a:r>
          </a:p>
          <a:p>
            <a:r>
              <a:rPr lang="en-US" dirty="0"/>
              <a:t>Build up complex transformations from smaller testable steps</a:t>
            </a:r>
          </a:p>
          <a:p>
            <a:r>
              <a:rPr lang="en-US" dirty="0"/>
              <a:t>Build more robust and testable functions and expressions using function overloading, pattern matching, and error handling</a:t>
            </a:r>
          </a:p>
          <a:p>
            <a:r>
              <a:rPr lang="en-US" dirty="0"/>
              <a:t>Gain exposure and/or understand the functional programming paradigm</a:t>
            </a:r>
          </a:p>
          <a:p>
            <a:r>
              <a:rPr lang="en-US" dirty="0"/>
              <a:t>Recursively traverse any element in any data structure—if you can traverse you can transform</a:t>
            </a:r>
          </a:p>
        </p:txBody>
      </p:sp>
    </p:spTree>
    <p:extLst>
      <p:ext uri="{BB962C8B-B14F-4D97-AF65-F5344CB8AC3E}">
        <p14:creationId xmlns:p14="http://schemas.microsoft.com/office/powerpoint/2010/main" val="422387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Module 1: DataWeave Fundamentals—Review++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2: Use Case: XML Flights to JSON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3: Defensive Programming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4: Use Case: Flights and Airports</a:t>
            </a:r>
          </a:p>
          <a:p>
            <a:pPr>
              <a:spcAft>
                <a:spcPts val="1800"/>
              </a:spcAft>
            </a:pPr>
            <a:r>
              <a:rPr lang="en-US" dirty="0"/>
              <a:t>Module 5: Recursion</a:t>
            </a:r>
          </a:p>
        </p:txBody>
      </p:sp>
    </p:spTree>
    <p:extLst>
      <p:ext uri="{BB962C8B-B14F-4D97-AF65-F5344CB8AC3E}">
        <p14:creationId xmlns:p14="http://schemas.microsoft.com/office/powerpoint/2010/main" val="3773104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XML  flights to JSON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receive XML flight records and generate a JSON data structure with the corresponding flights so that I communicate them with a third party system. </a:t>
            </a:r>
          </a:p>
          <a:p>
            <a:pPr marL="0" indent="0">
              <a:buNone/>
            </a:pPr>
            <a:r>
              <a:rPr lang="en-US" dirty="0"/>
              <a:t>The JSON data structure contains: </a:t>
            </a:r>
          </a:p>
          <a:p>
            <a:r>
              <a:rPr lang="en-US" dirty="0"/>
              <a:t>the flights from the XML inputs</a:t>
            </a:r>
          </a:p>
          <a:p>
            <a:r>
              <a:rPr lang="en-US" dirty="0"/>
              <a:t>total seating capacity per flight that is a function of the plane type</a:t>
            </a:r>
          </a:p>
          <a:p>
            <a:r>
              <a:rPr lang="en-US" dirty="0"/>
              <a:t>prices adjusted across a number of currencies</a:t>
            </a:r>
          </a:p>
          <a:p>
            <a:r>
              <a:rPr lang="en-US" dirty="0"/>
              <a:t>important KPIs</a:t>
            </a:r>
          </a:p>
        </p:txBody>
      </p:sp>
    </p:spTree>
    <p:extLst>
      <p:ext uri="{BB962C8B-B14F-4D97-AF65-F5344CB8AC3E}">
        <p14:creationId xmlns:p14="http://schemas.microsoft.com/office/powerpoint/2010/main" val="16186195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7781-468A-0D40-B6AF-4F3BCA1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Flights and Airports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B14C-2835-FE47-8287-200A9BD30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A1AF-C554-B54E-8DE3-CF5A88B7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developer I want to combine two sets of data, (1) A list of JSON flights and (2) a list of CSV airports, into a JSON data structure so that I communicate them with a third party legacy system.</a:t>
            </a:r>
          </a:p>
          <a:p>
            <a:pPr marL="0" indent="0">
              <a:buNone/>
            </a:pPr>
            <a:r>
              <a:rPr lang="en-US" dirty="0"/>
              <a:t>The JSON data structure contains:</a:t>
            </a:r>
          </a:p>
          <a:p>
            <a:r>
              <a:rPr lang="en-US" dirty="0"/>
              <a:t>dynamically renaming fields based upon a provided map</a:t>
            </a:r>
          </a:p>
          <a:p>
            <a:r>
              <a:rPr lang="en-US" dirty="0"/>
              <a:t>destination airport details injected per flight</a:t>
            </a:r>
          </a:p>
          <a:p>
            <a:r>
              <a:rPr lang="en-US" dirty="0"/>
              <a:t>reordering the fields of each object to meet the legacy system requirements.</a:t>
            </a:r>
          </a:p>
          <a:p>
            <a:r>
              <a:rPr lang="en-US" dirty="0"/>
              <a:t>optimizing the performance of our algorithm</a:t>
            </a:r>
          </a:p>
          <a:p>
            <a:r>
              <a:rPr lang="en-US" dirty="0"/>
              <a:t>fixes to bad data</a:t>
            </a:r>
          </a:p>
        </p:txBody>
      </p:sp>
    </p:spTree>
    <p:extLst>
      <p:ext uri="{BB962C8B-B14F-4D97-AF65-F5344CB8AC3E}">
        <p14:creationId xmlns:p14="http://schemas.microsoft.com/office/powerpoint/2010/main" val="13951814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Available on MuleSoft Learning Management System </a:t>
            </a:r>
          </a:p>
          <a:p>
            <a:pPr lvl="1"/>
            <a:r>
              <a:rPr lang="en-US" dirty="0">
                <a:hlinkClick r:id="rId2"/>
              </a:rPr>
              <a:t>http://training.mulesoft.com/login.html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Student files (ZIP)</a:t>
            </a:r>
          </a:p>
          <a:p>
            <a:pPr lvl="1"/>
            <a:r>
              <a:rPr lang="en-US" dirty="0"/>
              <a:t>Starting files needed to complete some of the exercises</a:t>
            </a:r>
          </a:p>
          <a:p>
            <a:pPr lvl="1"/>
            <a:r>
              <a:rPr lang="en-US" dirty="0"/>
              <a:t>Solution files</a:t>
            </a:r>
          </a:p>
          <a:p>
            <a:pPr lvl="1"/>
            <a:endParaRPr lang="en-US" dirty="0"/>
          </a:p>
          <a:p>
            <a:r>
              <a:rPr lang="en-US" dirty="0"/>
              <a:t>Student manual (PDF) with steps for walkthroughs</a:t>
            </a:r>
          </a:p>
          <a:p>
            <a:pPr lvl="1"/>
            <a:endParaRPr lang="en-US" dirty="0"/>
          </a:p>
          <a:p>
            <a:r>
              <a:rPr lang="en-US" dirty="0"/>
              <a:t>Course slides (ZIP of PDFs)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37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Walkthrough: Set up your computer for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Download the course files from the MuleSoft Training Learning Management System</a:t>
            </a:r>
          </a:p>
          <a:p>
            <a:pPr lvl="0"/>
            <a:r>
              <a:rPr lang="en-US" dirty="0"/>
              <a:t>Make sure you have JDK 1.8 and that it is included in your PATH environment variable</a:t>
            </a:r>
          </a:p>
          <a:p>
            <a:pPr lvl="0"/>
            <a:r>
              <a:rPr lang="en-US" dirty="0"/>
              <a:t>Make sure Anypoint Studio starts successfully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50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George </a:t>
            </a:r>
            <a:r>
              <a:rPr lang="en-US" dirty="0" err="1"/>
              <a:t>Karabotsos</a:t>
            </a:r>
            <a:endParaRPr lang="en-US" dirty="0"/>
          </a:p>
          <a:p>
            <a:pPr lvl="1"/>
            <a:r>
              <a:rPr lang="en-US" dirty="0"/>
              <a:t>george.karabotsos@mulesoft.com</a:t>
            </a:r>
          </a:p>
          <a:p>
            <a:r>
              <a:rPr lang="en-US" dirty="0" err="1"/>
              <a:t>MuleSoft</a:t>
            </a:r>
            <a:endParaRPr lang="en-US" dirty="0"/>
          </a:p>
          <a:p>
            <a:r>
              <a:rPr lang="en-US" dirty="0"/>
              <a:t>Technical Instructor</a:t>
            </a:r>
          </a:p>
          <a:p>
            <a:r>
              <a:rPr lang="en-US" dirty="0"/>
              <a:t>Wilmington NC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14+ years, Software Development</a:t>
            </a:r>
          </a:p>
          <a:p>
            <a:pPr lvl="1"/>
            <a:r>
              <a:rPr lang="en-US" dirty="0"/>
              <a:t>4+ years, Academia</a:t>
            </a:r>
          </a:p>
          <a:p>
            <a:pPr lvl="1"/>
            <a:r>
              <a:rPr lang="en-US" dirty="0"/>
              <a:t>7+ years, Professional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1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your name?</a:t>
            </a:r>
          </a:p>
          <a:p>
            <a:r>
              <a:rPr lang="en-US" dirty="0"/>
              <a:t>Company, role, and location</a:t>
            </a:r>
          </a:p>
          <a:p>
            <a:r>
              <a:rPr lang="en-US" dirty="0"/>
              <a:t>Have you taken the Fundamentals class?</a:t>
            </a:r>
          </a:p>
          <a:p>
            <a:pPr lvl="1"/>
            <a:r>
              <a:rPr lang="en-US" dirty="0"/>
              <a:t>How long ago?</a:t>
            </a:r>
          </a:p>
          <a:p>
            <a:r>
              <a:rPr lang="en-US" dirty="0"/>
              <a:t>Any functional programming experience?</a:t>
            </a:r>
          </a:p>
          <a:p>
            <a:pPr lvl="1"/>
            <a:r>
              <a:rPr lang="en-US" dirty="0"/>
              <a:t>E.g. Lisp, Haskell, ML, etc. (Purely functional)</a:t>
            </a:r>
          </a:p>
          <a:p>
            <a:pPr lvl="1"/>
            <a:r>
              <a:rPr lang="en-US" dirty="0"/>
              <a:t>Scala, JavaScript (functional/OO hybrids)</a:t>
            </a:r>
          </a:p>
          <a:p>
            <a:r>
              <a:rPr lang="en-US" dirty="0"/>
              <a:t>Do you know what Lambda expressions are?</a:t>
            </a:r>
          </a:p>
          <a:p>
            <a:r>
              <a:rPr lang="en-US" dirty="0"/>
              <a:t>When was the last time you written </a:t>
            </a:r>
            <a:r>
              <a:rPr lang="en-US" dirty="0" err="1"/>
              <a:t>Dataweave</a:t>
            </a:r>
            <a:r>
              <a:rPr lang="en-US" dirty="0"/>
              <a:t> expressions?</a:t>
            </a:r>
          </a:p>
          <a:p>
            <a:pPr lvl="2"/>
            <a:r>
              <a:rPr lang="en-US" dirty="0"/>
              <a:t>map, </a:t>
            </a:r>
            <a:r>
              <a:rPr lang="en-US" dirty="0" err="1"/>
              <a:t>mapObject</a:t>
            </a:r>
            <a:r>
              <a:rPr lang="en-US" dirty="0"/>
              <a:t>, pluck, reduce</a:t>
            </a:r>
          </a:p>
          <a:p>
            <a:r>
              <a:rPr lang="en-US" dirty="0"/>
              <a:t>Your main objectives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1382339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2 days</a:t>
            </a:r>
          </a:p>
          <a:p>
            <a:pPr lvl="1"/>
            <a:r>
              <a:rPr lang="en-US" dirty="0"/>
              <a:t>1 hour lunch/mid-class break each day</a:t>
            </a:r>
          </a:p>
          <a:p>
            <a:pPr lvl="1"/>
            <a:r>
              <a:rPr lang="en-US" dirty="0"/>
              <a:t>~15 minute break each morning and afternoon</a:t>
            </a:r>
          </a:p>
          <a:p>
            <a:pPr lvl="1"/>
            <a:endParaRPr lang="en-US" dirty="0"/>
          </a:p>
          <a:p>
            <a:r>
              <a:rPr lang="en-US" dirty="0"/>
              <a:t>We know you have two jobs to do this week!</a:t>
            </a:r>
          </a:p>
          <a:p>
            <a:pPr lvl="1"/>
            <a:r>
              <a:rPr lang="en-US" dirty="0"/>
              <a:t>But we are asking you to focus on this class</a:t>
            </a:r>
          </a:p>
          <a:p>
            <a:pPr lvl="1"/>
            <a:r>
              <a:rPr lang="en-US" dirty="0"/>
              <a:t>If you have scheduled meetings, please let me know</a:t>
            </a:r>
          </a:p>
          <a:p>
            <a:pPr lvl="2"/>
            <a:r>
              <a:rPr lang="en-US" dirty="0"/>
              <a:t>We can try to schedule breaks around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43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will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Is primarily hands-on</a:t>
            </a:r>
          </a:p>
          <a:p>
            <a:pPr lvl="1"/>
            <a:endParaRPr lang="en-US" dirty="0"/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Short lectures (PPT) to introduce a concept</a:t>
            </a:r>
          </a:p>
          <a:p>
            <a:pPr lvl="1"/>
            <a:r>
              <a:rPr lang="en-US" dirty="0"/>
              <a:t>Walkthroughs</a:t>
            </a:r>
          </a:p>
          <a:p>
            <a:pPr lvl="2"/>
            <a:r>
              <a:rPr lang="en-US" dirty="0"/>
              <a:t>The bulk of class</a:t>
            </a:r>
          </a:p>
          <a:p>
            <a:pPr lvl="2"/>
            <a:r>
              <a:rPr lang="en-US" dirty="0"/>
              <a:t>Exercises we do together to learn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590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WebEx</a:t>
            </a:r>
          </a:p>
        </p:txBody>
      </p:sp>
    </p:spTree>
    <p:extLst>
      <p:ext uri="{BB962C8B-B14F-4D97-AF65-F5344CB8AC3E}">
        <p14:creationId xmlns:p14="http://schemas.microsoft.com/office/powerpoint/2010/main" val="21283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93" y="3556937"/>
            <a:ext cx="6461760" cy="3078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WebEx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Locate the Participants Panel and Chat Panel</a:t>
            </a:r>
          </a:p>
          <a:p>
            <a:pPr lvl="1"/>
            <a:r>
              <a:rPr lang="en-US" dirty="0"/>
              <a:t>Menu </a:t>
            </a:r>
            <a:r>
              <a:rPr lang="en-US" b="1" dirty="0"/>
              <a:t>drops down </a:t>
            </a:r>
            <a:r>
              <a:rPr lang="en-US" dirty="0"/>
              <a:t>from </a:t>
            </a:r>
            <a:r>
              <a:rPr lang="en-US" b="1" dirty="0"/>
              <a:t>top</a:t>
            </a:r>
            <a:r>
              <a:rPr lang="en-US" dirty="0"/>
              <a:t> of your </a:t>
            </a:r>
            <a:r>
              <a:rPr lang="en-US" b="1" dirty="0"/>
              <a:t>screen</a:t>
            </a:r>
          </a:p>
          <a:p>
            <a:pPr lvl="1"/>
            <a:r>
              <a:rPr lang="en-US" b="1" dirty="0"/>
              <a:t>Participants Panel</a:t>
            </a:r>
            <a:r>
              <a:rPr lang="en-US" dirty="0"/>
              <a:t> and </a:t>
            </a:r>
            <a:r>
              <a:rPr lang="en-US" b="1" dirty="0"/>
              <a:t>Chat Panel </a:t>
            </a:r>
            <a:r>
              <a:rPr lang="en-US" dirty="0"/>
              <a:t>are hidden every time someone shares their desktop</a:t>
            </a:r>
          </a:p>
          <a:p>
            <a:r>
              <a:rPr lang="en-US" dirty="0"/>
              <a:t>Give feedback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42" y="2687720"/>
            <a:ext cx="4836182" cy="42121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098587" y="3115151"/>
            <a:ext cx="3707" cy="448001"/>
          </a:xfrm>
          <a:prstGeom prst="straightConnector1">
            <a:avLst/>
          </a:prstGeom>
          <a:ln w="41275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27856" y="5135900"/>
            <a:ext cx="1717263" cy="276999"/>
          </a:xfrm>
          <a:prstGeom prst="rect">
            <a:avLst/>
          </a:prstGeom>
          <a:noFill/>
          <a:ln w="317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0557" y="5135900"/>
            <a:ext cx="217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Feedback options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922530" y="5268522"/>
            <a:ext cx="505326" cy="5878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WebEx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an external headset/microphone to avoid feedback</a:t>
            </a:r>
          </a:p>
          <a:p>
            <a:r>
              <a:rPr lang="en-US" dirty="0"/>
              <a:t>Mute your microphone when you are not talking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3" y="2556677"/>
            <a:ext cx="2860197" cy="2860197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60" y="2734165"/>
            <a:ext cx="4143591" cy="53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your desktop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Share My Desktop</a:t>
            </a:r>
            <a:r>
              <a:rPr lang="en-US" dirty="0"/>
              <a:t> or use the Share menu</a:t>
            </a:r>
          </a:p>
          <a:p>
            <a:r>
              <a:rPr lang="en-US" dirty="0"/>
              <a:t>Drag the WebEx ball back to the instructor when you are finished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8" y="2114550"/>
            <a:ext cx="6638142" cy="474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0951" y="3212049"/>
            <a:ext cx="2345461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(2) Drag WebEx ball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back to Host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4764" y="5755325"/>
            <a:ext cx="2526885" cy="43088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(1) Click here to share   </a:t>
            </a:r>
          </a:p>
          <a:p>
            <a:pPr>
              <a:buClr>
                <a:schemeClr val="bg2"/>
              </a:buClr>
            </a:pPr>
            <a:r>
              <a:rPr lang="en-US" sz="1400" b="1" dirty="0">
                <a:latin typeface="+mn-lt"/>
              </a:rPr>
              <a:t>      your Desktop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30063" y="5400995"/>
            <a:ext cx="205740" cy="3543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649" y="3033176"/>
            <a:ext cx="489527" cy="255430"/>
          </a:xfrm>
          <a:prstGeom prst="straightConnector1">
            <a:avLst/>
          </a:prstGeom>
          <a:ln w="3810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43610"/>
      </p:ext>
    </p:extLst>
  </p:cSld>
  <p:clrMapOvr>
    <a:masterClrMapping/>
  </p:clrMapOvr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17168</TotalTime>
  <Words>946</Words>
  <Application>Microsoft Macintosh PowerPoint</Application>
  <PresentationFormat>Custom</PresentationFormat>
  <Paragraphs>148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Open Sans</vt:lpstr>
      <vt:lpstr>Ubuntu</vt:lpstr>
      <vt:lpstr>Verdana</vt:lpstr>
      <vt:lpstr>Mulesoft Corporate Template_DRAFT_0623</vt:lpstr>
      <vt:lpstr>Anypoint Platform Development: DataWeave 2.0    </vt:lpstr>
      <vt:lpstr>Instructor introduction</vt:lpstr>
      <vt:lpstr>Student introductions</vt:lpstr>
      <vt:lpstr>Course logistics</vt:lpstr>
      <vt:lpstr>How the course will work</vt:lpstr>
      <vt:lpstr>Using WebEx</vt:lpstr>
      <vt:lpstr>Using WebEx</vt:lpstr>
      <vt:lpstr>Managing your WebEx audio</vt:lpstr>
      <vt:lpstr>Sharing your desktop</vt:lpstr>
      <vt:lpstr>Recommendations for the walkthroughs</vt:lpstr>
      <vt:lpstr>Introducing the course</vt:lpstr>
      <vt:lpstr>Pre-requisites</vt:lpstr>
      <vt:lpstr>Course goal</vt:lpstr>
      <vt:lpstr>Course objectives</vt:lpstr>
      <vt:lpstr>Course outline</vt:lpstr>
      <vt:lpstr>Use Case – XML  flights to JSON</vt:lpstr>
      <vt:lpstr>Use Case – Flights and Airports</vt:lpstr>
      <vt:lpstr>Course materials</vt:lpstr>
      <vt:lpstr>Walkthrough: Set up your computer for class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369</cp:revision>
  <dcterms:created xsi:type="dcterms:W3CDTF">2015-06-24T17:51:03Z</dcterms:created>
  <dcterms:modified xsi:type="dcterms:W3CDTF">2020-09-15T17:17:46Z</dcterms:modified>
</cp:coreProperties>
</file>