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763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317" r:id="rId5"/>
    <p:sldId id="382" r:id="rId6"/>
    <p:sldId id="392" r:id="rId7"/>
    <p:sldId id="523" r:id="rId8"/>
    <p:sldId id="524" r:id="rId9"/>
    <p:sldId id="498" r:id="rId10"/>
    <p:sldId id="517" r:id="rId11"/>
    <p:sldId id="525" r:id="rId12"/>
    <p:sldId id="515" r:id="rId13"/>
    <p:sldId id="501" r:id="rId14"/>
    <p:sldId id="526" r:id="rId15"/>
    <p:sldId id="512" r:id="rId16"/>
    <p:sldId id="311" r:id="rId17"/>
    <p:sldId id="312" r:id="rId18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Mark Nguyen" initials="MN [2]" lastIdx="1" clrIdx="1"/>
  <p:cmAuthor id="3" name="Mark Nguyen" initials="MN [3]" lastIdx="1" clrIdx="2"/>
  <p:cmAuthor id="4" name="Ethan Port" initials="EP" lastIdx="1" clrIdx="3"/>
  <p:cmAuthor id="5" name="Ethan Port" initials="EP [2]" lastIdx="1" clrIdx="4"/>
  <p:cmAuthor id="6" name="Ethan Port" initials="EP [3]" lastIdx="1" clrIdx="5"/>
  <p:cmAuthor id="7" name="Ethan Port" initials="EP [4]" lastIdx="1" clrIdx="6"/>
  <p:cmAuthor id="8" name="Ethan Port" initials="EP [5]" lastIdx="1" clrIdx="7"/>
  <p:cmAuthor id="9" name="Ethan Port" initials="EP [6]" lastIdx="1" clrIdx="8"/>
  <p:cmAuthor id="10" name="Ethan Port" initials="EP [7]" lastIdx="1" clrIdx="9"/>
  <p:cmAuthor id="11" name="Ethan Port" initials="EP [8]" lastIdx="1" clrIdx="10"/>
  <p:cmAuthor id="12" name="Ethan Port" initials="EP [9]" lastIdx="1" clrIdx="11"/>
  <p:cmAuthor id="13" name="Ethan Port" initials="EP [10]" lastIdx="1" clrIdx="12"/>
  <p:cmAuthor id="14" name="Ethan Port" initials="EP [11]" lastIdx="1" clrIdx="13"/>
  <p:cmAuthor id="15" name="Ethan Port" initials="EP [12]" lastIdx="1" clrIdx="14"/>
  <p:cmAuthor id="16" name="Ethan Port" initials="EP [13]" lastIdx="1" clrIdx="15"/>
  <p:cmAuthor id="17" name="Ethan Port" initials="EP [14]" lastIdx="1" clrIdx="16"/>
  <p:cmAuthor id="18" name="Jeanette Stallons" initials="JMS" lastIdx="8" clrIdx="17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99899"/>
    <a:srgbClr val="000000"/>
    <a:srgbClr val="FFFFFF"/>
    <a:srgbClr val="1D1D1C"/>
    <a:srgbClr val="00A1DF"/>
    <a:srgbClr val="414042"/>
    <a:srgbClr val="00607C"/>
    <a:srgbClr val="646469"/>
    <a:srgbClr val="00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4953" autoAdjust="0"/>
  </p:normalViewPr>
  <p:slideViewPr>
    <p:cSldViewPr snapToGrid="0" snapToObjects="1">
      <p:cViewPr varScale="1">
        <p:scale>
          <a:sx n="110" d="100"/>
          <a:sy n="110" d="100"/>
        </p:scale>
        <p:origin x="720" y="184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9/16/20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50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8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code using defensive programming?</a:t>
            </a:r>
          </a:p>
          <a:p>
            <a:r>
              <a:rPr lang="en-US" dirty="0"/>
              <a:t>Overload function and apply different behavior based upon the type of data you received as input</a:t>
            </a:r>
          </a:p>
          <a:p>
            <a:r>
              <a:rPr lang="en-US" dirty="0"/>
              <a:t>Apply pattern matching to your data so that you can apply different behavior on the input values, types, or any conditional expression you need to prescribe</a:t>
            </a:r>
          </a:p>
          <a:p>
            <a:r>
              <a:rPr lang="en-US" dirty="0"/>
              <a:t>Catch and handle errors</a:t>
            </a:r>
          </a:p>
          <a:p>
            <a:r>
              <a:rPr lang="en-US" dirty="0"/>
              <a:t>All that will allow you to retrieve results or partial results even in the presence of bad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7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5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19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8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5380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2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037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0349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2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 6: Recursion</a:t>
            </a:r>
          </a:p>
        </p:txBody>
      </p:sp>
    </p:spTree>
    <p:extLst>
      <p:ext uri="{BB962C8B-B14F-4D97-AF65-F5344CB8AC3E}">
        <p14:creationId xmlns:p14="http://schemas.microsoft.com/office/powerpoint/2010/main" val="28342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5-2: Recursive flatten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86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Traversing arbitrary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48536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 traversal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99AC6-8202-D24C-ABC0-F2102A65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28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general traversal function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99AC6-8202-D24C-ABC0-F2102A65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33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5-3: Traverse the flights and airports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9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46742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1232333" cy="50228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18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0004-E48F-D94F-8A2D-1F215727A8FF}"/>
              </a:ext>
            </a:extLst>
          </p:cNvPr>
          <p:cNvSpPr txBox="1"/>
          <p:nvPr/>
        </p:nvSpPr>
        <p:spPr>
          <a:xfrm>
            <a:off x="609442" y="1619751"/>
            <a:ext cx="242312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[</a:t>
            </a:r>
          </a:p>
          <a:p>
            <a:r>
              <a:rPr lang="en-US" sz="1200" dirty="0"/>
              <a:t>  {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airlineName</a:t>
            </a:r>
            <a:r>
              <a:rPr lang="en-US" sz="1200" dirty="0"/>
              <a:t>": "Delta",</a:t>
            </a:r>
          </a:p>
          <a:p>
            <a:r>
              <a:rPr lang="en-US" sz="1200" dirty="0"/>
              <a:t>    "code": "A1B2C3",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departureDate</a:t>
            </a:r>
            <a:r>
              <a:rPr lang="en-US" sz="1200" dirty="0"/>
              <a:t>": "2018/03/20",</a:t>
            </a:r>
          </a:p>
          <a:p>
            <a:r>
              <a:rPr lang="en-US" sz="1200" dirty="0"/>
              <a:t>    "destination": "SFO",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emptySeats</a:t>
            </a:r>
            <a:r>
              <a:rPr lang="en-US" sz="1200" dirty="0"/>
              <a:t>": "40",</a:t>
            </a:r>
          </a:p>
          <a:p>
            <a:r>
              <a:rPr lang="en-US" sz="1200" dirty="0"/>
              <a:t>    "origin": "MUA",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planeType</a:t>
            </a:r>
            <a:r>
              <a:rPr lang="en-US" sz="1200" dirty="0"/>
              <a:t>": "Boing 737",</a:t>
            </a:r>
          </a:p>
          <a:p>
            <a:r>
              <a:rPr lang="en-US" sz="1200" dirty="0"/>
              <a:t>    "price": "400.0"</a:t>
            </a:r>
          </a:p>
          <a:p>
            <a:r>
              <a:rPr lang="en-US" sz="1200" dirty="0"/>
              <a:t>  },</a:t>
            </a:r>
          </a:p>
          <a:p>
            <a:r>
              <a:rPr lang="en-US" sz="1200" dirty="0"/>
              <a:t>  …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22403-55C5-3742-939D-9A9F4CFFED33}"/>
              </a:ext>
            </a:extLst>
          </p:cNvPr>
          <p:cNvSpPr txBox="1"/>
          <p:nvPr/>
        </p:nvSpPr>
        <p:spPr>
          <a:xfrm flipH="1">
            <a:off x="1356040" y="1122038"/>
            <a:ext cx="92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Inputs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50CCB9E-54E4-5C4B-BF0B-C16C149706E0}"/>
              </a:ext>
            </a:extLst>
          </p:cNvPr>
          <p:cNvSpPr/>
          <p:nvPr/>
        </p:nvSpPr>
        <p:spPr>
          <a:xfrm>
            <a:off x="3587098" y="2295467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6BB83-A3DD-4443-A330-85DF892B2BA6}"/>
              </a:ext>
            </a:extLst>
          </p:cNvPr>
          <p:cNvSpPr txBox="1"/>
          <p:nvPr/>
        </p:nvSpPr>
        <p:spPr>
          <a:xfrm>
            <a:off x="4386803" y="1596600"/>
            <a:ext cx="416688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 err="1"/>
              <a:t>var</a:t>
            </a:r>
            <a:r>
              <a:rPr lang="en-US" sz="1000" dirty="0"/>
              <a:t> fs2rn = {</a:t>
            </a:r>
          </a:p>
          <a:p>
            <a:pPr lvl="1"/>
            <a:r>
              <a:rPr lang="en-US" sz="1000" dirty="0" err="1"/>
              <a:t>airlineName</a:t>
            </a:r>
            <a:r>
              <a:rPr lang="en-US" sz="1000" dirty="0"/>
              <a:t>: "carrier",</a:t>
            </a:r>
          </a:p>
          <a:p>
            <a:pPr lvl="1"/>
            <a:r>
              <a:rPr lang="en-US" sz="1000" dirty="0" err="1"/>
              <a:t>departureDate</a:t>
            </a:r>
            <a:r>
              <a:rPr lang="en-US" sz="1000" dirty="0"/>
              <a:t>: "date",</a:t>
            </a:r>
          </a:p>
          <a:p>
            <a:pPr lvl="1"/>
            <a:r>
              <a:rPr lang="en-US" sz="1000" dirty="0" err="1"/>
              <a:t>emptySeats</a:t>
            </a:r>
            <a:r>
              <a:rPr lang="en-US" sz="1000" dirty="0"/>
              <a:t>: "seats",</a:t>
            </a:r>
          </a:p>
          <a:p>
            <a:pPr lvl="1"/>
            <a:r>
              <a:rPr lang="en-US" sz="1000" dirty="0" err="1"/>
              <a:t>planeType</a:t>
            </a:r>
            <a:r>
              <a:rPr lang="en-US" sz="1000" dirty="0"/>
              <a:t>: "plane"</a:t>
            </a:r>
          </a:p>
          <a:p>
            <a:r>
              <a:rPr lang="en-US" sz="1000" dirty="0"/>
              <a:t>}</a:t>
            </a:r>
          </a:p>
          <a:p>
            <a:r>
              <a:rPr lang="en-US" sz="1000" b="1" dirty="0" err="1"/>
              <a:t>var</a:t>
            </a:r>
            <a:r>
              <a:rPr lang="en-US" sz="1000" dirty="0"/>
              <a:t> airports = </a:t>
            </a:r>
            <a:r>
              <a:rPr lang="en-US" sz="1000" dirty="0" err="1"/>
              <a:t>readUrl</a:t>
            </a:r>
            <a:r>
              <a:rPr lang="en-US" sz="1000" dirty="0"/>
              <a:t>(</a:t>
            </a:r>
          </a:p>
          <a:p>
            <a:pPr lvl="1"/>
            <a:r>
              <a:rPr lang="en-US" sz="1000" dirty="0"/>
              <a:t>"</a:t>
            </a:r>
            <a:r>
              <a:rPr lang="en-US" sz="1000" u="sng" dirty="0" err="1"/>
              <a:t>classpath</a:t>
            </a:r>
            <a:r>
              <a:rPr lang="en-US" sz="1000" dirty="0"/>
              <a:t>://</a:t>
            </a:r>
            <a:r>
              <a:rPr lang="en-US" sz="1000" dirty="0" err="1"/>
              <a:t>airportInfoTiny.csv</a:t>
            </a:r>
            <a:r>
              <a:rPr lang="en-US" sz="1000" dirty="0"/>
              <a:t>",</a:t>
            </a:r>
          </a:p>
          <a:p>
            <a:pPr lvl="1"/>
            <a:r>
              <a:rPr lang="en-US" sz="1000" dirty="0"/>
              <a:t>"application/</a:t>
            </a:r>
            <a:r>
              <a:rPr lang="en-US" sz="1000" u="sng" dirty="0"/>
              <a:t>csv</a:t>
            </a:r>
            <a:r>
              <a:rPr lang="en-US" sz="1000" dirty="0"/>
              <a:t>",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/>
              <a:t>header: </a:t>
            </a:r>
            <a:r>
              <a:rPr lang="en-US" sz="1000" b="1" dirty="0"/>
              <a:t>true</a:t>
            </a:r>
            <a:r>
              <a:rPr lang="en-US" sz="1000" dirty="0"/>
              <a:t>,</a:t>
            </a:r>
          </a:p>
          <a:p>
            <a:pPr lvl="1"/>
            <a:r>
              <a:rPr lang="en-US" sz="1000" dirty="0" err="1"/>
              <a:t>bodyStartLineNumber</a:t>
            </a:r>
            <a:r>
              <a:rPr lang="en-US" sz="1000" dirty="0"/>
              <a:t>: 0,</a:t>
            </a:r>
          </a:p>
          <a:p>
            <a:pPr lvl="1"/>
            <a:r>
              <a:rPr lang="en-US" sz="1000" dirty="0"/>
              <a:t>separator: ","</a:t>
            </a:r>
          </a:p>
          <a:p>
            <a:pPr lvl="1"/>
            <a:r>
              <a:rPr lang="en-US" sz="1000" dirty="0"/>
              <a:t>}</a:t>
            </a:r>
          </a:p>
          <a:p>
            <a:pPr lvl="1"/>
            <a:r>
              <a:rPr lang="en-US" sz="1000" dirty="0"/>
              <a:t>)</a:t>
            </a:r>
          </a:p>
          <a:p>
            <a:r>
              <a:rPr lang="en-US" sz="1000" dirty="0" err="1"/>
              <a:t>distinctBy</a:t>
            </a:r>
            <a:r>
              <a:rPr lang="en-US" sz="1000" dirty="0"/>
              <a:t> $.IATA</a:t>
            </a:r>
          </a:p>
          <a:p>
            <a:r>
              <a:rPr lang="en-US" sz="1000" dirty="0" err="1"/>
              <a:t>groupBy</a:t>
            </a:r>
            <a:r>
              <a:rPr lang="en-US" sz="1000" dirty="0"/>
              <a:t> $.IATA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/>
              <a:t>payload map (</a:t>
            </a:r>
          </a:p>
          <a:p>
            <a:r>
              <a:rPr lang="en-US" sz="1000" dirty="0"/>
              <a:t>	$ </a:t>
            </a:r>
            <a:r>
              <a:rPr lang="en-US" sz="1000" dirty="0" err="1"/>
              <a:t>mapObject</a:t>
            </a:r>
            <a:r>
              <a:rPr lang="en-US" sz="1000" dirty="0"/>
              <a:t> (</a:t>
            </a:r>
            <a:r>
              <a:rPr lang="en-US" sz="1000" dirty="0" err="1"/>
              <a:t>v,k,i</a:t>
            </a:r>
            <a:r>
              <a:rPr lang="en-US" sz="1000" dirty="0"/>
              <a:t>) -&gt; {(fs2rn[k] </a:t>
            </a:r>
            <a:r>
              <a:rPr lang="en-US" sz="1000" b="1" dirty="0"/>
              <a:t>default</a:t>
            </a:r>
            <a:r>
              <a:rPr lang="en-US" sz="1000" dirty="0"/>
              <a:t> k): v}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>map {</a:t>
            </a:r>
          </a:p>
          <a:p>
            <a:pPr lvl="1"/>
            <a:r>
              <a:rPr lang="en-US" sz="1000" dirty="0"/>
              <a:t>($),</a:t>
            </a:r>
          </a:p>
          <a:p>
            <a:pPr lvl="1"/>
            <a:r>
              <a:rPr lang="en-US" sz="1000" dirty="0"/>
              <a:t>airport: airports[$.destination]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map (</a:t>
            </a:r>
          </a:p>
          <a:p>
            <a:r>
              <a:rPr lang="en-US" sz="1000" dirty="0"/>
              <a:t>	$ reorder (8 to 0)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67D93-E30F-9B41-BED3-BFA6EF0A6C1F}"/>
              </a:ext>
            </a:extLst>
          </p:cNvPr>
          <p:cNvSpPr txBox="1"/>
          <p:nvPr/>
        </p:nvSpPr>
        <p:spPr>
          <a:xfrm>
            <a:off x="5631083" y="1122039"/>
            <a:ext cx="1279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Expression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3CF85-1279-F84C-93FB-E7B0391AF4BC}"/>
              </a:ext>
            </a:extLst>
          </p:cNvPr>
          <p:cNvSpPr/>
          <p:nvPr/>
        </p:nvSpPr>
        <p:spPr>
          <a:xfrm>
            <a:off x="7999509" y="3070970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D9E36-3D98-7C4E-B1E3-CA262CE12602}"/>
              </a:ext>
            </a:extLst>
          </p:cNvPr>
          <p:cNvSpPr/>
          <p:nvPr/>
        </p:nvSpPr>
        <p:spPr>
          <a:xfrm>
            <a:off x="8404622" y="1361065"/>
            <a:ext cx="3784203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</a:t>
            </a:r>
          </a:p>
          <a:p>
            <a:r>
              <a:rPr lang="en-US" sz="1050" dirty="0"/>
              <a:t>  {</a:t>
            </a:r>
          </a:p>
          <a:p>
            <a:r>
              <a:rPr lang="en-US" sz="1050" dirty="0"/>
              <a:t>    AIRPORT: [</a:t>
            </a:r>
          </a:p>
          <a:p>
            <a:r>
              <a:rPr lang="en-US" sz="1050" dirty="0"/>
              <a:t>      {</a:t>
            </a:r>
          </a:p>
          <a:p>
            <a:r>
              <a:rPr lang="en-US" sz="1050" dirty="0"/>
              <a:t>        OPENFLIGHTSAIRPORTID: 3469,</a:t>
            </a:r>
          </a:p>
          <a:p>
            <a:r>
              <a:rPr lang="en-US" sz="1050" dirty="0"/>
              <a:t>        AIRPORTNAME: "san </a:t>
            </a:r>
            <a:r>
              <a:rPr lang="en-US" sz="1050" dirty="0" err="1"/>
              <a:t>francisco</a:t>
            </a:r>
            <a:r>
              <a:rPr lang="en-US" sz="1050" dirty="0"/>
              <a:t> international airport",</a:t>
            </a:r>
          </a:p>
          <a:p>
            <a:r>
              <a:rPr lang="en-US" sz="1050" dirty="0"/>
              <a:t>        CITY: "san </a:t>
            </a:r>
            <a:r>
              <a:rPr lang="en-US" sz="1050" dirty="0" err="1"/>
              <a:t>francisco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COUNTRY: "united states",</a:t>
            </a:r>
          </a:p>
          <a:p>
            <a:r>
              <a:rPr lang="en-US" sz="1050" dirty="0"/>
              <a:t>        IATA: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ICAO: "</a:t>
            </a:r>
            <a:r>
              <a:rPr lang="en-US" sz="1050" dirty="0" err="1"/>
              <a:t>ksfo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LONGITUDE: 37.61899948,</a:t>
            </a:r>
          </a:p>
          <a:p>
            <a:r>
              <a:rPr lang="en-US" sz="1050" dirty="0"/>
              <a:t>        LATITUDE: -122.375,</a:t>
            </a:r>
          </a:p>
          <a:p>
            <a:r>
              <a:rPr lang="en-US" sz="1050" dirty="0"/>
              <a:t>        ALTITUDE: 13,</a:t>
            </a:r>
          </a:p>
          <a:p>
            <a:r>
              <a:rPr lang="en-US" sz="1050" dirty="0"/>
              <a:t>        TIMEZONE: -8,</a:t>
            </a:r>
          </a:p>
          <a:p>
            <a:r>
              <a:rPr lang="en-US" sz="1050" dirty="0"/>
              <a:t>        DST: "a",</a:t>
            </a:r>
          </a:p>
          <a:p>
            <a:r>
              <a:rPr lang="en-US" sz="1050" dirty="0"/>
              <a:t>        TIMEZONE: "</a:t>
            </a:r>
            <a:r>
              <a:rPr lang="en-US" sz="1050" dirty="0" err="1"/>
              <a:t>america</a:t>
            </a:r>
            <a:r>
              <a:rPr lang="en-US" sz="1050" dirty="0"/>
              <a:t>/</a:t>
            </a:r>
            <a:r>
              <a:rPr lang="en-US" sz="1050" dirty="0" err="1"/>
              <a:t>los_angeles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TYPE: "airport",</a:t>
            </a:r>
          </a:p>
          <a:p>
            <a:r>
              <a:rPr lang="en-US" sz="1050" dirty="0"/>
              <a:t>        SOURCE: "</a:t>
            </a:r>
            <a:r>
              <a:rPr lang="en-US" sz="1050" dirty="0" err="1"/>
              <a:t>ourairports</a:t>
            </a:r>
            <a:r>
              <a:rPr lang="en-US" sz="1050" dirty="0"/>
              <a:t>"</a:t>
            </a:r>
          </a:p>
          <a:p>
            <a:r>
              <a:rPr lang="en-US" sz="1050" dirty="0"/>
              <a:t>      }</a:t>
            </a:r>
          </a:p>
          <a:p>
            <a:r>
              <a:rPr lang="en-US" sz="1050" dirty="0"/>
              <a:t>    ],</a:t>
            </a:r>
          </a:p>
          <a:p>
            <a:r>
              <a:rPr lang="en-US" sz="1050" dirty="0"/>
              <a:t>    PRICE: 400.0,</a:t>
            </a:r>
          </a:p>
          <a:p>
            <a:r>
              <a:rPr lang="en-US" sz="1050" dirty="0"/>
              <a:t>    PLANE: "boing 737",</a:t>
            </a:r>
          </a:p>
          <a:p>
            <a:r>
              <a:rPr lang="en-US" sz="1050" dirty="0"/>
              <a:t>    ORIGIN: "</a:t>
            </a:r>
            <a:r>
              <a:rPr lang="en-US" sz="1050" dirty="0" err="1"/>
              <a:t>mua</a:t>
            </a:r>
            <a:r>
              <a:rPr lang="en-US" sz="1050" dirty="0"/>
              <a:t>",</a:t>
            </a:r>
          </a:p>
          <a:p>
            <a:r>
              <a:rPr lang="en-US" sz="1050" dirty="0"/>
              <a:t>    SEATS: 40,</a:t>
            </a:r>
          </a:p>
          <a:p>
            <a:r>
              <a:rPr lang="en-US" sz="1050" dirty="0"/>
              <a:t>    DESTINATION: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DATE: |2018-03-20| </a:t>
            </a:r>
            <a:r>
              <a:rPr lang="en-US" sz="1050" b="1" dirty="0"/>
              <a:t>as</a:t>
            </a:r>
            <a:r>
              <a:rPr lang="en-US" sz="1050" dirty="0"/>
              <a:t> Date {format: "</a:t>
            </a:r>
            <a:r>
              <a:rPr lang="en-US" sz="1050" dirty="0" err="1"/>
              <a:t>yyyy</a:t>
            </a:r>
            <a:r>
              <a:rPr lang="en-US" sz="1050" dirty="0"/>
              <a:t>/MM/</a:t>
            </a:r>
            <a:r>
              <a:rPr lang="en-US" sz="1050" dirty="0" err="1"/>
              <a:t>dd</a:t>
            </a:r>
            <a:r>
              <a:rPr lang="en-US" sz="1050" dirty="0"/>
              <a:t>"},</a:t>
            </a:r>
          </a:p>
          <a:p>
            <a:r>
              <a:rPr lang="en-US" sz="1050" dirty="0"/>
              <a:t>    CODE: "a1b2c3",</a:t>
            </a:r>
          </a:p>
          <a:p>
            <a:r>
              <a:rPr lang="en-US" sz="1050" dirty="0"/>
              <a:t>    CARRIER: "delta"</a:t>
            </a:r>
          </a:p>
          <a:p>
            <a:r>
              <a:rPr lang="en-US" sz="1050" dirty="0"/>
              <a:t>  }, </a:t>
            </a:r>
          </a:p>
          <a:p>
            <a:r>
              <a:rPr lang="en-US" sz="1050" dirty="0">
                <a:effectLst/>
                <a:latin typeface="Menlo" panose="020B0609030804020204" pitchFamily="49" charset="0"/>
              </a:rPr>
              <a:t> …</a:t>
            </a:r>
          </a:p>
          <a:p>
            <a:r>
              <a:rPr lang="en-US" sz="1050" dirty="0">
                <a:latin typeface="Menlo" panose="020B0609030804020204" pitchFamily="49" charset="0"/>
              </a:rPr>
              <a:t>]</a:t>
            </a:r>
            <a:endParaRPr lang="en-US" sz="105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0F402-FBC6-9A46-8C99-B72922FF7A9D}"/>
              </a:ext>
            </a:extLst>
          </p:cNvPr>
          <p:cNvSpPr txBox="1"/>
          <p:nvPr/>
        </p:nvSpPr>
        <p:spPr>
          <a:xfrm>
            <a:off x="10144275" y="1122039"/>
            <a:ext cx="859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ABF35-3DD5-7242-A750-BC3A25E21D07}"/>
              </a:ext>
            </a:extLst>
          </p:cNvPr>
          <p:cNvSpPr txBox="1"/>
          <p:nvPr/>
        </p:nvSpPr>
        <p:spPr>
          <a:xfrm>
            <a:off x="134879" y="4078112"/>
            <a:ext cx="370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openFlightsAirportId,airportName,city,country,IATA</a:t>
            </a:r>
            <a:endParaRPr lang="en-US" sz="1200" dirty="0"/>
          </a:p>
          <a:p>
            <a:r>
              <a:rPr lang="en-US" sz="1200" dirty="0"/>
              <a:t>492,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 err="1"/>
              <a:t>Luton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,UK,LTN</a:t>
            </a:r>
            <a:endParaRPr lang="en-US" sz="1200" dirty="0"/>
          </a:p>
          <a:p>
            <a:r>
              <a:rPr lang="en-US" sz="1200" dirty="0"/>
              <a:t>499,Jersey Airport,Jersey,Jersey,JER502,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/>
              <a:t>Gatwick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,UK,LGW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D2DE6EC-2E6A-EA47-8F45-D29265DBF5CC}"/>
              </a:ext>
            </a:extLst>
          </p:cNvPr>
          <p:cNvSpPr/>
          <p:nvPr/>
        </p:nvSpPr>
        <p:spPr>
          <a:xfrm>
            <a:off x="3587098" y="4078112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46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module, you should be able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Write recursive functions</a:t>
            </a:r>
          </a:p>
          <a:p>
            <a:pPr lvl="0"/>
            <a:r>
              <a:rPr lang="en-US" dirty="0" err="1"/>
              <a:t>StackOverflow</a:t>
            </a:r>
            <a:r>
              <a:rPr lang="en-US" dirty="0"/>
              <a:t> errors and how to overcome them</a:t>
            </a:r>
          </a:p>
          <a:p>
            <a:pPr lvl="0"/>
            <a:r>
              <a:rPr lang="en-US" dirty="0"/>
              <a:t>Understand tail-recursion</a:t>
            </a:r>
          </a:p>
          <a:p>
            <a:pPr lvl="0"/>
            <a:r>
              <a:rPr lang="en-US" dirty="0"/>
              <a:t>Recursively flatten arrays containing sub-arrays</a:t>
            </a:r>
          </a:p>
          <a:p>
            <a:pPr lvl="0"/>
            <a:r>
              <a:rPr lang="en-US" dirty="0"/>
              <a:t>Traverse any input data-structure</a:t>
            </a:r>
          </a:p>
        </p:txBody>
      </p:sp>
    </p:spTree>
    <p:extLst>
      <p:ext uri="{BB962C8B-B14F-4D97-AF65-F5344CB8AC3E}">
        <p14:creationId xmlns:p14="http://schemas.microsoft.com/office/powerpoint/2010/main" val="14150879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759943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its drawbacks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FA03B9-0777-974A-870F-F418FA7E3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30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</a:t>
            </a:r>
            <a:r>
              <a:rPr lang="en-US" dirty="0" err="1"/>
              <a:t>stackoverflow</a:t>
            </a:r>
            <a:r>
              <a:rPr lang="en-US" dirty="0"/>
              <a:t> errors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FA03B9-0777-974A-870F-F418FA7E3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  <a:p>
            <a:r>
              <a:rPr lang="en-US" dirty="0"/>
              <a:t>Tail-recursion</a:t>
            </a:r>
          </a:p>
        </p:txBody>
      </p:sp>
    </p:spTree>
    <p:extLst>
      <p:ext uri="{BB962C8B-B14F-4D97-AF65-F5344CB8AC3E}">
        <p14:creationId xmlns:p14="http://schemas.microsoft.com/office/powerpoint/2010/main" val="14720493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5-1: Recursive summation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36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Recursive flatten</a:t>
            </a:r>
          </a:p>
        </p:txBody>
      </p:sp>
    </p:spTree>
    <p:extLst>
      <p:ext uri="{BB962C8B-B14F-4D97-AF65-F5344CB8AC3E}">
        <p14:creationId xmlns:p14="http://schemas.microsoft.com/office/powerpoint/2010/main" val="37497824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flatten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60245</TotalTime>
  <Words>771</Words>
  <Application>Microsoft Macintosh PowerPoint</Application>
  <PresentationFormat>Custom</PresentationFormat>
  <Paragraphs>139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Menlo</vt:lpstr>
      <vt:lpstr>Open Sans</vt:lpstr>
      <vt:lpstr>Ubuntu</vt:lpstr>
      <vt:lpstr>Verdana</vt:lpstr>
      <vt:lpstr>Mulesoft Corporate Template_DRAFT_0623</vt:lpstr>
      <vt:lpstr>1_Mulesoft Corporate Template_DRAFT_0623</vt:lpstr>
      <vt:lpstr>Module 6: Recursion</vt:lpstr>
      <vt:lpstr>Goal</vt:lpstr>
      <vt:lpstr>At the end of this module, you should be able to</vt:lpstr>
      <vt:lpstr>Recursive functions</vt:lpstr>
      <vt:lpstr>Recursion and its drawbacks</vt:lpstr>
      <vt:lpstr>Overcoming stackoverflow errors</vt:lpstr>
      <vt:lpstr>Walkthrough 5-1: Recursive summation</vt:lpstr>
      <vt:lpstr>Recursive flatten</vt:lpstr>
      <vt:lpstr>Recursive flatten</vt:lpstr>
      <vt:lpstr>Walkthrough 5-2: Recursive flatten</vt:lpstr>
      <vt:lpstr>Traversing arbitrary data structures</vt:lpstr>
      <vt:lpstr>A specific traversal function</vt:lpstr>
      <vt:lpstr>A more general traversal function</vt:lpstr>
      <vt:lpstr>Walkthrough 5-3: Traverse the flights and airports</vt:lpstr>
      <vt:lpstr>Summary</vt:lpstr>
      <vt:lpstr>Summary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744</cp:revision>
  <dcterms:created xsi:type="dcterms:W3CDTF">2015-06-24T17:51:03Z</dcterms:created>
  <dcterms:modified xsi:type="dcterms:W3CDTF">2020-09-16T19:33:40Z</dcterms:modified>
</cp:coreProperties>
</file>