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98" r:id="rId3"/>
    <p:sldId id="259" r:id="rId4"/>
    <p:sldId id="299" r:id="rId5"/>
    <p:sldId id="261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</p:sldIdLst>
  <p:sldSz cx="9144000" cy="5143500" type="screen16x9"/>
  <p:notesSz cx="6858000" cy="9144000"/>
  <p:embeddedFontLst>
    <p:embeddedFont>
      <p:font typeface="Advent Pro Medium" panose="020B0604020202020204" charset="0"/>
      <p:regular r:id="rId24"/>
      <p:bold r:id="rId25"/>
    </p:embeddedFont>
    <p:embeddedFont>
      <p:font typeface="Bebas Neue" panose="020B0606020202050201" pitchFamily="3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Press Start 2P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11F30-0DF1-4C88-9F84-3C6B74136A26}">
  <a:tblStyle styleId="{F3D11F30-0DF1-4C88-9F84-3C6B74136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7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76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7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6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1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09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6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3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5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43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3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e8a1f3d732_8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e8a1f3d732_8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0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e8a1f3d732_8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e8a1f3d732_8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3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682" name="Google Shape;682;p5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5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5"/>
          <p:cNvSpPr txBox="1">
            <a:spLocks noGrp="1"/>
          </p:cNvSpPr>
          <p:nvPr>
            <p:ph type="subTitle" idx="3"/>
          </p:nvPr>
        </p:nvSpPr>
        <p:spPr>
          <a:xfrm>
            <a:off x="1290750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5"/>
          <p:cNvSpPr txBox="1">
            <a:spLocks noGrp="1"/>
          </p:cNvSpPr>
          <p:nvPr>
            <p:ph type="subTitle" idx="4"/>
          </p:nvPr>
        </p:nvSpPr>
        <p:spPr>
          <a:xfrm>
            <a:off x="4945625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5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6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909" name="Google Shape;909;p6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6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9" name="Google Shape;3169;p1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170" name="Google Shape;3170;p1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9" name="Google Shape;3389;p18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18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1" name="Google Shape;3391;p18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18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3" name="Google Shape;3393;p18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4" name="Google Shape;3394;p18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5" name="Google Shape;3395;p18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6" name="Google Shape;3396;p18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7" name="Google Shape;3397;p18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0" name="Google Shape;3400;p18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01" name="Google Shape;3401;p18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2" name="Google Shape;3402;p18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George Lopez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SNAKE AI – NEURAL NETWORK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568237" y="1587956"/>
            <a:ext cx="3049057" cy="520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GET THE CURRENT GAME STATE</a:t>
            </a:r>
            <a:endParaRPr sz="1400"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696814" y="2107675"/>
            <a:ext cx="2390157" cy="80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Direction of the snake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Danger elements around the snake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Distance from the food</a:t>
            </a:r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670932" y="1636627"/>
            <a:ext cx="2911404" cy="433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PREDICTING THE NEXT ACTION</a:t>
            </a:r>
            <a:endParaRPr sz="1400"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4171734" y="2146954"/>
            <a:ext cx="1909800" cy="757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Grab the </a:t>
            </a:r>
            <a:r>
              <a:rPr lang="en-GB" sz="1200" b="1" dirty="0"/>
              <a:t>current</a:t>
            </a:r>
            <a:r>
              <a:rPr lang="en-GB" sz="1200" dirty="0"/>
              <a:t> </a:t>
            </a:r>
            <a:r>
              <a:rPr lang="en-GB" sz="1200" b="1" dirty="0"/>
              <a:t>state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Use current state in neural network to predict next action</a:t>
            </a:r>
            <a:endParaRPr sz="1200" dirty="0"/>
          </a:p>
        </p:txBody>
      </p:sp>
      <p:sp>
        <p:nvSpPr>
          <p:cNvPr id="4211" name="Google Shape;4211;p32"/>
          <p:cNvSpPr txBox="1">
            <a:spLocks noGrp="1"/>
          </p:cNvSpPr>
          <p:nvPr>
            <p:ph type="title" idx="4"/>
          </p:nvPr>
        </p:nvSpPr>
        <p:spPr>
          <a:xfrm>
            <a:off x="743002" y="3272912"/>
            <a:ext cx="2699263" cy="5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400" dirty="0"/>
              <a:t>PASSING ACTION THROUGH A PLAY ITERATION</a:t>
            </a:r>
            <a:br>
              <a:rPr lang="en-GB" sz="1400" dirty="0"/>
            </a:br>
            <a:endParaRPr sz="1400" dirty="0"/>
          </a:p>
        </p:txBody>
      </p:sp>
      <p:sp>
        <p:nvSpPr>
          <p:cNvPr id="4212" name="Google Shape;4212;p32"/>
          <p:cNvSpPr txBox="1">
            <a:spLocks noGrp="1"/>
          </p:cNvSpPr>
          <p:nvPr>
            <p:ph type="subTitle" idx="5"/>
          </p:nvPr>
        </p:nvSpPr>
        <p:spPr>
          <a:xfrm>
            <a:off x="807393" y="4017168"/>
            <a:ext cx="255822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Pass the predicted action through a game iteration step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Analyse the outputted </a:t>
            </a:r>
            <a:r>
              <a:rPr lang="en-GB" sz="1200" b="1" dirty="0"/>
              <a:t>REWARD</a:t>
            </a:r>
            <a:r>
              <a:rPr lang="en-GB" sz="1200" dirty="0"/>
              <a:t>, </a:t>
            </a:r>
            <a:r>
              <a:rPr lang="en-GB" sz="1200" b="1" dirty="0"/>
              <a:t>GAME OVER </a:t>
            </a:r>
            <a:r>
              <a:rPr lang="en-GB" sz="1200" dirty="0"/>
              <a:t>and </a:t>
            </a:r>
            <a:r>
              <a:rPr lang="en-GB" sz="1200" b="1" dirty="0"/>
              <a:t>SCORE</a:t>
            </a:r>
            <a:endParaRPr sz="1200" b="1"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4265864" y="3209162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COLLECT NEW STATE</a:t>
            </a:r>
            <a:endParaRPr sz="1400"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4171734" y="3665744"/>
            <a:ext cx="1909800" cy="1047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Collect the new state as a result of the predicted action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Store the </a:t>
            </a:r>
            <a:r>
              <a:rPr lang="en-GB" sz="1200" b="1" dirty="0"/>
              <a:t>old state </a:t>
            </a:r>
            <a:r>
              <a:rPr lang="en-GB" sz="1200" dirty="0"/>
              <a:t>and </a:t>
            </a:r>
            <a:r>
              <a:rPr lang="en-GB" sz="1200" b="1" dirty="0"/>
              <a:t>new state </a:t>
            </a:r>
            <a:r>
              <a:rPr lang="en-GB" sz="1200" dirty="0"/>
              <a:t>in memory</a:t>
            </a:r>
            <a:endParaRPr sz="1200"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ROLE OF THE BRAIN</a:t>
            </a:r>
            <a:endParaRPr dirty="0"/>
          </a:p>
        </p:txBody>
      </p:sp>
      <p:cxnSp>
        <p:nvCxnSpPr>
          <p:cNvPr id="10" name="Google Shape;4439;p39">
            <a:extLst>
              <a:ext uri="{FF2B5EF4-FFF2-40B4-BE49-F238E27FC236}">
                <a16:creationId xmlns:a16="http://schemas.microsoft.com/office/drawing/2014/main" id="{7AC8FA60-F7B6-D582-7FBF-032608398DB5}"/>
              </a:ext>
            </a:extLst>
          </p:cNvPr>
          <p:cNvCxnSpPr>
            <a:cxnSpLocks/>
          </p:cNvCxnSpPr>
          <p:nvPr/>
        </p:nvCxnSpPr>
        <p:spPr>
          <a:xfrm>
            <a:off x="568237" y="2998694"/>
            <a:ext cx="612888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4439;p39">
            <a:extLst>
              <a:ext uri="{FF2B5EF4-FFF2-40B4-BE49-F238E27FC236}">
                <a16:creationId xmlns:a16="http://schemas.microsoft.com/office/drawing/2014/main" id="{174FCFEA-C181-BABC-634F-A88A4F2801C8}"/>
              </a:ext>
            </a:extLst>
          </p:cNvPr>
          <p:cNvCxnSpPr>
            <a:cxnSpLocks/>
          </p:cNvCxnSpPr>
          <p:nvPr/>
        </p:nvCxnSpPr>
        <p:spPr>
          <a:xfrm>
            <a:off x="3617294" y="1636627"/>
            <a:ext cx="0" cy="29472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Google Shape;4213;p32">
            <a:extLst>
              <a:ext uri="{FF2B5EF4-FFF2-40B4-BE49-F238E27FC236}">
                <a16:creationId xmlns:a16="http://schemas.microsoft.com/office/drawing/2014/main" id="{C3C69E64-AD68-2DC8-656B-6CBACD525B53}"/>
              </a:ext>
            </a:extLst>
          </p:cNvPr>
          <p:cNvSpPr txBox="1">
            <a:spLocks/>
          </p:cNvSpPr>
          <p:nvPr/>
        </p:nvSpPr>
        <p:spPr>
          <a:xfrm>
            <a:off x="6746244" y="2398200"/>
            <a:ext cx="1909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400" dirty="0"/>
              <a:t>TRAIN THE NEURAL NETWORK</a:t>
            </a:r>
          </a:p>
        </p:txBody>
      </p:sp>
      <p:sp>
        <p:nvSpPr>
          <p:cNvPr id="17" name="Google Shape;4214;p32">
            <a:extLst>
              <a:ext uri="{FF2B5EF4-FFF2-40B4-BE49-F238E27FC236}">
                <a16:creationId xmlns:a16="http://schemas.microsoft.com/office/drawing/2014/main" id="{25899FF7-2998-C523-0205-A0E9F8909D34}"/>
              </a:ext>
            </a:extLst>
          </p:cNvPr>
          <p:cNvSpPr txBox="1">
            <a:spLocks/>
          </p:cNvSpPr>
          <p:nvPr/>
        </p:nvSpPr>
        <p:spPr>
          <a:xfrm>
            <a:off x="6699323" y="2876373"/>
            <a:ext cx="1909800" cy="104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chemeClr val="accen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Take all the parameters from each state (old and 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Pass through </a:t>
            </a:r>
            <a:r>
              <a:rPr lang="en-GB" sz="1200" b="1" dirty="0"/>
              <a:t>the neural network</a:t>
            </a:r>
          </a:p>
        </p:txBody>
      </p:sp>
      <p:sp>
        <p:nvSpPr>
          <p:cNvPr id="18" name="Google Shape;4213;p32">
            <a:extLst>
              <a:ext uri="{FF2B5EF4-FFF2-40B4-BE49-F238E27FC236}">
                <a16:creationId xmlns:a16="http://schemas.microsoft.com/office/drawing/2014/main" id="{F77A3B57-C354-A0B5-49DC-2C83E621260B}"/>
              </a:ext>
            </a:extLst>
          </p:cNvPr>
          <p:cNvSpPr txBox="1">
            <a:spLocks/>
          </p:cNvSpPr>
          <p:nvPr/>
        </p:nvSpPr>
        <p:spPr>
          <a:xfrm>
            <a:off x="3131351" y="2614677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01</a:t>
            </a:r>
          </a:p>
        </p:txBody>
      </p:sp>
      <p:sp>
        <p:nvSpPr>
          <p:cNvPr id="19" name="Google Shape;4213;p32">
            <a:extLst>
              <a:ext uri="{FF2B5EF4-FFF2-40B4-BE49-F238E27FC236}">
                <a16:creationId xmlns:a16="http://schemas.microsoft.com/office/drawing/2014/main" id="{6047E2EC-0FE5-D581-3E0F-C07F6175C1C5}"/>
              </a:ext>
            </a:extLst>
          </p:cNvPr>
          <p:cNvSpPr txBox="1">
            <a:spLocks/>
          </p:cNvSpPr>
          <p:nvPr/>
        </p:nvSpPr>
        <p:spPr>
          <a:xfrm>
            <a:off x="6083204" y="432384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04</a:t>
            </a:r>
          </a:p>
        </p:txBody>
      </p:sp>
      <p:sp>
        <p:nvSpPr>
          <p:cNvPr id="20" name="Google Shape;4213;p32">
            <a:extLst>
              <a:ext uri="{FF2B5EF4-FFF2-40B4-BE49-F238E27FC236}">
                <a16:creationId xmlns:a16="http://schemas.microsoft.com/office/drawing/2014/main" id="{6CC76687-63D2-E078-CFE4-262B94CB7193}"/>
              </a:ext>
            </a:extLst>
          </p:cNvPr>
          <p:cNvSpPr txBox="1">
            <a:spLocks/>
          </p:cNvSpPr>
          <p:nvPr/>
        </p:nvSpPr>
        <p:spPr>
          <a:xfrm>
            <a:off x="3132882" y="433242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03</a:t>
            </a:r>
          </a:p>
        </p:txBody>
      </p:sp>
      <p:sp>
        <p:nvSpPr>
          <p:cNvPr id="21" name="Google Shape;4213;p32">
            <a:extLst>
              <a:ext uri="{FF2B5EF4-FFF2-40B4-BE49-F238E27FC236}">
                <a16:creationId xmlns:a16="http://schemas.microsoft.com/office/drawing/2014/main" id="{C3BA5A98-223C-EF74-A07D-F1B5E3087EB9}"/>
              </a:ext>
            </a:extLst>
          </p:cNvPr>
          <p:cNvSpPr txBox="1">
            <a:spLocks/>
          </p:cNvSpPr>
          <p:nvPr/>
        </p:nvSpPr>
        <p:spPr>
          <a:xfrm>
            <a:off x="6081534" y="2614677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02</a:t>
            </a:r>
          </a:p>
        </p:txBody>
      </p:sp>
      <p:cxnSp>
        <p:nvCxnSpPr>
          <p:cNvPr id="22" name="Google Shape;4439;p39">
            <a:extLst>
              <a:ext uri="{FF2B5EF4-FFF2-40B4-BE49-F238E27FC236}">
                <a16:creationId xmlns:a16="http://schemas.microsoft.com/office/drawing/2014/main" id="{69FEBF13-3959-A652-856E-08244FCE54DC}"/>
              </a:ext>
            </a:extLst>
          </p:cNvPr>
          <p:cNvCxnSpPr>
            <a:cxnSpLocks/>
          </p:cNvCxnSpPr>
          <p:nvPr/>
        </p:nvCxnSpPr>
        <p:spPr>
          <a:xfrm>
            <a:off x="6697117" y="1636627"/>
            <a:ext cx="0" cy="29472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" name="Google Shape;4213;p32">
            <a:extLst>
              <a:ext uri="{FF2B5EF4-FFF2-40B4-BE49-F238E27FC236}">
                <a16:creationId xmlns:a16="http://schemas.microsoft.com/office/drawing/2014/main" id="{6320082E-5740-6A51-A731-BA024949C5EB}"/>
              </a:ext>
            </a:extLst>
          </p:cNvPr>
          <p:cNvSpPr txBox="1">
            <a:spLocks/>
          </p:cNvSpPr>
          <p:nvPr/>
        </p:nvSpPr>
        <p:spPr>
          <a:xfrm>
            <a:off x="7566863" y="4323844"/>
            <a:ext cx="468532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GB" sz="11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94544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NEURAL NETWORK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Parameters, Structure, 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1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Reward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" name="Google Shape;4431;p39">
            <a:extLst>
              <a:ext uri="{FF2B5EF4-FFF2-40B4-BE49-F238E27FC236}">
                <a16:creationId xmlns:a16="http://schemas.microsoft.com/office/drawing/2014/main" id="{D5C1F589-6B5A-56FD-9EC5-24EEB0C7E5CA}"/>
              </a:ext>
            </a:extLst>
          </p:cNvPr>
          <p:cNvGrpSpPr/>
          <p:nvPr/>
        </p:nvGrpSpPr>
        <p:grpSpPr>
          <a:xfrm>
            <a:off x="861924" y="2241803"/>
            <a:ext cx="3710076" cy="2085550"/>
            <a:chOff x="521661" y="2101075"/>
            <a:chExt cx="1545913" cy="2085550"/>
          </a:xfrm>
        </p:grpSpPr>
        <p:sp>
          <p:nvSpPr>
            <p:cNvPr id="40" name="Google Shape;4435;p39">
              <a:extLst>
                <a:ext uri="{FF2B5EF4-FFF2-40B4-BE49-F238E27FC236}">
                  <a16:creationId xmlns:a16="http://schemas.microsoft.com/office/drawing/2014/main" id="{3C7CE1BA-D93D-7A34-2BA7-BF8CEF5BD610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Eat Food = </a:t>
              </a:r>
              <a:r>
                <a:rPr lang="en-GB" sz="1600" dirty="0">
                  <a:solidFill>
                    <a:srgbClr val="00B05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+10</a:t>
              </a:r>
              <a:endParaRPr sz="16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1" name="Google Shape;4436;p39">
              <a:extLst>
                <a:ext uri="{FF2B5EF4-FFF2-40B4-BE49-F238E27FC236}">
                  <a16:creationId xmlns:a16="http://schemas.microsoft.com/office/drawing/2014/main" id="{8A7BA677-E325-3679-9A13-077693004825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Collision =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-10</a:t>
              </a:r>
              <a:endParaRPr sz="1600" u="sng" dirty="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2" name="Google Shape;4437;p39">
              <a:extLst>
                <a:ext uri="{FF2B5EF4-FFF2-40B4-BE49-F238E27FC236}">
                  <a16:creationId xmlns:a16="http://schemas.microsoft.com/office/drawing/2014/main" id="{6C5CE400-3DB6-26C5-1B01-F631EFED9BF8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Otherwise = 0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95836" y="1527239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Analyse reward after each game iteration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Reward provides a </a:t>
            </a:r>
            <a:r>
              <a:rPr lang="en-GB" i="1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quality</a:t>
            </a: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measurement of the action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5033683" y="1484175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0EBDC135-8CBC-4EF0-6A2A-5E56E74C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5530601" y="3683617"/>
            <a:ext cx="1118514" cy="1118514"/>
          </a:xfrm>
          <a:prstGeom prst="rect">
            <a:avLst/>
          </a:prstGeom>
        </p:spPr>
      </p:pic>
      <p:sp>
        <p:nvSpPr>
          <p:cNvPr id="54" name="Google Shape;4435;p39">
            <a:extLst>
              <a:ext uri="{FF2B5EF4-FFF2-40B4-BE49-F238E27FC236}">
                <a16:creationId xmlns:a16="http://schemas.microsoft.com/office/drawing/2014/main" id="{2F42D9E4-0501-C74C-971A-9D057F245BD9}"/>
              </a:ext>
            </a:extLst>
          </p:cNvPr>
          <p:cNvSpPr txBox="1"/>
          <p:nvPr/>
        </p:nvSpPr>
        <p:spPr>
          <a:xfrm flipH="1">
            <a:off x="5095836" y="3274908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4435;p39">
            <a:extLst>
              <a:ext uri="{FF2B5EF4-FFF2-40B4-BE49-F238E27FC236}">
                <a16:creationId xmlns:a16="http://schemas.microsoft.com/office/drawing/2014/main" id="{E7290F1D-0E44-B0EF-D994-6AA579530F13}"/>
              </a:ext>
            </a:extLst>
          </p:cNvPr>
          <p:cNvSpPr txBox="1"/>
          <p:nvPr/>
        </p:nvSpPr>
        <p:spPr>
          <a:xfrm flipH="1">
            <a:off x="6701940" y="3847002"/>
            <a:ext cx="917239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+10</a:t>
            </a:r>
            <a:endParaRPr sz="1800" dirty="0">
              <a:solidFill>
                <a:srgbClr val="00B05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149161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Action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" name="Google Shape;4431;p39">
            <a:extLst>
              <a:ext uri="{FF2B5EF4-FFF2-40B4-BE49-F238E27FC236}">
                <a16:creationId xmlns:a16="http://schemas.microsoft.com/office/drawing/2014/main" id="{D5C1F589-6B5A-56FD-9EC5-24EEB0C7E5CA}"/>
              </a:ext>
            </a:extLst>
          </p:cNvPr>
          <p:cNvGrpSpPr/>
          <p:nvPr/>
        </p:nvGrpSpPr>
        <p:grpSpPr>
          <a:xfrm>
            <a:off x="861924" y="2241803"/>
            <a:ext cx="3968102" cy="2085550"/>
            <a:chOff x="521661" y="2101075"/>
            <a:chExt cx="1653427" cy="2085550"/>
          </a:xfrm>
        </p:grpSpPr>
        <p:sp>
          <p:nvSpPr>
            <p:cNvPr id="40" name="Google Shape;4435;p39">
              <a:extLst>
                <a:ext uri="{FF2B5EF4-FFF2-40B4-BE49-F238E27FC236}">
                  <a16:creationId xmlns:a16="http://schemas.microsoft.com/office/drawing/2014/main" id="{3C7CE1BA-D93D-7A34-2BA7-BF8CEF5BD610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653414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STRAIGHT =[1,0,0]</a:t>
              </a:r>
              <a:endParaRPr sz="1600" dirty="0">
                <a:solidFill>
                  <a:srgbClr val="00B05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1" name="Google Shape;4436;p39">
              <a:extLst>
                <a:ext uri="{FF2B5EF4-FFF2-40B4-BE49-F238E27FC236}">
                  <a16:creationId xmlns:a16="http://schemas.microsoft.com/office/drawing/2014/main" id="{8A7BA677-E325-3679-9A13-077693004825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RIGHT =[0,1,0]</a:t>
              </a:r>
              <a:endParaRPr sz="1600" u="sng" dirty="0">
                <a:solidFill>
                  <a:srgbClr val="FF0000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2" name="Google Shape;4437;p39">
              <a:extLst>
                <a:ext uri="{FF2B5EF4-FFF2-40B4-BE49-F238E27FC236}">
                  <a16:creationId xmlns:a16="http://schemas.microsoft.com/office/drawing/2014/main" id="{6C5CE400-3DB6-26C5-1B01-F631EFED9BF8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LEFT =[0,0,1]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95836" y="1527239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defines the next direction of the snake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Only use 3 directions to stop a 180 degrees turn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4926106" y="1527239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Google Shape;4437;p39">
            <a:extLst>
              <a:ext uri="{FF2B5EF4-FFF2-40B4-BE49-F238E27FC236}">
                <a16:creationId xmlns:a16="http://schemas.microsoft.com/office/drawing/2014/main" id="{3ABC37DB-5474-519B-D4C7-849B4A811EE4}"/>
              </a:ext>
            </a:extLst>
          </p:cNvPr>
          <p:cNvSpPr txBox="1"/>
          <p:nvPr/>
        </p:nvSpPr>
        <p:spPr>
          <a:xfrm flipH="1">
            <a:off x="6456349" y="4013950"/>
            <a:ext cx="1317072" cy="28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[0,0,1]</a:t>
            </a:r>
            <a:endParaRPr sz="1200" u="sng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" name="Google Shape;4437;p39">
            <a:extLst>
              <a:ext uri="{FF2B5EF4-FFF2-40B4-BE49-F238E27FC236}">
                <a16:creationId xmlns:a16="http://schemas.microsoft.com/office/drawing/2014/main" id="{6DE2E2F2-6F38-8430-2082-ECE2BB00929D}"/>
              </a:ext>
            </a:extLst>
          </p:cNvPr>
          <p:cNvSpPr txBox="1"/>
          <p:nvPr/>
        </p:nvSpPr>
        <p:spPr>
          <a:xfrm flipH="1">
            <a:off x="6456349" y="4293029"/>
            <a:ext cx="1317072" cy="28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LEFT</a:t>
            </a:r>
            <a:endParaRPr sz="12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064344B9-93D1-427B-7655-F0693381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3302" y="3916880"/>
            <a:ext cx="403411" cy="403411"/>
          </a:xfrm>
          <a:prstGeom prst="rect">
            <a:avLst/>
          </a:prstGeom>
        </p:spPr>
      </p:pic>
      <p:sp>
        <p:nvSpPr>
          <p:cNvPr id="15" name="Google Shape;4435;p39">
            <a:extLst>
              <a:ext uri="{FF2B5EF4-FFF2-40B4-BE49-F238E27FC236}">
                <a16:creationId xmlns:a16="http://schemas.microsoft.com/office/drawing/2014/main" id="{3063919A-6B5E-B5F1-ADB0-E468DC611825}"/>
              </a:ext>
            </a:extLst>
          </p:cNvPr>
          <p:cNvSpPr txBox="1"/>
          <p:nvPr/>
        </p:nvSpPr>
        <p:spPr>
          <a:xfrm flipH="1">
            <a:off x="5095836" y="3404793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8ACF60FF-D97F-A9C0-234E-4277FFFA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833987" y="3495060"/>
            <a:ext cx="403411" cy="40341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43ADB67-FCFD-AFD6-72A0-0019EA919F36}"/>
              </a:ext>
            </a:extLst>
          </p:cNvPr>
          <p:cNvGrpSpPr/>
          <p:nvPr/>
        </p:nvGrpSpPr>
        <p:grpSpPr>
          <a:xfrm>
            <a:off x="5209401" y="4013950"/>
            <a:ext cx="882116" cy="211222"/>
            <a:chOff x="4966756" y="4044759"/>
            <a:chExt cx="882116" cy="211222"/>
          </a:xfrm>
        </p:grpSpPr>
        <p:pic>
          <p:nvPicPr>
            <p:cNvPr id="21" name="Picture 20" descr="Shape&#10;&#10;Description automatically generated">
              <a:extLst>
                <a:ext uri="{FF2B5EF4-FFF2-40B4-BE49-F238E27FC236}">
                  <a16:creationId xmlns:a16="http://schemas.microsoft.com/office/drawing/2014/main" id="{3353FD7B-118E-F501-4D86-0C7486FC0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5DAAA388-3BA8-D757-F5D0-D627CBAC0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ED653C-B4F9-F293-D674-10DE5B6B9864}"/>
              </a:ext>
            </a:extLst>
          </p:cNvPr>
          <p:cNvGrpSpPr/>
          <p:nvPr/>
        </p:nvGrpSpPr>
        <p:grpSpPr>
          <a:xfrm rot="16200000">
            <a:off x="7599004" y="4010297"/>
            <a:ext cx="882116" cy="211222"/>
            <a:chOff x="4966756" y="4044759"/>
            <a:chExt cx="882116" cy="211222"/>
          </a:xfrm>
        </p:grpSpPr>
        <p:pic>
          <p:nvPicPr>
            <p:cNvPr id="24" name="Picture 23" descr="Shape&#10;&#10;Description automatically generated">
              <a:extLst>
                <a:ext uri="{FF2B5EF4-FFF2-40B4-BE49-F238E27FC236}">
                  <a16:creationId xmlns:a16="http://schemas.microsoft.com/office/drawing/2014/main" id="{0492DFDF-F741-9A45-173F-0F359334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25" name="Picture 24" descr="Shape&#10;&#10;Description automatically generated">
              <a:extLst>
                <a:ext uri="{FF2B5EF4-FFF2-40B4-BE49-F238E27FC236}">
                  <a16:creationId xmlns:a16="http://schemas.microsoft.com/office/drawing/2014/main" id="{04AABAFC-B176-A30F-8F68-2E5C73CD1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87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505658B-BFEB-092E-7BBB-B373BB5E22E1}"/>
              </a:ext>
            </a:extLst>
          </p:cNvPr>
          <p:cNvSpPr/>
          <p:nvPr/>
        </p:nvSpPr>
        <p:spPr>
          <a:xfrm>
            <a:off x="6626711" y="3466233"/>
            <a:ext cx="1804594" cy="116895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964581" y="1585734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/>
              <a:t>State</a:t>
            </a:r>
            <a:r>
              <a:rPr lang="en" dirty="0"/>
              <a:t> Parameter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PARAMETERS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" name="Google Shape;4435;p39">
            <a:extLst>
              <a:ext uri="{FF2B5EF4-FFF2-40B4-BE49-F238E27FC236}">
                <a16:creationId xmlns:a16="http://schemas.microsoft.com/office/drawing/2014/main" id="{25A4DA28-5B61-0754-CAFE-DF078EECB987}"/>
              </a:ext>
            </a:extLst>
          </p:cNvPr>
          <p:cNvSpPr txBox="1"/>
          <p:nvPr/>
        </p:nvSpPr>
        <p:spPr>
          <a:xfrm flipH="1">
            <a:off x="5051105" y="1417802"/>
            <a:ext cx="3710044" cy="167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This parameter depicts the environment surrounding the snake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1" name="Google Shape;4439;p39">
            <a:extLst>
              <a:ext uri="{FF2B5EF4-FFF2-40B4-BE49-F238E27FC236}">
                <a16:creationId xmlns:a16="http://schemas.microsoft.com/office/drawing/2014/main" id="{4A561438-D4CA-19DD-BB19-1931464185A5}"/>
              </a:ext>
            </a:extLst>
          </p:cNvPr>
          <p:cNvCxnSpPr>
            <a:cxnSpLocks/>
          </p:cNvCxnSpPr>
          <p:nvPr/>
        </p:nvCxnSpPr>
        <p:spPr>
          <a:xfrm>
            <a:off x="4830035" y="1555450"/>
            <a:ext cx="0" cy="298024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064344B9-93D1-427B-7655-F0693381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41203" y="4231791"/>
            <a:ext cx="403411" cy="403411"/>
          </a:xfrm>
          <a:prstGeom prst="rect">
            <a:avLst/>
          </a:prstGeom>
        </p:spPr>
      </p:pic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C3410D1F-C895-8FB0-8597-96DC8BDC8EF6}"/>
              </a:ext>
            </a:extLst>
          </p:cNvPr>
          <p:cNvSpPr txBox="1"/>
          <p:nvPr/>
        </p:nvSpPr>
        <p:spPr>
          <a:xfrm flipH="1">
            <a:off x="565475" y="2100390"/>
            <a:ext cx="4198969" cy="259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State = [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straight,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left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danger right,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left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right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up direction,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down direction,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food left, food right,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food up, food down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]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833A7-FAE4-4B8A-4DAE-AC2071A0691B}"/>
              </a:ext>
            </a:extLst>
          </p:cNvPr>
          <p:cNvGrpSpPr/>
          <p:nvPr/>
        </p:nvGrpSpPr>
        <p:grpSpPr>
          <a:xfrm>
            <a:off x="7401850" y="4020569"/>
            <a:ext cx="882116" cy="211222"/>
            <a:chOff x="4966756" y="4044759"/>
            <a:chExt cx="882116" cy="211222"/>
          </a:xfrm>
        </p:grpSpPr>
        <p:pic>
          <p:nvPicPr>
            <p:cNvPr id="53" name="Picture 52" descr="Shape&#10;&#10;Description automatically generated">
              <a:extLst>
                <a:ext uri="{FF2B5EF4-FFF2-40B4-BE49-F238E27FC236}">
                  <a16:creationId xmlns:a16="http://schemas.microsoft.com/office/drawing/2014/main" id="{0EBDC135-8CBC-4EF0-6A2A-5E56E74CB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5412442" y="4044759"/>
              <a:ext cx="436430" cy="209273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92716532-269D-6B54-FCBA-9DF190400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67" t="20756" r="42914" b="60534"/>
            <a:stretch/>
          </p:blipFill>
          <p:spPr>
            <a:xfrm>
              <a:off x="4966756" y="4046708"/>
              <a:ext cx="436430" cy="209273"/>
            </a:xfrm>
            <a:prstGeom prst="rect">
              <a:avLst/>
            </a:prstGeom>
          </p:spPr>
        </p:pic>
      </p:grpSp>
      <p:sp>
        <p:nvSpPr>
          <p:cNvPr id="11" name="Google Shape;4435;p39">
            <a:extLst>
              <a:ext uri="{FF2B5EF4-FFF2-40B4-BE49-F238E27FC236}">
                <a16:creationId xmlns:a16="http://schemas.microsoft.com/office/drawing/2014/main" id="{6BB42763-09D2-B64E-7D5B-13C13A1A1CD8}"/>
              </a:ext>
            </a:extLst>
          </p:cNvPr>
          <p:cNvSpPr txBox="1"/>
          <p:nvPr/>
        </p:nvSpPr>
        <p:spPr>
          <a:xfrm flipH="1">
            <a:off x="5004979" y="2945505"/>
            <a:ext cx="206472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FEF81C46-DE0B-139D-48F7-E1B4C8852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88" t="20198" r="18384" b="59250"/>
          <a:stretch/>
        </p:blipFill>
        <p:spPr>
          <a:xfrm rot="5400000">
            <a:off x="6795794" y="3559776"/>
            <a:ext cx="220665" cy="229875"/>
          </a:xfrm>
          <a:prstGeom prst="rect">
            <a:avLst/>
          </a:prstGeom>
        </p:spPr>
      </p:pic>
      <p:sp>
        <p:nvSpPr>
          <p:cNvPr id="15" name="Google Shape;4435;p39">
            <a:extLst>
              <a:ext uri="{FF2B5EF4-FFF2-40B4-BE49-F238E27FC236}">
                <a16:creationId xmlns:a16="http://schemas.microsoft.com/office/drawing/2014/main" id="{F0690691-5D4B-A1CF-5A27-685A3CABA956}"/>
              </a:ext>
            </a:extLst>
          </p:cNvPr>
          <p:cNvSpPr txBox="1"/>
          <p:nvPr/>
        </p:nvSpPr>
        <p:spPr>
          <a:xfrm flipH="1">
            <a:off x="4896871" y="3348912"/>
            <a:ext cx="1804595" cy="134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1,0,1,0]</a:t>
            </a:r>
            <a:endParaRPr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21864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869570" y="1577006"/>
            <a:ext cx="3865454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STRUCTURE OF THE NEURAL NETWORK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STRUCTURE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7F204C-482E-5478-5EAD-C4DD333E9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032"/>
          <a:stretch/>
        </p:blipFill>
        <p:spPr>
          <a:xfrm>
            <a:off x="4804330" y="1896376"/>
            <a:ext cx="3801049" cy="2187045"/>
          </a:xfrm>
          <a:prstGeom prst="rect">
            <a:avLst/>
          </a:prstGeom>
        </p:spPr>
      </p:pic>
      <p:sp>
        <p:nvSpPr>
          <p:cNvPr id="5" name="Google Shape;4435;p39">
            <a:extLst>
              <a:ext uri="{FF2B5EF4-FFF2-40B4-BE49-F238E27FC236}">
                <a16:creationId xmlns:a16="http://schemas.microsoft.com/office/drawing/2014/main" id="{604349B7-82F0-499D-F67A-2041791C4CF2}"/>
              </a:ext>
            </a:extLst>
          </p:cNvPr>
          <p:cNvSpPr txBox="1"/>
          <p:nvPr/>
        </p:nvSpPr>
        <p:spPr>
          <a:xfrm flipH="1">
            <a:off x="4772772" y="3967999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Input 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" name="Google Shape;4435;p39">
            <a:extLst>
              <a:ext uri="{FF2B5EF4-FFF2-40B4-BE49-F238E27FC236}">
                <a16:creationId xmlns:a16="http://schemas.microsoft.com/office/drawing/2014/main" id="{CECBBAF6-3023-C647-0AC7-91818086C5F6}"/>
              </a:ext>
            </a:extLst>
          </p:cNvPr>
          <p:cNvSpPr txBox="1"/>
          <p:nvPr/>
        </p:nvSpPr>
        <p:spPr>
          <a:xfrm flipH="1">
            <a:off x="6131075" y="4320728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Hidden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" name="Google Shape;4435;p39">
            <a:extLst>
              <a:ext uri="{FF2B5EF4-FFF2-40B4-BE49-F238E27FC236}">
                <a16:creationId xmlns:a16="http://schemas.microsoft.com/office/drawing/2014/main" id="{A68FB8C7-986D-1512-E1C2-F5FBB5554C7A}"/>
              </a:ext>
            </a:extLst>
          </p:cNvPr>
          <p:cNvSpPr txBox="1"/>
          <p:nvPr/>
        </p:nvSpPr>
        <p:spPr>
          <a:xfrm flipH="1">
            <a:off x="7479593" y="3967999"/>
            <a:ext cx="1150322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Output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Layer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" name="Google Shape;4435;p39">
            <a:extLst>
              <a:ext uri="{FF2B5EF4-FFF2-40B4-BE49-F238E27FC236}">
                <a16:creationId xmlns:a16="http://schemas.microsoft.com/office/drawing/2014/main" id="{DF79790F-87F1-39C1-3DEA-5902C0CD3B88}"/>
              </a:ext>
            </a:extLst>
          </p:cNvPr>
          <p:cNvSpPr txBox="1"/>
          <p:nvPr/>
        </p:nvSpPr>
        <p:spPr>
          <a:xfrm flipH="1">
            <a:off x="7857176" y="3440130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" name="Google Shape;4435;p39">
            <a:extLst>
              <a:ext uri="{FF2B5EF4-FFF2-40B4-BE49-F238E27FC236}">
                <a16:creationId xmlns:a16="http://schemas.microsoft.com/office/drawing/2014/main" id="{DB04AE45-916E-E4F1-F6A8-7AE5F2BB78DB}"/>
              </a:ext>
            </a:extLst>
          </p:cNvPr>
          <p:cNvSpPr txBox="1"/>
          <p:nvPr/>
        </p:nvSpPr>
        <p:spPr>
          <a:xfrm flipH="1">
            <a:off x="6503765" y="3969467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4435;p39">
            <a:extLst>
              <a:ext uri="{FF2B5EF4-FFF2-40B4-BE49-F238E27FC236}">
                <a16:creationId xmlns:a16="http://schemas.microsoft.com/office/drawing/2014/main" id="{8C2CFE2D-8BAA-6603-823F-CCDFEF0391EF}"/>
              </a:ext>
            </a:extLst>
          </p:cNvPr>
          <p:cNvSpPr txBox="1"/>
          <p:nvPr/>
        </p:nvSpPr>
        <p:spPr>
          <a:xfrm flipH="1">
            <a:off x="5150355" y="3603982"/>
            <a:ext cx="395156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…</a:t>
            </a:r>
            <a:endParaRPr sz="11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8" name="Google Shape;4431;p39">
            <a:extLst>
              <a:ext uri="{FF2B5EF4-FFF2-40B4-BE49-F238E27FC236}">
                <a16:creationId xmlns:a16="http://schemas.microsoft.com/office/drawing/2014/main" id="{CA8F44A6-1AAC-030D-F50D-601B91B6A00B}"/>
              </a:ext>
            </a:extLst>
          </p:cNvPr>
          <p:cNvGrpSpPr/>
          <p:nvPr/>
        </p:nvGrpSpPr>
        <p:grpSpPr>
          <a:xfrm>
            <a:off x="743593" y="2637371"/>
            <a:ext cx="3312033" cy="1656431"/>
            <a:chOff x="521661" y="2101075"/>
            <a:chExt cx="1653427" cy="2085550"/>
          </a:xfrm>
        </p:grpSpPr>
        <p:sp>
          <p:nvSpPr>
            <p:cNvPr id="19" name="Google Shape;4435;p39">
              <a:extLst>
                <a:ext uri="{FF2B5EF4-FFF2-40B4-BE49-F238E27FC236}">
                  <a16:creationId xmlns:a16="http://schemas.microsoft.com/office/drawing/2014/main" id="{D7E6EED0-E144-FADF-8AD4-6391A03080F2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653414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INPUT LAYER = </a:t>
              </a:r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11 NODES</a:t>
              </a:r>
              <a:endParaRPr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0" name="Google Shape;4436;p39">
              <a:extLst>
                <a:ext uri="{FF2B5EF4-FFF2-40B4-BE49-F238E27FC236}">
                  <a16:creationId xmlns:a16="http://schemas.microsoft.com/office/drawing/2014/main" id="{9873045A-F5E9-E05A-76FD-D0FE80A69968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HIDDEN LAYER = </a:t>
              </a:r>
              <a:r>
                <a:rPr lang="en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256 NODES</a:t>
              </a:r>
              <a:endParaRPr u="sng"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21" name="Google Shape;4437;p39">
              <a:extLst>
                <a:ext uri="{FF2B5EF4-FFF2-40B4-BE49-F238E27FC236}">
                  <a16:creationId xmlns:a16="http://schemas.microsoft.com/office/drawing/2014/main" id="{D39BFA2E-2AA2-2CFC-436F-225485E56FE9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OUTPUT LAYER = </a:t>
              </a:r>
              <a:r>
                <a:rPr lang="en" dirty="0">
                  <a:solidFill>
                    <a:schemeClr val="accent1">
                      <a:lumMod val="75000"/>
                    </a:schemeClr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3 NODES</a:t>
              </a:r>
              <a:endParaRPr u="sng" dirty="0">
                <a:solidFill>
                  <a:schemeClr val="accent1">
                    <a:lumMod val="75000"/>
                  </a:schemeClr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22" name="Google Shape;4435;p39">
            <a:extLst>
              <a:ext uri="{FF2B5EF4-FFF2-40B4-BE49-F238E27FC236}">
                <a16:creationId xmlns:a16="http://schemas.microsoft.com/office/drawing/2014/main" id="{A7EBBAC6-DDB8-3ED4-E4C2-5E3B201C47FE}"/>
              </a:ext>
            </a:extLst>
          </p:cNvPr>
          <p:cNvSpPr txBox="1"/>
          <p:nvPr/>
        </p:nvSpPr>
        <p:spPr>
          <a:xfrm flipH="1">
            <a:off x="4187049" y="2595317"/>
            <a:ext cx="845817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State</a:t>
            </a:r>
          </a:p>
        </p:txBody>
      </p:sp>
      <p:sp>
        <p:nvSpPr>
          <p:cNvPr id="23" name="Google Shape;4435;p39">
            <a:extLst>
              <a:ext uri="{FF2B5EF4-FFF2-40B4-BE49-F238E27FC236}">
                <a16:creationId xmlns:a16="http://schemas.microsoft.com/office/drawing/2014/main" id="{2A8B6462-5419-F69B-1335-276B655AA72A}"/>
              </a:ext>
            </a:extLst>
          </p:cNvPr>
          <p:cNvSpPr txBox="1"/>
          <p:nvPr/>
        </p:nvSpPr>
        <p:spPr>
          <a:xfrm flipH="1">
            <a:off x="4136000" y="2919249"/>
            <a:ext cx="939422" cy="75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1,0,0,0,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1,0,1,0]</a:t>
            </a:r>
            <a:endParaRPr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24" name="Google Shape;4439;p39">
            <a:extLst>
              <a:ext uri="{FF2B5EF4-FFF2-40B4-BE49-F238E27FC236}">
                <a16:creationId xmlns:a16="http://schemas.microsoft.com/office/drawing/2014/main" id="{94B03FB0-4C60-616B-ABBA-E715E54AFF70}"/>
              </a:ext>
            </a:extLst>
          </p:cNvPr>
          <p:cNvCxnSpPr>
            <a:cxnSpLocks/>
          </p:cNvCxnSpPr>
          <p:nvPr/>
        </p:nvCxnSpPr>
        <p:spPr>
          <a:xfrm flipV="1">
            <a:off x="3989260" y="2294694"/>
            <a:ext cx="0" cy="239858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4435;p39">
            <a:extLst>
              <a:ext uri="{FF2B5EF4-FFF2-40B4-BE49-F238E27FC236}">
                <a16:creationId xmlns:a16="http://schemas.microsoft.com/office/drawing/2014/main" id="{9DBCC8DE-BB87-7CF4-7ED1-8471C48B5545}"/>
              </a:ext>
            </a:extLst>
          </p:cNvPr>
          <p:cNvSpPr txBox="1"/>
          <p:nvPr/>
        </p:nvSpPr>
        <p:spPr>
          <a:xfrm flipH="1">
            <a:off x="7631844" y="2068695"/>
            <a:ext cx="973531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Action</a:t>
            </a:r>
          </a:p>
        </p:txBody>
      </p:sp>
      <p:sp>
        <p:nvSpPr>
          <p:cNvPr id="27" name="Google Shape;4435;p39">
            <a:extLst>
              <a:ext uri="{FF2B5EF4-FFF2-40B4-BE49-F238E27FC236}">
                <a16:creationId xmlns:a16="http://schemas.microsoft.com/office/drawing/2014/main" id="{2FFC6C87-B589-3C3F-7AB8-A761F356780C}"/>
              </a:ext>
            </a:extLst>
          </p:cNvPr>
          <p:cNvSpPr txBox="1"/>
          <p:nvPr/>
        </p:nvSpPr>
        <p:spPr>
          <a:xfrm flipH="1">
            <a:off x="7631840" y="2363919"/>
            <a:ext cx="939422" cy="1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[1,0,0]</a:t>
            </a:r>
            <a:endParaRPr sz="7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B530D3-20A6-E93F-505A-E8895F90C270}"/>
              </a:ext>
            </a:extLst>
          </p:cNvPr>
          <p:cNvSpPr/>
          <p:nvPr/>
        </p:nvSpPr>
        <p:spPr>
          <a:xfrm>
            <a:off x="5075422" y="1789406"/>
            <a:ext cx="653025" cy="424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B6ACEC-B83A-4826-BFD6-24D57310907A}"/>
              </a:ext>
            </a:extLst>
          </p:cNvPr>
          <p:cNvSpPr/>
          <p:nvPr/>
        </p:nvSpPr>
        <p:spPr>
          <a:xfrm>
            <a:off x="7638106" y="1700974"/>
            <a:ext cx="653025" cy="424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2802297" y="1412455"/>
            <a:ext cx="3865454" cy="78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 THE NEURAL NETWORK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TRAINING</a:t>
            </a:r>
            <a:endParaRPr dirty="0"/>
          </a:p>
        </p:txBody>
      </p: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4435;p39">
            <a:extLst>
              <a:ext uri="{FF2B5EF4-FFF2-40B4-BE49-F238E27FC236}">
                <a16:creationId xmlns:a16="http://schemas.microsoft.com/office/drawing/2014/main" id="{94EE740E-3A9D-63BE-5CFF-3C6020CA2A11}"/>
              </a:ext>
            </a:extLst>
          </p:cNvPr>
          <p:cNvSpPr txBox="1"/>
          <p:nvPr/>
        </p:nvSpPr>
        <p:spPr>
          <a:xfrm flipH="1">
            <a:off x="910857" y="2449404"/>
            <a:ext cx="2334484" cy="3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INITIALISATION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Give our model an initial Q value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B584CF6C-2528-D8C7-0016-A3E2B9BE846E}"/>
              </a:ext>
            </a:extLst>
          </p:cNvPr>
          <p:cNvSpPr txBox="1"/>
          <p:nvPr/>
        </p:nvSpPr>
        <p:spPr>
          <a:xfrm flipH="1">
            <a:off x="805939" y="3370770"/>
            <a:ext cx="2334484" cy="88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Give the snake an action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(e.g. move left)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Initially random then predicted by the model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4435;p39">
            <a:extLst>
              <a:ext uri="{FF2B5EF4-FFF2-40B4-BE49-F238E27FC236}">
                <a16:creationId xmlns:a16="http://schemas.microsoft.com/office/drawing/2014/main" id="{E61F2B5E-B6A8-8232-98F5-3D22059212C6}"/>
              </a:ext>
            </a:extLst>
          </p:cNvPr>
          <p:cNvSpPr txBox="1"/>
          <p:nvPr/>
        </p:nvSpPr>
        <p:spPr>
          <a:xfrm flipH="1">
            <a:off x="3609069" y="3370770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PERFORM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Perform the action given to the snake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" name="Google Shape;4435;p39">
            <a:extLst>
              <a:ext uri="{FF2B5EF4-FFF2-40B4-BE49-F238E27FC236}">
                <a16:creationId xmlns:a16="http://schemas.microsoft.com/office/drawing/2014/main" id="{94A7D2B5-6A1E-B687-B316-71DC124ADD5B}"/>
              </a:ext>
            </a:extLst>
          </p:cNvPr>
          <p:cNvSpPr txBox="1"/>
          <p:nvPr/>
        </p:nvSpPr>
        <p:spPr>
          <a:xfrm flipH="1">
            <a:off x="3609069" y="2449404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MEASURE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Measure the reward parameter of this action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" name="Google Shape;4435;p39">
            <a:extLst>
              <a:ext uri="{FF2B5EF4-FFF2-40B4-BE49-F238E27FC236}">
                <a16:creationId xmlns:a16="http://schemas.microsoft.com/office/drawing/2014/main" id="{7127CB54-544A-B50F-7F3A-B31A24B36EA1}"/>
              </a:ext>
            </a:extLst>
          </p:cNvPr>
          <p:cNvSpPr txBox="1"/>
          <p:nvPr/>
        </p:nvSpPr>
        <p:spPr>
          <a:xfrm flipH="1">
            <a:off x="6273840" y="2447932"/>
            <a:ext cx="2334484" cy="52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ADJUST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rPr>
              <a:t>Adjust the Q value in our model using the Bellman’s equation</a:t>
            </a:r>
            <a:endParaRPr sz="1200" dirty="0">
              <a:solidFill>
                <a:schemeClr val="accent2"/>
              </a:solidFill>
              <a:latin typeface="Advent Pro Medium" panose="020B0604020202020204" charset="0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1FBA0-4F5F-55F4-B732-EFB5105381D8}"/>
              </a:ext>
            </a:extLst>
          </p:cNvPr>
          <p:cNvCxnSpPr>
            <a:cxnSpLocks/>
          </p:cNvCxnSpPr>
          <p:nvPr/>
        </p:nvCxnSpPr>
        <p:spPr>
          <a:xfrm>
            <a:off x="2044478" y="2891118"/>
            <a:ext cx="0" cy="3697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32CEB7-5A2D-02DB-8841-C48D1C390F3F}"/>
              </a:ext>
            </a:extLst>
          </p:cNvPr>
          <p:cNvCxnSpPr>
            <a:cxnSpLocks/>
          </p:cNvCxnSpPr>
          <p:nvPr/>
        </p:nvCxnSpPr>
        <p:spPr>
          <a:xfrm>
            <a:off x="2932405" y="3645950"/>
            <a:ext cx="57174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770017-505F-6CD4-1F36-78EA6CD4E224}"/>
              </a:ext>
            </a:extLst>
          </p:cNvPr>
          <p:cNvCxnSpPr>
            <a:cxnSpLocks/>
          </p:cNvCxnSpPr>
          <p:nvPr/>
        </p:nvCxnSpPr>
        <p:spPr>
          <a:xfrm flipV="1">
            <a:off x="4786064" y="3003176"/>
            <a:ext cx="0" cy="2577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564B3A-AFCC-2342-A85A-ADCABC711023}"/>
              </a:ext>
            </a:extLst>
          </p:cNvPr>
          <p:cNvCxnSpPr>
            <a:cxnSpLocks/>
          </p:cNvCxnSpPr>
          <p:nvPr/>
        </p:nvCxnSpPr>
        <p:spPr>
          <a:xfrm>
            <a:off x="5990459" y="2711615"/>
            <a:ext cx="392046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39536F-1ED8-873E-4EB6-054BD2C3E33C}"/>
              </a:ext>
            </a:extLst>
          </p:cNvPr>
          <p:cNvCxnSpPr>
            <a:cxnSpLocks/>
          </p:cNvCxnSpPr>
          <p:nvPr/>
        </p:nvCxnSpPr>
        <p:spPr>
          <a:xfrm flipV="1">
            <a:off x="2044478" y="4251211"/>
            <a:ext cx="0" cy="20474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oogle Shape;4439;p39">
            <a:extLst>
              <a:ext uri="{FF2B5EF4-FFF2-40B4-BE49-F238E27FC236}">
                <a16:creationId xmlns:a16="http://schemas.microsoft.com/office/drawing/2014/main" id="{1959A381-E0C4-9E2E-D394-4F03B901EAC3}"/>
              </a:ext>
            </a:extLst>
          </p:cNvPr>
          <p:cNvCxnSpPr>
            <a:cxnSpLocks/>
          </p:cNvCxnSpPr>
          <p:nvPr/>
        </p:nvCxnSpPr>
        <p:spPr>
          <a:xfrm>
            <a:off x="2037228" y="4455954"/>
            <a:ext cx="541063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" name="Google Shape;4439;p39">
            <a:extLst>
              <a:ext uri="{FF2B5EF4-FFF2-40B4-BE49-F238E27FC236}">
                <a16:creationId xmlns:a16="http://schemas.microsoft.com/office/drawing/2014/main" id="{A2206F0F-4ADD-AB34-5FCE-6011BED7D7A7}"/>
              </a:ext>
            </a:extLst>
          </p:cNvPr>
          <p:cNvCxnSpPr>
            <a:cxnSpLocks/>
          </p:cNvCxnSpPr>
          <p:nvPr/>
        </p:nvCxnSpPr>
        <p:spPr>
          <a:xfrm flipV="1">
            <a:off x="7447863" y="3047299"/>
            <a:ext cx="0" cy="140865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2" name="Google Shape;4130;p30">
            <a:extLst>
              <a:ext uri="{FF2B5EF4-FFF2-40B4-BE49-F238E27FC236}">
                <a16:creationId xmlns:a16="http://schemas.microsoft.com/office/drawing/2014/main" id="{E0B116A3-B669-0DB6-B327-67E121929BE1}"/>
              </a:ext>
            </a:extLst>
          </p:cNvPr>
          <p:cNvSpPr txBox="1">
            <a:spLocks/>
          </p:cNvSpPr>
          <p:nvPr/>
        </p:nvSpPr>
        <p:spPr>
          <a:xfrm>
            <a:off x="866681" y="1677913"/>
            <a:ext cx="923843" cy="50796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sz="1100" dirty="0"/>
              <a:t>START HERE!</a:t>
            </a:r>
          </a:p>
        </p:txBody>
      </p:sp>
      <p:pic>
        <p:nvPicPr>
          <p:cNvPr id="53" name="Picture 2" descr="Neural Network Icon - Download in Line Style">
            <a:extLst>
              <a:ext uri="{FF2B5EF4-FFF2-40B4-BE49-F238E27FC236}">
                <a16:creationId xmlns:a16="http://schemas.microsoft.com/office/drawing/2014/main" id="{9AF96ABD-5999-2AB8-9D4B-5A9778C1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67" y="1412455"/>
            <a:ext cx="1002757" cy="10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6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14DB6C-46D0-B951-0AB4-73C65BFC7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7" name="Google Shape;4130;p30">
            <a:extLst>
              <a:ext uri="{FF2B5EF4-FFF2-40B4-BE49-F238E27FC236}">
                <a16:creationId xmlns:a16="http://schemas.microsoft.com/office/drawing/2014/main" id="{A9D36347-3134-13B3-3B36-98093BF88ECE}"/>
              </a:ext>
            </a:extLst>
          </p:cNvPr>
          <p:cNvSpPr txBox="1">
            <a:spLocks/>
          </p:cNvSpPr>
          <p:nvPr/>
        </p:nvSpPr>
        <p:spPr>
          <a:xfrm>
            <a:off x="2606022" y="1354546"/>
            <a:ext cx="3865454" cy="78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TRAINING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4129;p30">
                <a:extLst>
                  <a:ext uri="{FF2B5EF4-FFF2-40B4-BE49-F238E27FC236}">
                    <a16:creationId xmlns:a16="http://schemas.microsoft.com/office/drawing/2014/main" id="{F7BAAC11-658D-16B5-EAB5-64D078BFE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113" y="2800878"/>
                <a:ext cx="3273656" cy="1896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en-GB" dirty="0">
                    <a:solidFill>
                      <a:schemeClr val="accent2"/>
                    </a:solidFill>
                  </a:rPr>
                  <a:t>Used to find the </a:t>
                </a:r>
                <a:r>
                  <a:rPr lang="en-GB" b="1" dirty="0">
                    <a:solidFill>
                      <a:schemeClr val="accent2"/>
                    </a:solidFill>
                  </a:rPr>
                  <a:t>NEW</a:t>
                </a:r>
                <a:r>
                  <a:rPr lang="en-GB" dirty="0">
                    <a:solidFill>
                      <a:schemeClr val="accent2"/>
                    </a:solidFill>
                  </a:rPr>
                  <a:t> Q value of the model</a:t>
                </a: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𝒐𝒍𝒅𝑺𝒕𝒂𝒕𝒆</m:t>
                          </m:r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accent2"/>
                  </a:solidFill>
                </a:endParaRP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𝒏𝒆𝒘𝑺𝒕𝒂𝒕𝒆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Google Shape;4129;p30">
                <a:extLst>
                  <a:ext uri="{FF2B5EF4-FFF2-40B4-BE49-F238E27FC236}">
                    <a16:creationId xmlns:a16="http://schemas.microsoft.com/office/drawing/2014/main" id="{F7BAAC11-658D-16B5-EAB5-64D078BFE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3" y="2800878"/>
                <a:ext cx="3273656" cy="1896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4130;p30">
            <a:extLst>
              <a:ext uri="{FF2B5EF4-FFF2-40B4-BE49-F238E27FC236}">
                <a16:creationId xmlns:a16="http://schemas.microsoft.com/office/drawing/2014/main" id="{75F17741-1BB0-BF45-309D-1EF802ECA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5360" y="2079591"/>
            <a:ext cx="3633388" cy="1237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BELLMAN EQUATION</a:t>
            </a:r>
            <a:endParaRPr dirty="0"/>
          </a:p>
        </p:txBody>
      </p:sp>
      <p:sp>
        <p:nvSpPr>
          <p:cNvPr id="10" name="Google Shape;4131;p30">
            <a:extLst>
              <a:ext uri="{FF2B5EF4-FFF2-40B4-BE49-F238E27FC236}">
                <a16:creationId xmlns:a16="http://schemas.microsoft.com/office/drawing/2014/main" id="{F7F1FDD5-C192-103C-4829-FDCA2CFD1F9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01368" y="2079591"/>
            <a:ext cx="3705500" cy="1222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LOSS FUNCTION: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MEAN-SQAURED ERROR</a:t>
            </a:r>
            <a:endParaRPr dirty="0"/>
          </a:p>
        </p:txBody>
      </p: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CF2110C4-A647-6A85-984F-12B0136DFC73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" name="Google Shape;4439;p39">
            <a:extLst>
              <a:ext uri="{FF2B5EF4-FFF2-40B4-BE49-F238E27FC236}">
                <a16:creationId xmlns:a16="http://schemas.microsoft.com/office/drawing/2014/main" id="{AAC0D014-C6BC-C1A4-2FB9-9F835E10E4F1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" name="Google Shape;4439;p39">
            <a:extLst>
              <a:ext uri="{FF2B5EF4-FFF2-40B4-BE49-F238E27FC236}">
                <a16:creationId xmlns:a16="http://schemas.microsoft.com/office/drawing/2014/main" id="{FA76EF15-A4D1-E654-5FCD-6FFE48783210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27D98A9D-5C02-6723-40A3-888D07907B7E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129;p30">
                <a:extLst>
                  <a:ext uri="{FF2B5EF4-FFF2-40B4-BE49-F238E27FC236}">
                    <a16:creationId xmlns:a16="http://schemas.microsoft.com/office/drawing/2014/main" id="{63F2DA36-4DC4-089E-1364-BDD6A11D2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4984" y="3305536"/>
                <a:ext cx="3273656" cy="1896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91919"/>
                  </a:buClr>
                  <a:buSzPts val="1400"/>
                  <a:buFont typeface="Advent Pro Medium"/>
                  <a:buNone/>
                  <a:defRPr sz="1400" b="0" i="0" u="none" strike="noStrike" cap="none">
                    <a:solidFill>
                      <a:srgbClr val="191919"/>
                    </a:solidFill>
                    <a:latin typeface="Advent Pro Medium"/>
                    <a:ea typeface="Advent Pro Medium"/>
                    <a:cs typeface="Advent Pro Medium"/>
                    <a:sym typeface="Advent Pro Medium"/>
                  </a:defRPr>
                </a:lvl9pPr>
              </a:lstStyle>
              <a:p>
                <a:pPr marL="0" indent="0">
                  <a:spcAft>
                    <a:spcPts val="1600"/>
                  </a:spcAft>
                </a:pPr>
                <a:r>
                  <a:rPr lang="en-GB" dirty="0">
                    <a:solidFill>
                      <a:schemeClr val="accent2"/>
                    </a:solidFill>
                  </a:rPr>
                  <a:t>The aim is to minimise the mean-squared error in our model</a:t>
                </a:r>
              </a:p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𝑚𝑒𝑎𝑛𝑆𝑞𝑢𝑎𝑟𝑒𝑑𝐸𝑟𝑟𝑜𝑟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Google Shape;4129;p30">
                <a:extLst>
                  <a:ext uri="{FF2B5EF4-FFF2-40B4-BE49-F238E27FC236}">
                    <a16:creationId xmlns:a16="http://schemas.microsoft.com/office/drawing/2014/main" id="{63F2DA36-4DC4-089E-1364-BDD6A11D2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84" y="3305536"/>
                <a:ext cx="3273656" cy="1896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oogle Shape;4439;p39">
            <a:extLst>
              <a:ext uri="{FF2B5EF4-FFF2-40B4-BE49-F238E27FC236}">
                <a16:creationId xmlns:a16="http://schemas.microsoft.com/office/drawing/2014/main" id="{7069612F-0BB3-7861-7EE1-A6630A229895}"/>
              </a:ext>
            </a:extLst>
          </p:cNvPr>
          <p:cNvCxnSpPr>
            <a:cxnSpLocks/>
          </p:cNvCxnSpPr>
          <p:nvPr/>
        </p:nvCxnSpPr>
        <p:spPr>
          <a:xfrm flipV="1">
            <a:off x="4538748" y="2195408"/>
            <a:ext cx="0" cy="243201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222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Results of the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95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30DC-7884-1346-2C9E-3607CB50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87709-0333-ADEF-83E0-089021C3682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/>
              <a:t>06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DDC34B-3CBC-9F5A-9830-DB9113FC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Future improvements to 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3161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27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TRAINING</a:t>
            </a:r>
            <a:endParaRPr dirty="0"/>
          </a:p>
        </p:txBody>
      </p:sp>
      <p:sp>
        <p:nvSpPr>
          <p:cNvPr id="4099" name="Google Shape;4099;p27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SETUP</a:t>
            </a:r>
            <a:endParaRPr dirty="0"/>
          </a:p>
        </p:txBody>
      </p:sp>
      <p:sp>
        <p:nvSpPr>
          <p:cNvPr id="4101" name="Google Shape;4101;p27"/>
          <p:cNvSpPr txBox="1">
            <a:spLocks noGrp="1"/>
          </p:cNvSpPr>
          <p:nvPr>
            <p:ph type="title" idx="9"/>
          </p:nvPr>
        </p:nvSpPr>
        <p:spPr>
          <a:xfrm>
            <a:off x="584702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</a:t>
            </a:r>
            <a:endParaRPr dirty="0"/>
          </a:p>
        </p:txBody>
      </p:sp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5" name="Google Shape;4105;p27"/>
          <p:cNvSpPr txBox="1">
            <a:spLocks noGrp="1"/>
          </p:cNvSpPr>
          <p:nvPr>
            <p:ph type="title" idx="3"/>
          </p:nvPr>
        </p:nvSpPr>
        <p:spPr>
          <a:xfrm>
            <a:off x="5847022" y="1922270"/>
            <a:ext cx="2524363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MACHINE LEARNING THEORY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5018435" y="1922752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8" name="Google Shape;4108;p27"/>
          <p:cNvSpPr txBox="1">
            <a:spLocks noGrp="1"/>
          </p:cNvSpPr>
          <p:nvPr>
            <p:ph type="title" idx="7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09" name="Google Shape;4109;p27"/>
          <p:cNvSpPr txBox="1">
            <a:spLocks noGrp="1"/>
          </p:cNvSpPr>
          <p:nvPr>
            <p:ph type="title" idx="13"/>
          </p:nvPr>
        </p:nvSpPr>
        <p:spPr>
          <a:xfrm>
            <a:off x="5018428" y="3207552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cxnSp>
        <p:nvCxnSpPr>
          <p:cNvPr id="36" name="Google Shape;4439;p39">
            <a:extLst>
              <a:ext uri="{FF2B5EF4-FFF2-40B4-BE49-F238E27FC236}">
                <a16:creationId xmlns:a16="http://schemas.microsoft.com/office/drawing/2014/main" id="{42626878-31D9-66F8-A49C-C46F9281AFFF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" name="Google Shape;4439;p39">
            <a:extLst>
              <a:ext uri="{FF2B5EF4-FFF2-40B4-BE49-F238E27FC236}">
                <a16:creationId xmlns:a16="http://schemas.microsoft.com/office/drawing/2014/main" id="{85DC22BC-6571-CF1F-A9BB-D40DA26D3E58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" name="Google Shape;4439;p39">
            <a:extLst>
              <a:ext uri="{FF2B5EF4-FFF2-40B4-BE49-F238E27FC236}">
                <a16:creationId xmlns:a16="http://schemas.microsoft.com/office/drawing/2014/main" id="{02D9B9EB-DDD3-A739-8238-22C950BBE382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5C2B6E7B-6F33-78B5-B793-7540CF940B0F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1" name="Picture 40" descr="A picture containing qr code&#10;&#10;Description automatically generated">
            <a:extLst>
              <a:ext uri="{FF2B5EF4-FFF2-40B4-BE49-F238E27FC236}">
                <a16:creationId xmlns:a16="http://schemas.microsoft.com/office/drawing/2014/main" id="{4B586CE7-9892-FA85-CDC6-7068DB28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07" y="3534461"/>
            <a:ext cx="1220321" cy="1220321"/>
          </a:xfrm>
          <a:prstGeom prst="rect">
            <a:avLst/>
          </a:prstGeom>
        </p:spPr>
      </p:pic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DA6D4724-29F6-D949-EBFD-FFA02C7E71D0}"/>
              </a:ext>
            </a:extLst>
          </p:cNvPr>
          <p:cNvCxnSpPr>
            <a:cxnSpLocks/>
          </p:cNvCxnSpPr>
          <p:nvPr/>
        </p:nvCxnSpPr>
        <p:spPr>
          <a:xfrm flipV="1">
            <a:off x="4399782" y="1600437"/>
            <a:ext cx="8486" cy="184946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4439;p39">
            <a:extLst>
              <a:ext uri="{FF2B5EF4-FFF2-40B4-BE49-F238E27FC236}">
                <a16:creationId xmlns:a16="http://schemas.microsoft.com/office/drawing/2014/main" id="{5523C717-D506-B7B8-0EBD-B43EFD2D4873}"/>
              </a:ext>
            </a:extLst>
          </p:cNvPr>
          <p:cNvCxnSpPr>
            <a:cxnSpLocks/>
          </p:cNvCxnSpPr>
          <p:nvPr/>
        </p:nvCxnSpPr>
        <p:spPr>
          <a:xfrm>
            <a:off x="1345980" y="2799230"/>
            <a:ext cx="682310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008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583431" y="2701680"/>
            <a:ext cx="2632199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ADJUST PARAMETERS</a:t>
            </a:r>
            <a:endParaRPr sz="1600"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932872" y="3233312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our model we can adjust parameters to see their effect</a:t>
            </a:r>
            <a:endParaRPr dirty="0"/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321070" y="2057123"/>
            <a:ext cx="2548327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ADD EXTRA LAYERS</a:t>
            </a:r>
            <a:endParaRPr sz="1600"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3725662" y="2556103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extra layers to the neural network</a:t>
            </a:r>
            <a:endParaRPr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3297370" y="3430368"/>
            <a:ext cx="2548327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GAME STATE MODIFICATION</a:t>
            </a:r>
            <a:endParaRPr sz="1400"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3604211" y="3910591"/>
            <a:ext cx="1909800" cy="730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variables to the game state to detect if snake will box itself in</a:t>
            </a:r>
            <a:endParaRPr dirty="0"/>
          </a:p>
        </p:txBody>
      </p:sp>
      <p:sp>
        <p:nvSpPr>
          <p:cNvPr id="4215" name="Google Shape;4215;p32"/>
          <p:cNvSpPr txBox="1">
            <a:spLocks noGrp="1"/>
          </p:cNvSpPr>
          <p:nvPr>
            <p:ph type="title" idx="8"/>
          </p:nvPr>
        </p:nvSpPr>
        <p:spPr>
          <a:xfrm>
            <a:off x="5687653" y="2763307"/>
            <a:ext cx="3209921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CHANGE TRAINING CRITERION</a:t>
            </a:r>
            <a:endParaRPr sz="1400" dirty="0"/>
          </a:p>
        </p:txBody>
      </p:sp>
      <p:sp>
        <p:nvSpPr>
          <p:cNvPr id="4216" name="Google Shape;4216;p32"/>
          <p:cNvSpPr txBox="1">
            <a:spLocks noGrp="1"/>
          </p:cNvSpPr>
          <p:nvPr>
            <p:ph type="subTitle" idx="9"/>
          </p:nvPr>
        </p:nvSpPr>
        <p:spPr>
          <a:xfrm>
            <a:off x="6279023" y="3245742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Changing Mean-Squared Error to Cross Entropy</a:t>
            </a:r>
            <a:endParaRPr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SETPS</a:t>
            </a:r>
            <a:endParaRPr dirty="0"/>
          </a:p>
        </p:txBody>
      </p:sp>
      <p:grpSp>
        <p:nvGrpSpPr>
          <p:cNvPr id="4225" name="Google Shape;4225;p32"/>
          <p:cNvGrpSpPr/>
          <p:nvPr/>
        </p:nvGrpSpPr>
        <p:grpSpPr>
          <a:xfrm>
            <a:off x="7091419" y="2134636"/>
            <a:ext cx="439873" cy="430379"/>
            <a:chOff x="4770100" y="2666000"/>
            <a:chExt cx="356750" cy="349050"/>
          </a:xfrm>
        </p:grpSpPr>
        <p:sp>
          <p:nvSpPr>
            <p:cNvPr id="4226" name="Google Shape;4226;p32"/>
            <p:cNvSpPr/>
            <p:nvPr/>
          </p:nvSpPr>
          <p:spPr>
            <a:xfrm>
              <a:off x="4938400" y="2716475"/>
              <a:ext cx="188450" cy="41125"/>
            </a:xfrm>
            <a:custGeom>
              <a:avLst/>
              <a:gdLst/>
              <a:ahLst/>
              <a:cxnLst/>
              <a:rect l="l" t="t" r="r" b="b"/>
              <a:pathLst>
                <a:path w="7538" h="1645" extrusionOk="0">
                  <a:moveTo>
                    <a:pt x="6421" y="0"/>
                  </a:moveTo>
                  <a:lnTo>
                    <a:pt x="6421" y="31"/>
                  </a:lnTo>
                  <a:lnTo>
                    <a:pt x="403" y="31"/>
                  </a:lnTo>
                  <a:cubicBezTo>
                    <a:pt x="186" y="31"/>
                    <a:pt x="0" y="187"/>
                    <a:pt x="0" y="404"/>
                  </a:cubicBezTo>
                  <a:lnTo>
                    <a:pt x="0" y="1241"/>
                  </a:lnTo>
                  <a:cubicBezTo>
                    <a:pt x="0" y="1458"/>
                    <a:pt x="186" y="1644"/>
                    <a:pt x="403" y="1644"/>
                  </a:cubicBezTo>
                  <a:lnTo>
                    <a:pt x="6421" y="1644"/>
                  </a:lnTo>
                  <a:cubicBezTo>
                    <a:pt x="7538" y="1644"/>
                    <a:pt x="7538" y="0"/>
                    <a:pt x="642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2"/>
            <p:cNvSpPr/>
            <p:nvPr/>
          </p:nvSpPr>
          <p:spPr>
            <a:xfrm>
              <a:off x="4938400" y="2737400"/>
              <a:ext cx="181475" cy="20200"/>
            </a:xfrm>
            <a:custGeom>
              <a:avLst/>
              <a:gdLst/>
              <a:ahLst/>
              <a:cxnLst/>
              <a:rect l="l" t="t" r="r" b="b"/>
              <a:pathLst>
                <a:path w="7259" h="808" extrusionOk="0">
                  <a:moveTo>
                    <a:pt x="0" y="1"/>
                  </a:moveTo>
                  <a:lnTo>
                    <a:pt x="0" y="404"/>
                  </a:lnTo>
                  <a:cubicBezTo>
                    <a:pt x="0" y="621"/>
                    <a:pt x="186" y="807"/>
                    <a:pt x="403" y="807"/>
                  </a:cubicBezTo>
                  <a:lnTo>
                    <a:pt x="6421" y="807"/>
                  </a:lnTo>
                  <a:cubicBezTo>
                    <a:pt x="6886" y="807"/>
                    <a:pt x="7228" y="435"/>
                    <a:pt x="72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2"/>
            <p:cNvSpPr/>
            <p:nvPr/>
          </p:nvSpPr>
          <p:spPr>
            <a:xfrm>
              <a:off x="4887200" y="2717250"/>
              <a:ext cx="61300" cy="40350"/>
            </a:xfrm>
            <a:custGeom>
              <a:avLst/>
              <a:gdLst/>
              <a:ahLst/>
              <a:cxnLst/>
              <a:rect l="l" t="t" r="r" b="b"/>
              <a:pathLst>
                <a:path w="2452" h="1614" extrusionOk="0">
                  <a:moveTo>
                    <a:pt x="1" y="0"/>
                  </a:moveTo>
                  <a:lnTo>
                    <a:pt x="1" y="1613"/>
                  </a:lnTo>
                  <a:lnTo>
                    <a:pt x="2451" y="1613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2"/>
            <p:cNvSpPr/>
            <p:nvPr/>
          </p:nvSpPr>
          <p:spPr>
            <a:xfrm>
              <a:off x="4887200" y="2737400"/>
              <a:ext cx="61300" cy="20200"/>
            </a:xfrm>
            <a:custGeom>
              <a:avLst/>
              <a:gdLst/>
              <a:ahLst/>
              <a:cxnLst/>
              <a:rect l="l" t="t" r="r" b="b"/>
              <a:pathLst>
                <a:path w="2452" h="808" extrusionOk="0">
                  <a:moveTo>
                    <a:pt x="1" y="1"/>
                  </a:moveTo>
                  <a:lnTo>
                    <a:pt x="1" y="807"/>
                  </a:lnTo>
                  <a:lnTo>
                    <a:pt x="2451" y="807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2"/>
            <p:cNvSpPr/>
            <p:nvPr/>
          </p:nvSpPr>
          <p:spPr>
            <a:xfrm>
              <a:off x="4818975" y="2676150"/>
              <a:ext cx="88425" cy="122550"/>
            </a:xfrm>
            <a:custGeom>
              <a:avLst/>
              <a:gdLst/>
              <a:ahLst/>
              <a:cxnLst/>
              <a:rect l="l" t="t" r="r" b="b"/>
              <a:pathLst>
                <a:path w="3537" h="4902" extrusionOk="0">
                  <a:moveTo>
                    <a:pt x="0" y="0"/>
                  </a:moveTo>
                  <a:lnTo>
                    <a:pt x="0" y="4901"/>
                  </a:lnTo>
                  <a:lnTo>
                    <a:pt x="3536" y="490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2"/>
            <p:cNvSpPr/>
            <p:nvPr/>
          </p:nvSpPr>
          <p:spPr>
            <a:xfrm>
              <a:off x="4818975" y="2737400"/>
              <a:ext cx="88425" cy="61300"/>
            </a:xfrm>
            <a:custGeom>
              <a:avLst/>
              <a:gdLst/>
              <a:ahLst/>
              <a:cxnLst/>
              <a:rect l="l" t="t" r="r" b="b"/>
              <a:pathLst>
                <a:path w="3537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3536" y="2451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2"/>
            <p:cNvSpPr/>
            <p:nvPr/>
          </p:nvSpPr>
          <p:spPr>
            <a:xfrm>
              <a:off x="4797250" y="2666000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2"/>
            <p:cNvSpPr/>
            <p:nvPr/>
          </p:nvSpPr>
          <p:spPr>
            <a:xfrm>
              <a:off x="4797250" y="2788525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2"/>
            <p:cNvSpPr/>
            <p:nvPr/>
          </p:nvSpPr>
          <p:spPr>
            <a:xfrm>
              <a:off x="4968625" y="2864600"/>
              <a:ext cx="116350" cy="58175"/>
            </a:xfrm>
            <a:custGeom>
              <a:avLst/>
              <a:gdLst/>
              <a:ahLst/>
              <a:cxnLst/>
              <a:rect l="l" t="t" r="r" b="b"/>
              <a:pathLst>
                <a:path w="4654" h="2327" extrusionOk="0">
                  <a:moveTo>
                    <a:pt x="2327" y="0"/>
                  </a:moveTo>
                  <a:cubicBezTo>
                    <a:pt x="1056" y="0"/>
                    <a:pt x="1" y="1055"/>
                    <a:pt x="1" y="2326"/>
                  </a:cubicBezTo>
                  <a:lnTo>
                    <a:pt x="4654" y="2326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2"/>
            <p:cNvSpPr/>
            <p:nvPr/>
          </p:nvSpPr>
          <p:spPr>
            <a:xfrm>
              <a:off x="5026800" y="28646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6"/>
                  </a:lnTo>
                  <a:lnTo>
                    <a:pt x="2327" y="2326"/>
                  </a:lnTo>
                  <a:cubicBezTo>
                    <a:pt x="2327" y="1055"/>
                    <a:pt x="1303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2"/>
            <p:cNvSpPr/>
            <p:nvPr/>
          </p:nvSpPr>
          <p:spPr>
            <a:xfrm>
              <a:off x="4805000" y="2830475"/>
              <a:ext cx="116350" cy="92300"/>
            </a:xfrm>
            <a:custGeom>
              <a:avLst/>
              <a:gdLst/>
              <a:ahLst/>
              <a:cxnLst/>
              <a:rect l="l" t="t" r="r" b="b"/>
              <a:pathLst>
                <a:path w="4654" h="3692" extrusionOk="0">
                  <a:moveTo>
                    <a:pt x="2327" y="0"/>
                  </a:moveTo>
                  <a:cubicBezTo>
                    <a:pt x="1055" y="0"/>
                    <a:pt x="1" y="1055"/>
                    <a:pt x="1" y="2327"/>
                  </a:cubicBezTo>
                  <a:lnTo>
                    <a:pt x="1" y="3691"/>
                  </a:lnTo>
                  <a:lnTo>
                    <a:pt x="4654" y="3691"/>
                  </a:lnTo>
                  <a:lnTo>
                    <a:pt x="4654" y="2327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2"/>
            <p:cNvSpPr/>
            <p:nvPr/>
          </p:nvSpPr>
          <p:spPr>
            <a:xfrm>
              <a:off x="4863175" y="2830475"/>
              <a:ext cx="58175" cy="92300"/>
            </a:xfrm>
            <a:custGeom>
              <a:avLst/>
              <a:gdLst/>
              <a:ahLst/>
              <a:cxnLst/>
              <a:rect l="l" t="t" r="r" b="b"/>
              <a:pathLst>
                <a:path w="2327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2327" y="3691"/>
                  </a:lnTo>
                  <a:lnTo>
                    <a:pt x="2327" y="2327"/>
                  </a:lnTo>
                  <a:cubicBezTo>
                    <a:pt x="2327" y="1055"/>
                    <a:pt x="1272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2"/>
            <p:cNvSpPr/>
            <p:nvPr/>
          </p:nvSpPr>
          <p:spPr>
            <a:xfrm>
              <a:off x="4955450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1" y="175"/>
                    <a:pt x="1" y="376"/>
                  </a:cubicBezTo>
                  <a:lnTo>
                    <a:pt x="1" y="2424"/>
                  </a:lnTo>
                  <a:lnTo>
                    <a:pt x="5739" y="2424"/>
                  </a:lnTo>
                  <a:lnTo>
                    <a:pt x="5708" y="376"/>
                  </a:lnTo>
                  <a:cubicBezTo>
                    <a:pt x="5708" y="159"/>
                    <a:pt x="5522" y="4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2"/>
            <p:cNvSpPr/>
            <p:nvPr/>
          </p:nvSpPr>
          <p:spPr>
            <a:xfrm>
              <a:off x="5026800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186"/>
                    <a:pt x="2699" y="31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2"/>
            <p:cNvSpPr/>
            <p:nvPr/>
          </p:nvSpPr>
          <p:spPr>
            <a:xfrm>
              <a:off x="4830600" y="2872350"/>
              <a:ext cx="21725" cy="20950"/>
            </a:xfrm>
            <a:custGeom>
              <a:avLst/>
              <a:gdLst/>
              <a:ahLst/>
              <a:cxnLst/>
              <a:rect l="l" t="t" r="r" b="b"/>
              <a:pathLst>
                <a:path w="869" h="838" extrusionOk="0">
                  <a:moveTo>
                    <a:pt x="423" y="0"/>
                  </a:moveTo>
                  <a:cubicBezTo>
                    <a:pt x="233" y="0"/>
                    <a:pt x="47" y="124"/>
                    <a:pt x="31" y="372"/>
                  </a:cubicBezTo>
                  <a:cubicBezTo>
                    <a:pt x="0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07" y="124"/>
                    <a:pt x="613" y="0"/>
                    <a:pt x="42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2"/>
            <p:cNvSpPr/>
            <p:nvPr/>
          </p:nvSpPr>
          <p:spPr>
            <a:xfrm>
              <a:off x="4874800" y="2872350"/>
              <a:ext cx="21750" cy="20950"/>
            </a:xfrm>
            <a:custGeom>
              <a:avLst/>
              <a:gdLst/>
              <a:ahLst/>
              <a:cxnLst/>
              <a:rect l="l" t="t" r="r" b="b"/>
              <a:pathLst>
                <a:path w="870" h="838" extrusionOk="0">
                  <a:moveTo>
                    <a:pt x="435" y="0"/>
                  </a:moveTo>
                  <a:cubicBezTo>
                    <a:pt x="241" y="0"/>
                    <a:pt x="47" y="124"/>
                    <a:pt x="32" y="372"/>
                  </a:cubicBezTo>
                  <a:cubicBezTo>
                    <a:pt x="1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23" y="124"/>
                    <a:pt x="629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2"/>
            <p:cNvSpPr/>
            <p:nvPr/>
          </p:nvSpPr>
          <p:spPr>
            <a:xfrm>
              <a:off x="4791825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0" y="175"/>
                    <a:pt x="0" y="376"/>
                  </a:cubicBezTo>
                  <a:lnTo>
                    <a:pt x="0" y="2424"/>
                  </a:lnTo>
                  <a:lnTo>
                    <a:pt x="5739" y="2424"/>
                  </a:lnTo>
                  <a:lnTo>
                    <a:pt x="5739" y="376"/>
                  </a:lnTo>
                  <a:cubicBezTo>
                    <a:pt x="5710" y="175"/>
                    <a:pt x="5549" y="1"/>
                    <a:pt x="5352" y="1"/>
                  </a:cubicBezTo>
                  <a:cubicBezTo>
                    <a:pt x="5337" y="1"/>
                    <a:pt x="5321" y="2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2"/>
            <p:cNvSpPr/>
            <p:nvPr/>
          </p:nvSpPr>
          <p:spPr>
            <a:xfrm>
              <a:off x="4863175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202"/>
                    <a:pt x="2725" y="28"/>
                    <a:pt x="2529" y="28"/>
                  </a:cubicBezTo>
                  <a:cubicBezTo>
                    <a:pt x="2514" y="28"/>
                    <a:pt x="2498" y="29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2"/>
            <p:cNvSpPr/>
            <p:nvPr/>
          </p:nvSpPr>
          <p:spPr>
            <a:xfrm>
              <a:off x="4770100" y="2963850"/>
              <a:ext cx="349775" cy="51200"/>
            </a:xfrm>
            <a:custGeom>
              <a:avLst/>
              <a:gdLst/>
              <a:ahLst/>
              <a:cxnLst/>
              <a:rect l="l" t="t" r="r" b="b"/>
              <a:pathLst>
                <a:path w="13991" h="2048" extrusionOk="0">
                  <a:moveTo>
                    <a:pt x="435" y="0"/>
                  </a:moveTo>
                  <a:cubicBezTo>
                    <a:pt x="218" y="0"/>
                    <a:pt x="1" y="187"/>
                    <a:pt x="32" y="404"/>
                  </a:cubicBezTo>
                  <a:lnTo>
                    <a:pt x="32" y="1645"/>
                  </a:lnTo>
                  <a:cubicBezTo>
                    <a:pt x="32" y="1862"/>
                    <a:pt x="187" y="2048"/>
                    <a:pt x="435" y="2048"/>
                  </a:cubicBezTo>
                  <a:lnTo>
                    <a:pt x="13587" y="2048"/>
                  </a:lnTo>
                  <a:cubicBezTo>
                    <a:pt x="13805" y="2017"/>
                    <a:pt x="13991" y="1862"/>
                    <a:pt x="13991" y="1645"/>
                  </a:cubicBezTo>
                  <a:lnTo>
                    <a:pt x="13991" y="404"/>
                  </a:lnTo>
                  <a:cubicBezTo>
                    <a:pt x="13991" y="187"/>
                    <a:pt x="13805" y="0"/>
                    <a:pt x="13587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2"/>
            <p:cNvSpPr/>
            <p:nvPr/>
          </p:nvSpPr>
          <p:spPr>
            <a:xfrm>
              <a:off x="4945375" y="2963850"/>
              <a:ext cx="174500" cy="51200"/>
            </a:xfrm>
            <a:custGeom>
              <a:avLst/>
              <a:gdLst/>
              <a:ahLst/>
              <a:cxnLst/>
              <a:rect l="l" t="t" r="r" b="b"/>
              <a:pathLst>
                <a:path w="6980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6576" y="2048"/>
                  </a:lnTo>
                  <a:cubicBezTo>
                    <a:pt x="6794" y="2017"/>
                    <a:pt x="6980" y="1862"/>
                    <a:pt x="6980" y="1645"/>
                  </a:cubicBezTo>
                  <a:lnTo>
                    <a:pt x="6980" y="404"/>
                  </a:lnTo>
                  <a:cubicBezTo>
                    <a:pt x="6980" y="187"/>
                    <a:pt x="6794" y="0"/>
                    <a:pt x="657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8" name="Google Shape;4268;p32"/>
          <p:cNvGrpSpPr/>
          <p:nvPr/>
        </p:nvGrpSpPr>
        <p:grpSpPr>
          <a:xfrm>
            <a:off x="4407528" y="1431149"/>
            <a:ext cx="328009" cy="431242"/>
            <a:chOff x="2549900" y="2665300"/>
            <a:chExt cx="266025" cy="349750"/>
          </a:xfrm>
        </p:grpSpPr>
        <p:sp>
          <p:nvSpPr>
            <p:cNvPr id="4269" name="Google Shape;4269;p32"/>
            <p:cNvSpPr/>
            <p:nvPr/>
          </p:nvSpPr>
          <p:spPr>
            <a:xfrm>
              <a:off x="2569300" y="2734300"/>
              <a:ext cx="22125" cy="20400"/>
            </a:xfrm>
            <a:custGeom>
              <a:avLst/>
              <a:gdLst/>
              <a:ahLst/>
              <a:cxnLst/>
              <a:rect l="l" t="t" r="r" b="b"/>
              <a:pathLst>
                <a:path w="885" h="816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68"/>
                    <a:pt x="217" y="815"/>
                    <a:pt x="438" y="815"/>
                  </a:cubicBezTo>
                  <a:cubicBezTo>
                    <a:pt x="659" y="815"/>
                    <a:pt x="884" y="668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2566200" y="2693200"/>
              <a:ext cx="24825" cy="20525"/>
            </a:xfrm>
            <a:custGeom>
              <a:avLst/>
              <a:gdLst/>
              <a:ahLst/>
              <a:cxnLst/>
              <a:rect l="l" t="t" r="r" b="b"/>
              <a:pathLst>
                <a:path w="993" h="821" extrusionOk="0">
                  <a:moveTo>
                    <a:pt x="558" y="1"/>
                  </a:moveTo>
                  <a:cubicBezTo>
                    <a:pt x="186" y="1"/>
                    <a:pt x="0" y="435"/>
                    <a:pt x="279" y="714"/>
                  </a:cubicBezTo>
                  <a:cubicBezTo>
                    <a:pt x="362" y="788"/>
                    <a:pt x="458" y="820"/>
                    <a:pt x="552" y="820"/>
                  </a:cubicBezTo>
                  <a:cubicBezTo>
                    <a:pt x="777" y="820"/>
                    <a:pt x="993" y="635"/>
                    <a:pt x="993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2770925" y="2733525"/>
              <a:ext cx="24575" cy="21050"/>
            </a:xfrm>
            <a:custGeom>
              <a:avLst/>
              <a:gdLst/>
              <a:ahLst/>
              <a:cxnLst/>
              <a:rect l="l" t="t" r="r" b="b"/>
              <a:pathLst>
                <a:path w="983" h="842" extrusionOk="0">
                  <a:moveTo>
                    <a:pt x="558" y="1"/>
                  </a:moveTo>
                  <a:cubicBezTo>
                    <a:pt x="186" y="1"/>
                    <a:pt x="0" y="466"/>
                    <a:pt x="279" y="714"/>
                  </a:cubicBezTo>
                  <a:cubicBezTo>
                    <a:pt x="358" y="802"/>
                    <a:pt x="457" y="841"/>
                    <a:pt x="557" y="841"/>
                  </a:cubicBezTo>
                  <a:cubicBezTo>
                    <a:pt x="772" y="841"/>
                    <a:pt x="983" y="659"/>
                    <a:pt x="962" y="404"/>
                  </a:cubicBezTo>
                  <a:cubicBezTo>
                    <a:pt x="962" y="187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2770925" y="2693200"/>
              <a:ext cx="24575" cy="20250"/>
            </a:xfrm>
            <a:custGeom>
              <a:avLst/>
              <a:gdLst/>
              <a:ahLst/>
              <a:cxnLst/>
              <a:rect l="l" t="t" r="r" b="b"/>
              <a:pathLst>
                <a:path w="983" h="810" extrusionOk="0">
                  <a:moveTo>
                    <a:pt x="558" y="1"/>
                  </a:moveTo>
                  <a:cubicBezTo>
                    <a:pt x="186" y="1"/>
                    <a:pt x="0" y="435"/>
                    <a:pt x="279" y="683"/>
                  </a:cubicBezTo>
                  <a:cubicBezTo>
                    <a:pt x="358" y="771"/>
                    <a:pt x="457" y="810"/>
                    <a:pt x="557" y="810"/>
                  </a:cubicBezTo>
                  <a:cubicBezTo>
                    <a:pt x="772" y="810"/>
                    <a:pt x="983" y="628"/>
                    <a:pt x="962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2645300" y="2925075"/>
              <a:ext cx="75225" cy="89975"/>
            </a:xfrm>
            <a:custGeom>
              <a:avLst/>
              <a:gdLst/>
              <a:ahLst/>
              <a:cxnLst/>
              <a:rect l="l" t="t" r="r" b="b"/>
              <a:pathLst>
                <a:path w="3009" h="3599" extrusionOk="0">
                  <a:moveTo>
                    <a:pt x="403" y="1"/>
                  </a:moveTo>
                  <a:cubicBezTo>
                    <a:pt x="186" y="1"/>
                    <a:pt x="0" y="187"/>
                    <a:pt x="0" y="404"/>
                  </a:cubicBezTo>
                  <a:cubicBezTo>
                    <a:pt x="62" y="1520"/>
                    <a:pt x="465" y="2575"/>
                    <a:pt x="1179" y="3444"/>
                  </a:cubicBezTo>
                  <a:cubicBezTo>
                    <a:pt x="1272" y="3537"/>
                    <a:pt x="1365" y="3599"/>
                    <a:pt x="1489" y="3599"/>
                  </a:cubicBezTo>
                  <a:cubicBezTo>
                    <a:pt x="1613" y="3599"/>
                    <a:pt x="1737" y="3537"/>
                    <a:pt x="1799" y="3444"/>
                  </a:cubicBezTo>
                  <a:cubicBezTo>
                    <a:pt x="2513" y="2575"/>
                    <a:pt x="2916" y="1520"/>
                    <a:pt x="3009" y="404"/>
                  </a:cubicBezTo>
                  <a:cubicBezTo>
                    <a:pt x="2978" y="187"/>
                    <a:pt x="2823" y="1"/>
                    <a:pt x="2575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2682500" y="2925075"/>
              <a:ext cx="38025" cy="89975"/>
            </a:xfrm>
            <a:custGeom>
              <a:avLst/>
              <a:gdLst/>
              <a:ahLst/>
              <a:cxnLst/>
              <a:rect l="l" t="t" r="r" b="b"/>
              <a:pathLst>
                <a:path w="1521" h="3599" extrusionOk="0">
                  <a:moveTo>
                    <a:pt x="1" y="1"/>
                  </a:moveTo>
                  <a:lnTo>
                    <a:pt x="1" y="3599"/>
                  </a:lnTo>
                  <a:cubicBezTo>
                    <a:pt x="125" y="3599"/>
                    <a:pt x="249" y="3537"/>
                    <a:pt x="311" y="3444"/>
                  </a:cubicBezTo>
                  <a:cubicBezTo>
                    <a:pt x="1025" y="2575"/>
                    <a:pt x="1428" y="1520"/>
                    <a:pt x="1521" y="404"/>
                  </a:cubicBezTo>
                  <a:cubicBezTo>
                    <a:pt x="1490" y="187"/>
                    <a:pt x="1335" y="1"/>
                    <a:pt x="10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2590225" y="2735075"/>
              <a:ext cx="184600" cy="210200"/>
            </a:xfrm>
            <a:custGeom>
              <a:avLst/>
              <a:gdLst/>
              <a:ahLst/>
              <a:cxnLst/>
              <a:rect l="l" t="t" r="r" b="b"/>
              <a:pathLst>
                <a:path w="7384" h="8408" extrusionOk="0">
                  <a:moveTo>
                    <a:pt x="3692" y="1"/>
                  </a:moveTo>
                  <a:lnTo>
                    <a:pt x="1831" y="559"/>
                  </a:lnTo>
                  <a:cubicBezTo>
                    <a:pt x="1707" y="1490"/>
                    <a:pt x="1645" y="2420"/>
                    <a:pt x="1645" y="3351"/>
                  </a:cubicBezTo>
                  <a:lnTo>
                    <a:pt x="1645" y="3971"/>
                  </a:lnTo>
                  <a:lnTo>
                    <a:pt x="280" y="4375"/>
                  </a:lnTo>
                  <a:cubicBezTo>
                    <a:pt x="125" y="4406"/>
                    <a:pt x="1" y="4561"/>
                    <a:pt x="1" y="4747"/>
                  </a:cubicBezTo>
                  <a:lnTo>
                    <a:pt x="1" y="6639"/>
                  </a:lnTo>
                  <a:cubicBezTo>
                    <a:pt x="1" y="6856"/>
                    <a:pt x="156" y="7042"/>
                    <a:pt x="373" y="7042"/>
                  </a:cubicBezTo>
                  <a:lnTo>
                    <a:pt x="1521" y="7042"/>
                  </a:lnTo>
                  <a:lnTo>
                    <a:pt x="1955" y="8159"/>
                  </a:lnTo>
                  <a:cubicBezTo>
                    <a:pt x="2017" y="8314"/>
                    <a:pt x="2172" y="8407"/>
                    <a:pt x="2358" y="8407"/>
                  </a:cubicBezTo>
                  <a:lnTo>
                    <a:pt x="5057" y="8407"/>
                  </a:lnTo>
                  <a:cubicBezTo>
                    <a:pt x="5243" y="8407"/>
                    <a:pt x="5398" y="8314"/>
                    <a:pt x="5460" y="8159"/>
                  </a:cubicBezTo>
                  <a:lnTo>
                    <a:pt x="5894" y="7042"/>
                  </a:lnTo>
                  <a:lnTo>
                    <a:pt x="6980" y="7042"/>
                  </a:lnTo>
                  <a:cubicBezTo>
                    <a:pt x="7197" y="7042"/>
                    <a:pt x="7383" y="6856"/>
                    <a:pt x="7383" y="6639"/>
                  </a:cubicBezTo>
                  <a:lnTo>
                    <a:pt x="7383" y="4747"/>
                  </a:lnTo>
                  <a:cubicBezTo>
                    <a:pt x="7383" y="4561"/>
                    <a:pt x="7259" y="4406"/>
                    <a:pt x="7073" y="4375"/>
                  </a:cubicBezTo>
                  <a:lnTo>
                    <a:pt x="5739" y="3971"/>
                  </a:lnTo>
                  <a:lnTo>
                    <a:pt x="5739" y="3351"/>
                  </a:lnTo>
                  <a:cubicBezTo>
                    <a:pt x="5739" y="2420"/>
                    <a:pt x="5677" y="1490"/>
                    <a:pt x="5522" y="559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2682500" y="2735075"/>
              <a:ext cx="91550" cy="210200"/>
            </a:xfrm>
            <a:custGeom>
              <a:avLst/>
              <a:gdLst/>
              <a:ahLst/>
              <a:cxnLst/>
              <a:rect l="l" t="t" r="r" b="b"/>
              <a:pathLst>
                <a:path w="3662" h="8408" extrusionOk="0">
                  <a:moveTo>
                    <a:pt x="1" y="1"/>
                  </a:moveTo>
                  <a:lnTo>
                    <a:pt x="1" y="8407"/>
                  </a:lnTo>
                  <a:lnTo>
                    <a:pt x="1366" y="8407"/>
                  </a:lnTo>
                  <a:cubicBezTo>
                    <a:pt x="1521" y="8407"/>
                    <a:pt x="1676" y="8314"/>
                    <a:pt x="1738" y="8159"/>
                  </a:cubicBezTo>
                  <a:lnTo>
                    <a:pt x="2203" y="7042"/>
                  </a:lnTo>
                  <a:lnTo>
                    <a:pt x="3289" y="7042"/>
                  </a:lnTo>
                  <a:cubicBezTo>
                    <a:pt x="3506" y="7042"/>
                    <a:pt x="3661" y="6856"/>
                    <a:pt x="3661" y="6639"/>
                  </a:cubicBezTo>
                  <a:lnTo>
                    <a:pt x="3661" y="4747"/>
                  </a:lnTo>
                  <a:cubicBezTo>
                    <a:pt x="3661" y="4561"/>
                    <a:pt x="3537" y="4406"/>
                    <a:pt x="3382" y="4375"/>
                  </a:cubicBezTo>
                  <a:lnTo>
                    <a:pt x="2048" y="3971"/>
                  </a:lnTo>
                  <a:lnTo>
                    <a:pt x="2048" y="3351"/>
                  </a:lnTo>
                  <a:cubicBezTo>
                    <a:pt x="2048" y="2420"/>
                    <a:pt x="1986" y="1490"/>
                    <a:pt x="1831" y="5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2636750" y="2665300"/>
              <a:ext cx="92325" cy="96175"/>
            </a:xfrm>
            <a:custGeom>
              <a:avLst/>
              <a:gdLst/>
              <a:ahLst/>
              <a:cxnLst/>
              <a:rect l="l" t="t" r="r" b="b"/>
              <a:pathLst>
                <a:path w="3693" h="3847" extrusionOk="0">
                  <a:moveTo>
                    <a:pt x="1831" y="0"/>
                  </a:moveTo>
                  <a:cubicBezTo>
                    <a:pt x="1180" y="0"/>
                    <a:pt x="683" y="683"/>
                    <a:pt x="280" y="1985"/>
                  </a:cubicBezTo>
                  <a:cubicBezTo>
                    <a:pt x="156" y="2420"/>
                    <a:pt x="63" y="2885"/>
                    <a:pt x="1" y="3350"/>
                  </a:cubicBezTo>
                  <a:lnTo>
                    <a:pt x="218" y="3443"/>
                  </a:lnTo>
                  <a:cubicBezTo>
                    <a:pt x="714" y="3691"/>
                    <a:pt x="1273" y="3847"/>
                    <a:pt x="1831" y="3847"/>
                  </a:cubicBezTo>
                  <a:cubicBezTo>
                    <a:pt x="2389" y="3847"/>
                    <a:pt x="2948" y="3691"/>
                    <a:pt x="3444" y="3443"/>
                  </a:cubicBezTo>
                  <a:lnTo>
                    <a:pt x="3692" y="3350"/>
                  </a:lnTo>
                  <a:cubicBezTo>
                    <a:pt x="3599" y="2885"/>
                    <a:pt x="3506" y="2420"/>
                    <a:pt x="3382" y="1985"/>
                  </a:cubicBezTo>
                  <a:cubicBezTo>
                    <a:pt x="3010" y="683"/>
                    <a:pt x="2482" y="0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2682500" y="2666075"/>
              <a:ext cx="46575" cy="95400"/>
            </a:xfrm>
            <a:custGeom>
              <a:avLst/>
              <a:gdLst/>
              <a:ahLst/>
              <a:cxnLst/>
              <a:rect l="l" t="t" r="r" b="b"/>
              <a:pathLst>
                <a:path w="1863" h="3816" extrusionOk="0">
                  <a:moveTo>
                    <a:pt x="1" y="0"/>
                  </a:moveTo>
                  <a:lnTo>
                    <a:pt x="1" y="3816"/>
                  </a:lnTo>
                  <a:cubicBezTo>
                    <a:pt x="559" y="3816"/>
                    <a:pt x="1118" y="3660"/>
                    <a:pt x="1614" y="3412"/>
                  </a:cubicBezTo>
                  <a:lnTo>
                    <a:pt x="1862" y="3319"/>
                  </a:lnTo>
                  <a:cubicBezTo>
                    <a:pt x="1769" y="2854"/>
                    <a:pt x="1676" y="2389"/>
                    <a:pt x="1552" y="1954"/>
                  </a:cubicBezTo>
                  <a:cubicBezTo>
                    <a:pt x="1180" y="652"/>
                    <a:pt x="652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2672425" y="2788775"/>
              <a:ext cx="20975" cy="61100"/>
            </a:xfrm>
            <a:custGeom>
              <a:avLst/>
              <a:gdLst/>
              <a:ahLst/>
              <a:cxnLst/>
              <a:rect l="l" t="t" r="r" b="b"/>
              <a:pathLst>
                <a:path w="839" h="2444" extrusionOk="0">
                  <a:moveTo>
                    <a:pt x="404" y="1"/>
                  </a:moveTo>
                  <a:cubicBezTo>
                    <a:pt x="202" y="1"/>
                    <a:pt x="1" y="133"/>
                    <a:pt x="1" y="396"/>
                  </a:cubicBezTo>
                  <a:lnTo>
                    <a:pt x="1" y="2040"/>
                  </a:lnTo>
                  <a:cubicBezTo>
                    <a:pt x="1" y="2258"/>
                    <a:pt x="187" y="2444"/>
                    <a:pt x="404" y="2444"/>
                  </a:cubicBezTo>
                  <a:lnTo>
                    <a:pt x="435" y="2444"/>
                  </a:lnTo>
                  <a:cubicBezTo>
                    <a:pt x="652" y="2444"/>
                    <a:pt x="838" y="2258"/>
                    <a:pt x="807" y="2040"/>
                  </a:cubicBezTo>
                  <a:lnTo>
                    <a:pt x="807" y="396"/>
                  </a:lnTo>
                  <a:cubicBezTo>
                    <a:pt x="807" y="133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2"/>
            <p:cNvSpPr/>
            <p:nvPr/>
          </p:nvSpPr>
          <p:spPr>
            <a:xfrm>
              <a:off x="2753850" y="2774625"/>
              <a:ext cx="62075" cy="129550"/>
            </a:xfrm>
            <a:custGeom>
              <a:avLst/>
              <a:gdLst/>
              <a:ahLst/>
              <a:cxnLst/>
              <a:rect l="l" t="t" r="r" b="b"/>
              <a:pathLst>
                <a:path w="2483" h="5182" extrusionOk="0">
                  <a:moveTo>
                    <a:pt x="1241" y="1"/>
                  </a:moveTo>
                  <a:cubicBezTo>
                    <a:pt x="1148" y="1"/>
                    <a:pt x="1024" y="63"/>
                    <a:pt x="962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87" y="5181"/>
                    <a:pt x="435" y="5181"/>
                  </a:cubicBezTo>
                  <a:lnTo>
                    <a:pt x="2079" y="5181"/>
                  </a:lnTo>
                  <a:cubicBezTo>
                    <a:pt x="2296" y="5181"/>
                    <a:pt x="2482" y="4995"/>
                    <a:pt x="2482" y="4778"/>
                  </a:cubicBezTo>
                  <a:lnTo>
                    <a:pt x="2482" y="2389"/>
                  </a:lnTo>
                  <a:cubicBezTo>
                    <a:pt x="2482" y="1552"/>
                    <a:pt x="2141" y="714"/>
                    <a:pt x="1521" y="125"/>
                  </a:cubicBezTo>
                  <a:cubicBezTo>
                    <a:pt x="1459" y="63"/>
                    <a:pt x="1335" y="1"/>
                    <a:pt x="12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2"/>
            <p:cNvSpPr/>
            <p:nvPr/>
          </p:nvSpPr>
          <p:spPr>
            <a:xfrm>
              <a:off x="2754625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87" y="2017"/>
                    <a:pt x="404" y="2017"/>
                  </a:cubicBezTo>
                  <a:lnTo>
                    <a:pt x="2048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2"/>
            <p:cNvSpPr/>
            <p:nvPr/>
          </p:nvSpPr>
          <p:spPr>
            <a:xfrm>
              <a:off x="2550675" y="2774625"/>
              <a:ext cx="61300" cy="129550"/>
            </a:xfrm>
            <a:custGeom>
              <a:avLst/>
              <a:gdLst/>
              <a:ahLst/>
              <a:cxnLst/>
              <a:rect l="l" t="t" r="r" b="b"/>
              <a:pathLst>
                <a:path w="2452" h="5182" extrusionOk="0">
                  <a:moveTo>
                    <a:pt x="1241" y="1"/>
                  </a:moveTo>
                  <a:cubicBezTo>
                    <a:pt x="1117" y="1"/>
                    <a:pt x="1024" y="63"/>
                    <a:pt x="931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56" y="5181"/>
                    <a:pt x="404" y="5181"/>
                  </a:cubicBezTo>
                  <a:lnTo>
                    <a:pt x="2048" y="5181"/>
                  </a:lnTo>
                  <a:cubicBezTo>
                    <a:pt x="2265" y="5181"/>
                    <a:pt x="2451" y="4995"/>
                    <a:pt x="2451" y="4778"/>
                  </a:cubicBezTo>
                  <a:lnTo>
                    <a:pt x="2451" y="2389"/>
                  </a:lnTo>
                  <a:cubicBezTo>
                    <a:pt x="2451" y="1552"/>
                    <a:pt x="2110" y="714"/>
                    <a:pt x="1521" y="125"/>
                  </a:cubicBezTo>
                  <a:cubicBezTo>
                    <a:pt x="1428" y="63"/>
                    <a:pt x="1334" y="1"/>
                    <a:pt x="1241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2"/>
            <p:cNvSpPr/>
            <p:nvPr/>
          </p:nvSpPr>
          <p:spPr>
            <a:xfrm>
              <a:off x="2549900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56" y="2017"/>
                    <a:pt x="373" y="2017"/>
                  </a:cubicBezTo>
                  <a:lnTo>
                    <a:pt x="2017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2"/>
            <p:cNvSpPr/>
            <p:nvPr/>
          </p:nvSpPr>
          <p:spPr>
            <a:xfrm>
              <a:off x="2682500" y="2788600"/>
              <a:ext cx="10125" cy="61275"/>
            </a:xfrm>
            <a:custGeom>
              <a:avLst/>
              <a:gdLst/>
              <a:ahLst/>
              <a:cxnLst/>
              <a:rect l="l" t="t" r="r" b="b"/>
              <a:pathLst>
                <a:path w="405" h="2451" extrusionOk="0">
                  <a:moveTo>
                    <a:pt x="1" y="0"/>
                  </a:moveTo>
                  <a:lnTo>
                    <a:pt x="1" y="2451"/>
                  </a:lnTo>
                  <a:cubicBezTo>
                    <a:pt x="218" y="2451"/>
                    <a:pt x="404" y="2265"/>
                    <a:pt x="404" y="2047"/>
                  </a:cubicBezTo>
                  <a:lnTo>
                    <a:pt x="404" y="403"/>
                  </a:lnTo>
                  <a:cubicBezTo>
                    <a:pt x="404" y="186"/>
                    <a:pt x="21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4439;p39">
            <a:extLst>
              <a:ext uri="{FF2B5EF4-FFF2-40B4-BE49-F238E27FC236}">
                <a16:creationId xmlns:a16="http://schemas.microsoft.com/office/drawing/2014/main" id="{976ED41F-531F-DD73-1F36-01C07BB4DBD7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4439;p39">
            <a:extLst>
              <a:ext uri="{FF2B5EF4-FFF2-40B4-BE49-F238E27FC236}">
                <a16:creationId xmlns:a16="http://schemas.microsoft.com/office/drawing/2014/main" id="{3ED1F7B0-C370-8D45-3AB3-0895C2B2D3AE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4439;p39">
            <a:extLst>
              <a:ext uri="{FF2B5EF4-FFF2-40B4-BE49-F238E27FC236}">
                <a16:creationId xmlns:a16="http://schemas.microsoft.com/office/drawing/2014/main" id="{A4147CDB-5A55-395C-C138-3B4A4E24D742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4439;p39">
            <a:extLst>
              <a:ext uri="{FF2B5EF4-FFF2-40B4-BE49-F238E27FC236}">
                <a16:creationId xmlns:a16="http://schemas.microsoft.com/office/drawing/2014/main" id="{89D86B98-876E-6517-80C7-5CCE6F0A3592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" name="Google Shape;4352;p35">
            <a:extLst>
              <a:ext uri="{FF2B5EF4-FFF2-40B4-BE49-F238E27FC236}">
                <a16:creationId xmlns:a16="http://schemas.microsoft.com/office/drawing/2014/main" id="{5A5B9010-7056-0421-FA91-744197044E44}"/>
              </a:ext>
            </a:extLst>
          </p:cNvPr>
          <p:cNvGrpSpPr/>
          <p:nvPr/>
        </p:nvGrpSpPr>
        <p:grpSpPr>
          <a:xfrm>
            <a:off x="1604020" y="2139040"/>
            <a:ext cx="402661" cy="402661"/>
            <a:chOff x="5524650" y="2113150"/>
            <a:chExt cx="349775" cy="349775"/>
          </a:xfrm>
        </p:grpSpPr>
        <p:sp>
          <p:nvSpPr>
            <p:cNvPr id="15" name="Google Shape;4353;p35">
              <a:extLst>
                <a:ext uri="{FF2B5EF4-FFF2-40B4-BE49-F238E27FC236}">
                  <a16:creationId xmlns:a16="http://schemas.microsoft.com/office/drawing/2014/main" id="{FD61AB22-34C3-6388-7BA7-C82395E44C79}"/>
                </a:ext>
              </a:extLst>
            </p:cNvPr>
            <p:cNvSpPr/>
            <p:nvPr/>
          </p:nvSpPr>
          <p:spPr>
            <a:xfrm>
              <a:off x="574490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48" y="0"/>
                    <a:pt x="0" y="1148"/>
                    <a:pt x="0" y="2575"/>
                  </a:cubicBezTo>
                  <a:lnTo>
                    <a:pt x="0" y="2854"/>
                  </a:lnTo>
                  <a:cubicBezTo>
                    <a:pt x="0" y="3071"/>
                    <a:pt x="186" y="3257"/>
                    <a:pt x="403" y="3257"/>
                  </a:cubicBezTo>
                  <a:lnTo>
                    <a:pt x="4777" y="3257"/>
                  </a:lnTo>
                  <a:cubicBezTo>
                    <a:pt x="4994" y="3257"/>
                    <a:pt x="5180" y="3071"/>
                    <a:pt x="5180" y="2854"/>
                  </a:cubicBezTo>
                  <a:lnTo>
                    <a:pt x="5180" y="2575"/>
                  </a:lnTo>
                  <a:cubicBezTo>
                    <a:pt x="5180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54;p35">
              <a:extLst>
                <a:ext uri="{FF2B5EF4-FFF2-40B4-BE49-F238E27FC236}">
                  <a16:creationId xmlns:a16="http://schemas.microsoft.com/office/drawing/2014/main" id="{4900FA8B-17DA-4D00-0AEC-B57091ABD4B5}"/>
                </a:ext>
              </a:extLst>
            </p:cNvPr>
            <p:cNvSpPr/>
            <p:nvPr/>
          </p:nvSpPr>
          <p:spPr>
            <a:xfrm>
              <a:off x="5809250" y="2182175"/>
              <a:ext cx="64400" cy="81450"/>
            </a:xfrm>
            <a:custGeom>
              <a:avLst/>
              <a:gdLst/>
              <a:ahLst/>
              <a:cxnLst/>
              <a:rect l="l" t="t" r="r" b="b"/>
              <a:pathLst>
                <a:path w="2576" h="3258" extrusionOk="0">
                  <a:moveTo>
                    <a:pt x="1" y="0"/>
                  </a:moveTo>
                  <a:lnTo>
                    <a:pt x="1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55;p35">
              <a:extLst>
                <a:ext uri="{FF2B5EF4-FFF2-40B4-BE49-F238E27FC236}">
                  <a16:creationId xmlns:a16="http://schemas.microsoft.com/office/drawing/2014/main" id="{FF5C188E-CE39-6482-627A-89C72641FCAF}"/>
                </a:ext>
              </a:extLst>
            </p:cNvPr>
            <p:cNvSpPr/>
            <p:nvPr/>
          </p:nvSpPr>
          <p:spPr>
            <a:xfrm>
              <a:off x="575420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9" y="0"/>
                    <a:pt x="1388" y="149"/>
                    <a:pt x="1055" y="482"/>
                  </a:cubicBezTo>
                  <a:cubicBezTo>
                    <a:pt x="0" y="1505"/>
                    <a:pt x="745" y="3274"/>
                    <a:pt x="2203" y="3274"/>
                  </a:cubicBezTo>
                  <a:cubicBezTo>
                    <a:pt x="3102" y="3274"/>
                    <a:pt x="3847" y="2529"/>
                    <a:pt x="3847" y="1630"/>
                  </a:cubicBezTo>
                  <a:cubicBezTo>
                    <a:pt x="3847" y="645"/>
                    <a:pt x="3041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56;p35">
              <a:extLst>
                <a:ext uri="{FF2B5EF4-FFF2-40B4-BE49-F238E27FC236}">
                  <a16:creationId xmlns:a16="http://schemas.microsoft.com/office/drawing/2014/main" id="{16694A9F-817C-4136-2A01-46F27C40105C}"/>
                </a:ext>
              </a:extLst>
            </p:cNvPr>
            <p:cNvSpPr/>
            <p:nvPr/>
          </p:nvSpPr>
          <p:spPr>
            <a:xfrm>
              <a:off x="5809250" y="2113150"/>
              <a:ext cx="54325" cy="82225"/>
            </a:xfrm>
            <a:custGeom>
              <a:avLst/>
              <a:gdLst/>
              <a:ahLst/>
              <a:cxnLst/>
              <a:rect l="l" t="t" r="r" b="b"/>
              <a:pathLst>
                <a:path w="2173" h="3289" extrusionOk="0">
                  <a:moveTo>
                    <a:pt x="1" y="1"/>
                  </a:moveTo>
                  <a:lnTo>
                    <a:pt x="1" y="3289"/>
                  </a:lnTo>
                  <a:cubicBezTo>
                    <a:pt x="2172" y="3289"/>
                    <a:pt x="2172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57;p35">
              <a:extLst>
                <a:ext uri="{FF2B5EF4-FFF2-40B4-BE49-F238E27FC236}">
                  <a16:creationId xmlns:a16="http://schemas.microsoft.com/office/drawing/2014/main" id="{28B7A1FF-4243-47A4-DE29-822FBB1FFB30}"/>
                </a:ext>
              </a:extLst>
            </p:cNvPr>
            <p:cNvSpPr/>
            <p:nvPr/>
          </p:nvSpPr>
          <p:spPr>
            <a:xfrm>
              <a:off x="5674325" y="2113925"/>
              <a:ext cx="63625" cy="149700"/>
            </a:xfrm>
            <a:custGeom>
              <a:avLst/>
              <a:gdLst/>
              <a:ahLst/>
              <a:cxnLst/>
              <a:rect l="l" t="t" r="r" b="b"/>
              <a:pathLst>
                <a:path w="2545" h="5988" extrusionOk="0">
                  <a:moveTo>
                    <a:pt x="2082" y="0"/>
                  </a:moveTo>
                  <a:cubicBezTo>
                    <a:pt x="1913" y="0"/>
                    <a:pt x="1754" y="112"/>
                    <a:pt x="1707" y="280"/>
                  </a:cubicBezTo>
                  <a:lnTo>
                    <a:pt x="63" y="5460"/>
                  </a:lnTo>
                  <a:cubicBezTo>
                    <a:pt x="0" y="5677"/>
                    <a:pt x="125" y="5925"/>
                    <a:pt x="342" y="5987"/>
                  </a:cubicBezTo>
                  <a:lnTo>
                    <a:pt x="466" y="5987"/>
                  </a:lnTo>
                  <a:cubicBezTo>
                    <a:pt x="652" y="5987"/>
                    <a:pt x="807" y="5894"/>
                    <a:pt x="838" y="5708"/>
                  </a:cubicBezTo>
                  <a:lnTo>
                    <a:pt x="2482" y="528"/>
                  </a:lnTo>
                  <a:cubicBezTo>
                    <a:pt x="2544" y="311"/>
                    <a:pt x="2420" y="94"/>
                    <a:pt x="2234" y="32"/>
                  </a:cubicBezTo>
                  <a:cubicBezTo>
                    <a:pt x="2184" y="10"/>
                    <a:pt x="2133" y="0"/>
                    <a:pt x="208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58;p35">
              <a:extLst>
                <a:ext uri="{FF2B5EF4-FFF2-40B4-BE49-F238E27FC236}">
                  <a16:creationId xmlns:a16="http://schemas.microsoft.com/office/drawing/2014/main" id="{8AEEBBB2-B2FD-529A-2719-5E8312A0B1EA}"/>
                </a:ext>
              </a:extLst>
            </p:cNvPr>
            <p:cNvSpPr/>
            <p:nvPr/>
          </p:nvSpPr>
          <p:spPr>
            <a:xfrm>
              <a:off x="5551800" y="2278500"/>
              <a:ext cx="295475" cy="184425"/>
            </a:xfrm>
            <a:custGeom>
              <a:avLst/>
              <a:gdLst/>
              <a:ahLst/>
              <a:cxnLst/>
              <a:rect l="l" t="t" r="r" b="b"/>
              <a:pathLst>
                <a:path w="11819" h="7377" extrusionOk="0">
                  <a:moveTo>
                    <a:pt x="3308" y="1"/>
                  </a:moveTo>
                  <a:cubicBezTo>
                    <a:pt x="2985" y="1"/>
                    <a:pt x="2672" y="99"/>
                    <a:pt x="2389" y="273"/>
                  </a:cubicBezTo>
                  <a:cubicBezTo>
                    <a:pt x="1551" y="738"/>
                    <a:pt x="869" y="1793"/>
                    <a:pt x="528" y="3065"/>
                  </a:cubicBezTo>
                  <a:cubicBezTo>
                    <a:pt x="0" y="5112"/>
                    <a:pt x="559" y="6973"/>
                    <a:pt x="1800" y="7314"/>
                  </a:cubicBezTo>
                  <a:cubicBezTo>
                    <a:pt x="1924" y="7345"/>
                    <a:pt x="2079" y="7345"/>
                    <a:pt x="2203" y="7345"/>
                  </a:cubicBezTo>
                  <a:lnTo>
                    <a:pt x="2172" y="7376"/>
                  </a:lnTo>
                  <a:cubicBezTo>
                    <a:pt x="2854" y="7376"/>
                    <a:pt x="3537" y="6942"/>
                    <a:pt x="4126" y="6166"/>
                  </a:cubicBezTo>
                  <a:cubicBezTo>
                    <a:pt x="4188" y="6073"/>
                    <a:pt x="4312" y="6011"/>
                    <a:pt x="4436" y="6011"/>
                  </a:cubicBezTo>
                  <a:lnTo>
                    <a:pt x="7352" y="6011"/>
                  </a:lnTo>
                  <a:cubicBezTo>
                    <a:pt x="7476" y="6011"/>
                    <a:pt x="7600" y="6073"/>
                    <a:pt x="7693" y="6166"/>
                  </a:cubicBezTo>
                  <a:cubicBezTo>
                    <a:pt x="8260" y="6939"/>
                    <a:pt x="8954" y="7369"/>
                    <a:pt x="9617" y="7369"/>
                  </a:cubicBezTo>
                  <a:cubicBezTo>
                    <a:pt x="9753" y="7369"/>
                    <a:pt x="9888" y="7351"/>
                    <a:pt x="10020" y="7314"/>
                  </a:cubicBezTo>
                  <a:cubicBezTo>
                    <a:pt x="11260" y="6942"/>
                    <a:pt x="11819" y="5112"/>
                    <a:pt x="11291" y="3065"/>
                  </a:cubicBezTo>
                  <a:cubicBezTo>
                    <a:pt x="10950" y="1793"/>
                    <a:pt x="10268" y="738"/>
                    <a:pt x="9430" y="273"/>
                  </a:cubicBezTo>
                  <a:cubicBezTo>
                    <a:pt x="9147" y="99"/>
                    <a:pt x="8834" y="1"/>
                    <a:pt x="8511" y="1"/>
                  </a:cubicBezTo>
                  <a:cubicBezTo>
                    <a:pt x="8374" y="1"/>
                    <a:pt x="8235" y="19"/>
                    <a:pt x="8096" y="56"/>
                  </a:cubicBezTo>
                  <a:cubicBezTo>
                    <a:pt x="7755" y="149"/>
                    <a:pt x="7445" y="366"/>
                    <a:pt x="7228" y="676"/>
                  </a:cubicBezTo>
                  <a:cubicBezTo>
                    <a:pt x="7177" y="753"/>
                    <a:pt x="7084" y="808"/>
                    <a:pt x="6983" y="808"/>
                  </a:cubicBezTo>
                  <a:cubicBezTo>
                    <a:pt x="6962" y="808"/>
                    <a:pt x="6940" y="806"/>
                    <a:pt x="6918" y="800"/>
                  </a:cubicBezTo>
                  <a:lnTo>
                    <a:pt x="4901" y="800"/>
                  </a:lnTo>
                  <a:cubicBezTo>
                    <a:pt x="4880" y="806"/>
                    <a:pt x="4859" y="808"/>
                    <a:pt x="4838" y="808"/>
                  </a:cubicBezTo>
                  <a:cubicBezTo>
                    <a:pt x="4744" y="808"/>
                    <a:pt x="4668" y="753"/>
                    <a:pt x="4591" y="676"/>
                  </a:cubicBezTo>
                  <a:cubicBezTo>
                    <a:pt x="4374" y="366"/>
                    <a:pt x="4064" y="149"/>
                    <a:pt x="3723" y="56"/>
                  </a:cubicBezTo>
                  <a:cubicBezTo>
                    <a:pt x="3584" y="19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59;p35">
              <a:extLst>
                <a:ext uri="{FF2B5EF4-FFF2-40B4-BE49-F238E27FC236}">
                  <a16:creationId xmlns:a16="http://schemas.microsoft.com/office/drawing/2014/main" id="{F7B7F78F-A150-7775-AB17-7902818C79A3}"/>
                </a:ext>
              </a:extLst>
            </p:cNvPr>
            <p:cNvSpPr/>
            <p:nvPr/>
          </p:nvSpPr>
          <p:spPr>
            <a:xfrm>
              <a:off x="5699150" y="2278500"/>
              <a:ext cx="148900" cy="184250"/>
            </a:xfrm>
            <a:custGeom>
              <a:avLst/>
              <a:gdLst/>
              <a:ahLst/>
              <a:cxnLst/>
              <a:rect l="l" t="t" r="r" b="b"/>
              <a:pathLst>
                <a:path w="5956" h="7370" extrusionOk="0">
                  <a:moveTo>
                    <a:pt x="2617" y="1"/>
                  </a:moveTo>
                  <a:cubicBezTo>
                    <a:pt x="2480" y="1"/>
                    <a:pt x="2341" y="19"/>
                    <a:pt x="2202" y="56"/>
                  </a:cubicBezTo>
                  <a:cubicBezTo>
                    <a:pt x="1861" y="149"/>
                    <a:pt x="1551" y="366"/>
                    <a:pt x="1334" y="676"/>
                  </a:cubicBezTo>
                  <a:cubicBezTo>
                    <a:pt x="1257" y="753"/>
                    <a:pt x="1181" y="808"/>
                    <a:pt x="1087" y="808"/>
                  </a:cubicBezTo>
                  <a:cubicBezTo>
                    <a:pt x="1067" y="808"/>
                    <a:pt x="1046" y="806"/>
                    <a:pt x="1024" y="800"/>
                  </a:cubicBezTo>
                  <a:lnTo>
                    <a:pt x="0" y="800"/>
                  </a:lnTo>
                  <a:lnTo>
                    <a:pt x="0" y="6011"/>
                  </a:lnTo>
                  <a:lnTo>
                    <a:pt x="1458" y="6011"/>
                  </a:lnTo>
                  <a:cubicBezTo>
                    <a:pt x="1613" y="6011"/>
                    <a:pt x="1737" y="6073"/>
                    <a:pt x="1799" y="6166"/>
                  </a:cubicBezTo>
                  <a:cubicBezTo>
                    <a:pt x="2366" y="6939"/>
                    <a:pt x="3060" y="7369"/>
                    <a:pt x="3723" y="7369"/>
                  </a:cubicBezTo>
                  <a:cubicBezTo>
                    <a:pt x="3859" y="7369"/>
                    <a:pt x="3994" y="7351"/>
                    <a:pt x="4126" y="7314"/>
                  </a:cubicBezTo>
                  <a:cubicBezTo>
                    <a:pt x="5366" y="6973"/>
                    <a:pt x="5956" y="5112"/>
                    <a:pt x="5397" y="3065"/>
                  </a:cubicBezTo>
                  <a:cubicBezTo>
                    <a:pt x="5056" y="1793"/>
                    <a:pt x="4374" y="738"/>
                    <a:pt x="3536" y="273"/>
                  </a:cubicBezTo>
                  <a:cubicBezTo>
                    <a:pt x="3253" y="99"/>
                    <a:pt x="2940" y="1"/>
                    <a:pt x="261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0;p35">
              <a:extLst>
                <a:ext uri="{FF2B5EF4-FFF2-40B4-BE49-F238E27FC236}">
                  <a16:creationId xmlns:a16="http://schemas.microsoft.com/office/drawing/2014/main" id="{E9DD1426-16FD-B817-31F0-DEE656C07CB5}"/>
                </a:ext>
              </a:extLst>
            </p:cNvPr>
            <p:cNvSpPr/>
            <p:nvPr/>
          </p:nvSpPr>
          <p:spPr>
            <a:xfrm>
              <a:off x="5730150" y="233290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29" y="0"/>
                  </a:moveTo>
                  <a:cubicBezTo>
                    <a:pt x="1331" y="0"/>
                    <a:pt x="1026" y="111"/>
                    <a:pt x="776" y="361"/>
                  </a:cubicBezTo>
                  <a:cubicBezTo>
                    <a:pt x="1" y="1137"/>
                    <a:pt x="528" y="2439"/>
                    <a:pt x="1645" y="2470"/>
                  </a:cubicBezTo>
                  <a:cubicBezTo>
                    <a:pt x="2296" y="2470"/>
                    <a:pt x="2855" y="1912"/>
                    <a:pt x="2855" y="1230"/>
                  </a:cubicBezTo>
                  <a:cubicBezTo>
                    <a:pt x="2855" y="494"/>
                    <a:pt x="2256" y="0"/>
                    <a:pt x="1629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1;p35">
              <a:extLst>
                <a:ext uri="{FF2B5EF4-FFF2-40B4-BE49-F238E27FC236}">
                  <a16:creationId xmlns:a16="http://schemas.microsoft.com/office/drawing/2014/main" id="{EE7ACC78-839B-FBD0-D0B9-45A3DFF2ACDD}"/>
                </a:ext>
              </a:extLst>
            </p:cNvPr>
            <p:cNvSpPr/>
            <p:nvPr/>
          </p:nvSpPr>
          <p:spPr>
            <a:xfrm>
              <a:off x="5592600" y="2332425"/>
              <a:ext cx="67800" cy="60700"/>
            </a:xfrm>
            <a:custGeom>
              <a:avLst/>
              <a:gdLst/>
              <a:ahLst/>
              <a:cxnLst/>
              <a:rect l="l" t="t" r="r" b="b"/>
              <a:pathLst>
                <a:path w="2712" h="2428" extrusionOk="0">
                  <a:moveTo>
                    <a:pt x="1408" y="0"/>
                  </a:moveTo>
                  <a:cubicBezTo>
                    <a:pt x="1191" y="0"/>
                    <a:pt x="974" y="148"/>
                    <a:pt x="1005" y="442"/>
                  </a:cubicBezTo>
                  <a:lnTo>
                    <a:pt x="1005" y="845"/>
                  </a:lnTo>
                  <a:lnTo>
                    <a:pt x="602" y="845"/>
                  </a:lnTo>
                  <a:cubicBezTo>
                    <a:pt x="582" y="843"/>
                    <a:pt x="562" y="843"/>
                    <a:pt x="544" y="843"/>
                  </a:cubicBezTo>
                  <a:cubicBezTo>
                    <a:pt x="1" y="843"/>
                    <a:pt x="1" y="1655"/>
                    <a:pt x="544" y="1655"/>
                  </a:cubicBezTo>
                  <a:cubicBezTo>
                    <a:pt x="562" y="1655"/>
                    <a:pt x="582" y="1654"/>
                    <a:pt x="602" y="1652"/>
                  </a:cubicBezTo>
                  <a:lnTo>
                    <a:pt x="1005" y="1652"/>
                  </a:lnTo>
                  <a:lnTo>
                    <a:pt x="1005" y="2055"/>
                  </a:lnTo>
                  <a:cubicBezTo>
                    <a:pt x="1021" y="2303"/>
                    <a:pt x="1214" y="2427"/>
                    <a:pt x="1408" y="2427"/>
                  </a:cubicBezTo>
                  <a:cubicBezTo>
                    <a:pt x="1602" y="2427"/>
                    <a:pt x="1796" y="2303"/>
                    <a:pt x="1812" y="2055"/>
                  </a:cubicBezTo>
                  <a:lnTo>
                    <a:pt x="1812" y="1652"/>
                  </a:lnTo>
                  <a:lnTo>
                    <a:pt x="2246" y="1652"/>
                  </a:lnTo>
                  <a:cubicBezTo>
                    <a:pt x="2711" y="1621"/>
                    <a:pt x="2711" y="876"/>
                    <a:pt x="2246" y="845"/>
                  </a:cubicBezTo>
                  <a:lnTo>
                    <a:pt x="1812" y="845"/>
                  </a:lnTo>
                  <a:lnTo>
                    <a:pt x="1812" y="442"/>
                  </a:lnTo>
                  <a:cubicBezTo>
                    <a:pt x="1843" y="148"/>
                    <a:pt x="1625" y="0"/>
                    <a:pt x="1408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62;p35">
              <a:extLst>
                <a:ext uri="{FF2B5EF4-FFF2-40B4-BE49-F238E27FC236}">
                  <a16:creationId xmlns:a16="http://schemas.microsoft.com/office/drawing/2014/main" id="{638889CC-7EBC-D147-1390-416ABDF6B235}"/>
                </a:ext>
              </a:extLst>
            </p:cNvPr>
            <p:cNvSpPr/>
            <p:nvPr/>
          </p:nvSpPr>
          <p:spPr>
            <a:xfrm>
              <a:off x="5689050" y="234037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20" y="0"/>
                  </a:moveTo>
                  <a:cubicBezTo>
                    <a:pt x="226" y="0"/>
                    <a:pt x="32" y="124"/>
                    <a:pt x="1" y="372"/>
                  </a:cubicBezTo>
                  <a:lnTo>
                    <a:pt x="1" y="1458"/>
                  </a:lnTo>
                  <a:cubicBezTo>
                    <a:pt x="1" y="1706"/>
                    <a:pt x="187" y="1892"/>
                    <a:pt x="404" y="1892"/>
                  </a:cubicBezTo>
                  <a:lnTo>
                    <a:pt x="404" y="1861"/>
                  </a:lnTo>
                  <a:cubicBezTo>
                    <a:pt x="652" y="1861"/>
                    <a:pt x="838" y="1675"/>
                    <a:pt x="838" y="1458"/>
                  </a:cubicBezTo>
                  <a:lnTo>
                    <a:pt x="838" y="372"/>
                  </a:lnTo>
                  <a:cubicBezTo>
                    <a:pt x="807" y="124"/>
                    <a:pt x="613" y="0"/>
                    <a:pt x="42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63;p35">
              <a:extLst>
                <a:ext uri="{FF2B5EF4-FFF2-40B4-BE49-F238E27FC236}">
                  <a16:creationId xmlns:a16="http://schemas.microsoft.com/office/drawing/2014/main" id="{5A3EC322-1EDD-380E-2323-16115887BE01}"/>
                </a:ext>
              </a:extLst>
            </p:cNvPr>
            <p:cNvSpPr/>
            <p:nvPr/>
          </p:nvSpPr>
          <p:spPr>
            <a:xfrm>
              <a:off x="5699150" y="2340375"/>
              <a:ext cx="10875" cy="47325"/>
            </a:xfrm>
            <a:custGeom>
              <a:avLst/>
              <a:gdLst/>
              <a:ahLst/>
              <a:cxnLst/>
              <a:rect l="l" t="t" r="r" b="b"/>
              <a:pathLst>
                <a:path w="435" h="1893" extrusionOk="0">
                  <a:moveTo>
                    <a:pt x="0" y="0"/>
                  </a:moveTo>
                  <a:lnTo>
                    <a:pt x="0" y="1892"/>
                  </a:lnTo>
                  <a:cubicBezTo>
                    <a:pt x="248" y="1892"/>
                    <a:pt x="434" y="1675"/>
                    <a:pt x="434" y="1458"/>
                  </a:cubicBezTo>
                  <a:lnTo>
                    <a:pt x="434" y="372"/>
                  </a:lnTo>
                  <a:cubicBezTo>
                    <a:pt x="434" y="155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64;p35">
              <a:extLst>
                <a:ext uri="{FF2B5EF4-FFF2-40B4-BE49-F238E27FC236}">
                  <a16:creationId xmlns:a16="http://schemas.microsoft.com/office/drawing/2014/main" id="{34D586E7-734B-2C6A-BF39-C597B18FCF49}"/>
                </a:ext>
              </a:extLst>
            </p:cNvPr>
            <p:cNvSpPr/>
            <p:nvPr/>
          </p:nvSpPr>
          <p:spPr>
            <a:xfrm>
              <a:off x="552465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79" y="0"/>
                    <a:pt x="1" y="1148"/>
                    <a:pt x="1" y="2575"/>
                  </a:cubicBezTo>
                  <a:lnTo>
                    <a:pt x="1" y="2854"/>
                  </a:lnTo>
                  <a:cubicBezTo>
                    <a:pt x="1" y="3071"/>
                    <a:pt x="187" y="3257"/>
                    <a:pt x="435" y="3257"/>
                  </a:cubicBezTo>
                  <a:lnTo>
                    <a:pt x="4778" y="3257"/>
                  </a:lnTo>
                  <a:cubicBezTo>
                    <a:pt x="4995" y="3257"/>
                    <a:pt x="5181" y="3071"/>
                    <a:pt x="5181" y="2854"/>
                  </a:cubicBezTo>
                  <a:lnTo>
                    <a:pt x="5181" y="2575"/>
                  </a:lnTo>
                  <a:cubicBezTo>
                    <a:pt x="5181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5;p35">
              <a:extLst>
                <a:ext uri="{FF2B5EF4-FFF2-40B4-BE49-F238E27FC236}">
                  <a16:creationId xmlns:a16="http://schemas.microsoft.com/office/drawing/2014/main" id="{1F0942D0-D21E-3B04-D6D6-CB8205F53CF6}"/>
                </a:ext>
              </a:extLst>
            </p:cNvPr>
            <p:cNvSpPr/>
            <p:nvPr/>
          </p:nvSpPr>
          <p:spPr>
            <a:xfrm>
              <a:off x="5589800" y="2182175"/>
              <a:ext cx="64375" cy="81450"/>
            </a:xfrm>
            <a:custGeom>
              <a:avLst/>
              <a:gdLst/>
              <a:ahLst/>
              <a:cxnLst/>
              <a:rect l="l" t="t" r="r" b="b"/>
              <a:pathLst>
                <a:path w="2575" h="3258" extrusionOk="0">
                  <a:moveTo>
                    <a:pt x="0" y="0"/>
                  </a:moveTo>
                  <a:lnTo>
                    <a:pt x="0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66;p35">
              <a:extLst>
                <a:ext uri="{FF2B5EF4-FFF2-40B4-BE49-F238E27FC236}">
                  <a16:creationId xmlns:a16="http://schemas.microsoft.com/office/drawing/2014/main" id="{337235C5-3411-86D5-D759-E723E433E551}"/>
                </a:ext>
              </a:extLst>
            </p:cNvPr>
            <p:cNvSpPr/>
            <p:nvPr/>
          </p:nvSpPr>
          <p:spPr>
            <a:xfrm>
              <a:off x="553475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8" y="0"/>
                    <a:pt x="1387" y="149"/>
                    <a:pt x="1055" y="482"/>
                  </a:cubicBezTo>
                  <a:cubicBezTo>
                    <a:pt x="0" y="1505"/>
                    <a:pt x="744" y="3274"/>
                    <a:pt x="2202" y="3274"/>
                  </a:cubicBezTo>
                  <a:cubicBezTo>
                    <a:pt x="3102" y="3274"/>
                    <a:pt x="3846" y="2529"/>
                    <a:pt x="3846" y="1630"/>
                  </a:cubicBezTo>
                  <a:cubicBezTo>
                    <a:pt x="3846" y="645"/>
                    <a:pt x="3040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67;p35">
              <a:extLst>
                <a:ext uri="{FF2B5EF4-FFF2-40B4-BE49-F238E27FC236}">
                  <a16:creationId xmlns:a16="http://schemas.microsoft.com/office/drawing/2014/main" id="{C76CCA87-C3A5-6EDE-3ACE-743678CA7B68}"/>
                </a:ext>
              </a:extLst>
            </p:cNvPr>
            <p:cNvSpPr/>
            <p:nvPr/>
          </p:nvSpPr>
          <p:spPr>
            <a:xfrm>
              <a:off x="5589800" y="2113150"/>
              <a:ext cx="54300" cy="82225"/>
            </a:xfrm>
            <a:custGeom>
              <a:avLst/>
              <a:gdLst/>
              <a:ahLst/>
              <a:cxnLst/>
              <a:rect l="l" t="t" r="r" b="b"/>
              <a:pathLst>
                <a:path w="2172" h="3289" extrusionOk="0">
                  <a:moveTo>
                    <a:pt x="0" y="1"/>
                  </a:moveTo>
                  <a:lnTo>
                    <a:pt x="0" y="3289"/>
                  </a:lnTo>
                  <a:cubicBezTo>
                    <a:pt x="2172" y="3289"/>
                    <a:pt x="2172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8;p35">
              <a:extLst>
                <a:ext uri="{FF2B5EF4-FFF2-40B4-BE49-F238E27FC236}">
                  <a16:creationId xmlns:a16="http://schemas.microsoft.com/office/drawing/2014/main" id="{B24E132E-74B4-62A1-6032-2EAD1C75BD08}"/>
                </a:ext>
              </a:extLst>
            </p:cNvPr>
            <p:cNvSpPr/>
            <p:nvPr/>
          </p:nvSpPr>
          <p:spPr>
            <a:xfrm>
              <a:off x="5699925" y="2113150"/>
              <a:ext cx="38800" cy="131075"/>
            </a:xfrm>
            <a:custGeom>
              <a:avLst/>
              <a:gdLst/>
              <a:ahLst/>
              <a:cxnLst/>
              <a:rect l="l" t="t" r="r" b="b"/>
              <a:pathLst>
                <a:path w="1552" h="5243" extrusionOk="0">
                  <a:moveTo>
                    <a:pt x="1061" y="1"/>
                  </a:moveTo>
                  <a:cubicBezTo>
                    <a:pt x="892" y="1"/>
                    <a:pt x="738" y="118"/>
                    <a:pt x="714" y="311"/>
                  </a:cubicBezTo>
                  <a:lnTo>
                    <a:pt x="0" y="2513"/>
                  </a:lnTo>
                  <a:lnTo>
                    <a:pt x="0" y="5243"/>
                  </a:lnTo>
                  <a:lnTo>
                    <a:pt x="1489" y="528"/>
                  </a:lnTo>
                  <a:cubicBezTo>
                    <a:pt x="1551" y="342"/>
                    <a:pt x="1427" y="94"/>
                    <a:pt x="1210" y="32"/>
                  </a:cubicBezTo>
                  <a:cubicBezTo>
                    <a:pt x="1161" y="11"/>
                    <a:pt x="1111" y="1"/>
                    <a:pt x="106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474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F38-4EFB-AE43-1234-48E2BB3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21172-4877-106D-2205-6E8395CC87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sz="2800" dirty="0"/>
              <a:t>GAME OVER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EB64CB-1B00-1A74-C906-5565E2D7E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880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TRAINING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 the neural network to play snake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MACHINE LEARNING THEORY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Reinforcement Learning and Deep Q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2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290093" y="3105571"/>
            <a:ext cx="2907600" cy="1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chemeClr val="accent2"/>
                </a:solidFill>
              </a:rPr>
              <a:t>Machine Learning method to train a program (Snake Game)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2"/>
                </a:solidFill>
              </a:rPr>
              <a:t>Predict future actions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chemeClr val="accent2"/>
                </a:solidFill>
              </a:rPr>
              <a:t>Maximise the reward of 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113922" y="2260325"/>
            <a:ext cx="3227107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REINFORCEMENT LEARNING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4875337" y="2241842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DEEP Q LEARNING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4970622" y="3107438"/>
            <a:ext cx="2907600" cy="1585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Extension of reinforcement learning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Trains a neural network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Predicts actions to maximise reward</a:t>
            </a:r>
            <a:endParaRPr dirty="0"/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MACHINE LEARNING THEORY</a:t>
            </a:r>
            <a:endParaRPr dirty="0"/>
          </a:p>
        </p:txBody>
      </p:sp>
      <p:grpSp>
        <p:nvGrpSpPr>
          <p:cNvPr id="4134" name="Google Shape;4134;p30"/>
          <p:cNvGrpSpPr/>
          <p:nvPr/>
        </p:nvGrpSpPr>
        <p:grpSpPr>
          <a:xfrm>
            <a:off x="6094506" y="1559211"/>
            <a:ext cx="609838" cy="591450"/>
            <a:chOff x="5524650" y="3232150"/>
            <a:chExt cx="359850" cy="349000"/>
          </a:xfrm>
        </p:grpSpPr>
        <p:sp>
          <p:nvSpPr>
            <p:cNvPr id="4135" name="Google Shape;4135;p30"/>
            <p:cNvSpPr/>
            <p:nvPr/>
          </p:nvSpPr>
          <p:spPr>
            <a:xfrm>
              <a:off x="5832525" y="3319600"/>
              <a:ext cx="21725" cy="76225"/>
            </a:xfrm>
            <a:custGeom>
              <a:avLst/>
              <a:gdLst/>
              <a:ahLst/>
              <a:cxnLst/>
              <a:rect l="l" t="t" r="r" b="b"/>
              <a:pathLst>
                <a:path w="869" h="3049" extrusionOk="0">
                  <a:moveTo>
                    <a:pt x="435" y="1"/>
                  </a:moveTo>
                  <a:cubicBezTo>
                    <a:pt x="218" y="1"/>
                    <a:pt x="0" y="148"/>
                    <a:pt x="31" y="443"/>
                  </a:cubicBezTo>
                  <a:lnTo>
                    <a:pt x="31" y="2614"/>
                  </a:lnTo>
                  <a:cubicBezTo>
                    <a:pt x="31" y="2862"/>
                    <a:pt x="218" y="3048"/>
                    <a:pt x="435" y="3048"/>
                  </a:cubicBezTo>
                  <a:lnTo>
                    <a:pt x="435" y="3017"/>
                  </a:lnTo>
                  <a:cubicBezTo>
                    <a:pt x="652" y="3017"/>
                    <a:pt x="838" y="2831"/>
                    <a:pt x="838" y="2614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5802275" y="3279000"/>
              <a:ext cx="71375" cy="61750"/>
            </a:xfrm>
            <a:custGeom>
              <a:avLst/>
              <a:gdLst/>
              <a:ahLst/>
              <a:cxnLst/>
              <a:rect l="l" t="t" r="r" b="b"/>
              <a:pathLst>
                <a:path w="2855" h="2470" extrusionOk="0">
                  <a:moveTo>
                    <a:pt x="1624" y="0"/>
                  </a:moveTo>
                  <a:cubicBezTo>
                    <a:pt x="1328" y="0"/>
                    <a:pt x="1025" y="112"/>
                    <a:pt x="776" y="360"/>
                  </a:cubicBezTo>
                  <a:cubicBezTo>
                    <a:pt x="1" y="1136"/>
                    <a:pt x="559" y="2470"/>
                    <a:pt x="1645" y="2470"/>
                  </a:cubicBezTo>
                  <a:cubicBezTo>
                    <a:pt x="2327" y="2470"/>
                    <a:pt x="2854" y="1911"/>
                    <a:pt x="2854" y="1260"/>
                  </a:cubicBezTo>
                  <a:cubicBezTo>
                    <a:pt x="2854" y="501"/>
                    <a:pt x="2253" y="0"/>
                    <a:pt x="1624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5770475" y="3374850"/>
              <a:ext cx="114025" cy="61300"/>
            </a:xfrm>
            <a:custGeom>
              <a:avLst/>
              <a:gdLst/>
              <a:ahLst/>
              <a:cxnLst/>
              <a:rect l="l" t="t" r="r" b="b"/>
              <a:pathLst>
                <a:path w="4561" h="2452" extrusionOk="0">
                  <a:moveTo>
                    <a:pt x="2917" y="1"/>
                  </a:moveTo>
                  <a:lnTo>
                    <a:pt x="404" y="32"/>
                  </a:lnTo>
                  <a:cubicBezTo>
                    <a:pt x="388" y="29"/>
                    <a:pt x="372" y="28"/>
                    <a:pt x="357" y="28"/>
                  </a:cubicBezTo>
                  <a:cubicBezTo>
                    <a:pt x="161" y="28"/>
                    <a:pt x="1" y="205"/>
                    <a:pt x="1" y="435"/>
                  </a:cubicBezTo>
                  <a:lnTo>
                    <a:pt x="1" y="2048"/>
                  </a:lnTo>
                  <a:cubicBezTo>
                    <a:pt x="1" y="2265"/>
                    <a:pt x="187" y="2451"/>
                    <a:pt x="404" y="2451"/>
                  </a:cubicBezTo>
                  <a:lnTo>
                    <a:pt x="2917" y="2451"/>
                  </a:lnTo>
                  <a:cubicBezTo>
                    <a:pt x="4561" y="2451"/>
                    <a:pt x="4561" y="1"/>
                    <a:pt x="2917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5524650" y="3232150"/>
              <a:ext cx="266750" cy="118775"/>
            </a:xfrm>
            <a:custGeom>
              <a:avLst/>
              <a:gdLst/>
              <a:ahLst/>
              <a:cxnLst/>
              <a:rect l="l" t="t" r="r" b="b"/>
              <a:pathLst>
                <a:path w="10670" h="4751" extrusionOk="0">
                  <a:moveTo>
                    <a:pt x="3109" y="1"/>
                  </a:moveTo>
                  <a:cubicBezTo>
                    <a:pt x="1397" y="1"/>
                    <a:pt x="1" y="1416"/>
                    <a:pt x="1" y="3134"/>
                  </a:cubicBezTo>
                  <a:lnTo>
                    <a:pt x="1" y="4344"/>
                  </a:lnTo>
                  <a:cubicBezTo>
                    <a:pt x="1" y="4574"/>
                    <a:pt x="161" y="4750"/>
                    <a:pt x="381" y="4750"/>
                  </a:cubicBezTo>
                  <a:cubicBezTo>
                    <a:pt x="399" y="4750"/>
                    <a:pt x="417" y="4749"/>
                    <a:pt x="435" y="4747"/>
                  </a:cubicBezTo>
                  <a:lnTo>
                    <a:pt x="10237" y="4747"/>
                  </a:lnTo>
                  <a:cubicBezTo>
                    <a:pt x="10253" y="4749"/>
                    <a:pt x="10269" y="4750"/>
                    <a:pt x="10285" y="4750"/>
                  </a:cubicBezTo>
                  <a:cubicBezTo>
                    <a:pt x="10485" y="4750"/>
                    <a:pt x="10669" y="4574"/>
                    <a:pt x="10640" y="4344"/>
                  </a:cubicBezTo>
                  <a:lnTo>
                    <a:pt x="10640" y="3134"/>
                  </a:lnTo>
                  <a:cubicBezTo>
                    <a:pt x="10640" y="1397"/>
                    <a:pt x="9245" y="1"/>
                    <a:pt x="7507" y="1"/>
                  </a:cubicBezTo>
                  <a:lnTo>
                    <a:pt x="3165" y="1"/>
                  </a:lnTo>
                  <a:cubicBezTo>
                    <a:pt x="3146" y="1"/>
                    <a:pt x="3128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5658050" y="3232175"/>
              <a:ext cx="133350" cy="118750"/>
            </a:xfrm>
            <a:custGeom>
              <a:avLst/>
              <a:gdLst/>
              <a:ahLst/>
              <a:cxnLst/>
              <a:rect l="l" t="t" r="r" b="b"/>
              <a:pathLst>
                <a:path w="5334" h="4750" extrusionOk="0">
                  <a:moveTo>
                    <a:pt x="0" y="0"/>
                  </a:moveTo>
                  <a:lnTo>
                    <a:pt x="0" y="4746"/>
                  </a:lnTo>
                  <a:lnTo>
                    <a:pt x="4901" y="4746"/>
                  </a:lnTo>
                  <a:cubicBezTo>
                    <a:pt x="4917" y="4748"/>
                    <a:pt x="4933" y="4749"/>
                    <a:pt x="4949" y="4749"/>
                  </a:cubicBezTo>
                  <a:cubicBezTo>
                    <a:pt x="5149" y="4749"/>
                    <a:pt x="5333" y="4573"/>
                    <a:pt x="5304" y="4343"/>
                  </a:cubicBezTo>
                  <a:lnTo>
                    <a:pt x="5304" y="3133"/>
                  </a:lnTo>
                  <a:cubicBezTo>
                    <a:pt x="5304" y="1396"/>
                    <a:pt x="3909" y="0"/>
                    <a:pt x="217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5565750" y="3272500"/>
              <a:ext cx="184600" cy="78350"/>
            </a:xfrm>
            <a:custGeom>
              <a:avLst/>
              <a:gdLst/>
              <a:ahLst/>
              <a:cxnLst/>
              <a:rect l="l" t="t" r="r" b="b"/>
              <a:pathLst>
                <a:path w="7384" h="3134" extrusionOk="0">
                  <a:moveTo>
                    <a:pt x="1521" y="0"/>
                  </a:moveTo>
                  <a:cubicBezTo>
                    <a:pt x="683" y="0"/>
                    <a:pt x="1" y="683"/>
                    <a:pt x="1" y="1520"/>
                  </a:cubicBezTo>
                  <a:lnTo>
                    <a:pt x="1" y="3133"/>
                  </a:lnTo>
                  <a:lnTo>
                    <a:pt x="7383" y="3133"/>
                  </a:lnTo>
                  <a:lnTo>
                    <a:pt x="7383" y="1520"/>
                  </a:lnTo>
                  <a:cubicBezTo>
                    <a:pt x="7383" y="683"/>
                    <a:pt x="6701" y="0"/>
                    <a:pt x="586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5657275" y="3272500"/>
              <a:ext cx="92300" cy="78350"/>
            </a:xfrm>
            <a:custGeom>
              <a:avLst/>
              <a:gdLst/>
              <a:ahLst/>
              <a:cxnLst/>
              <a:rect l="l" t="t" r="r" b="b"/>
              <a:pathLst>
                <a:path w="3692" h="3134" extrusionOk="0">
                  <a:moveTo>
                    <a:pt x="0" y="0"/>
                  </a:moveTo>
                  <a:lnTo>
                    <a:pt x="0" y="3133"/>
                  </a:lnTo>
                  <a:lnTo>
                    <a:pt x="3691" y="3133"/>
                  </a:lnTo>
                  <a:lnTo>
                    <a:pt x="3691" y="1520"/>
                  </a:lnTo>
                  <a:cubicBezTo>
                    <a:pt x="3691" y="683"/>
                    <a:pt x="3009" y="0"/>
                    <a:pt x="2202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5524650" y="3460150"/>
              <a:ext cx="266025" cy="120225"/>
            </a:xfrm>
            <a:custGeom>
              <a:avLst/>
              <a:gdLst/>
              <a:ahLst/>
              <a:cxnLst/>
              <a:rect l="l" t="t" r="r" b="b"/>
              <a:pathLst>
                <a:path w="10641" h="4809" extrusionOk="0">
                  <a:moveTo>
                    <a:pt x="435" y="1"/>
                  </a:moveTo>
                  <a:cubicBezTo>
                    <a:pt x="187" y="1"/>
                    <a:pt x="1" y="187"/>
                    <a:pt x="1" y="404"/>
                  </a:cubicBezTo>
                  <a:lnTo>
                    <a:pt x="1" y="4405"/>
                  </a:lnTo>
                  <a:cubicBezTo>
                    <a:pt x="1" y="4654"/>
                    <a:pt x="187" y="4809"/>
                    <a:pt x="435" y="4809"/>
                  </a:cubicBezTo>
                  <a:lnTo>
                    <a:pt x="10237" y="4809"/>
                  </a:lnTo>
                  <a:cubicBezTo>
                    <a:pt x="10454" y="4809"/>
                    <a:pt x="10640" y="4654"/>
                    <a:pt x="10640" y="4405"/>
                  </a:cubicBezTo>
                  <a:lnTo>
                    <a:pt x="10640" y="404"/>
                  </a:lnTo>
                  <a:cubicBezTo>
                    <a:pt x="10640" y="187"/>
                    <a:pt x="10454" y="1"/>
                    <a:pt x="10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5658050" y="3460150"/>
              <a:ext cx="132625" cy="121000"/>
            </a:xfrm>
            <a:custGeom>
              <a:avLst/>
              <a:gdLst/>
              <a:ahLst/>
              <a:cxnLst/>
              <a:rect l="l" t="t" r="r" b="b"/>
              <a:pathLst>
                <a:path w="5305" h="4840" extrusionOk="0">
                  <a:moveTo>
                    <a:pt x="0" y="1"/>
                  </a:moveTo>
                  <a:lnTo>
                    <a:pt x="0" y="4840"/>
                  </a:lnTo>
                  <a:lnTo>
                    <a:pt x="4901" y="4840"/>
                  </a:lnTo>
                  <a:cubicBezTo>
                    <a:pt x="5118" y="4840"/>
                    <a:pt x="5304" y="4654"/>
                    <a:pt x="5304" y="4436"/>
                  </a:cubicBezTo>
                  <a:lnTo>
                    <a:pt x="5304" y="404"/>
                  </a:lnTo>
                  <a:cubicBezTo>
                    <a:pt x="5304" y="187"/>
                    <a:pt x="5118" y="1"/>
                    <a:pt x="490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5592900" y="3494275"/>
              <a:ext cx="129525" cy="61300"/>
            </a:xfrm>
            <a:custGeom>
              <a:avLst/>
              <a:gdLst/>
              <a:ahLst/>
              <a:cxnLst/>
              <a:rect l="l" t="t" r="r" b="b"/>
              <a:pathLst>
                <a:path w="5181" h="2452" extrusionOk="0">
                  <a:moveTo>
                    <a:pt x="435" y="1"/>
                  </a:moveTo>
                  <a:cubicBezTo>
                    <a:pt x="187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87" y="2451"/>
                    <a:pt x="435" y="2451"/>
                  </a:cubicBezTo>
                  <a:lnTo>
                    <a:pt x="4777" y="2451"/>
                  </a:lnTo>
                  <a:cubicBezTo>
                    <a:pt x="4995" y="2451"/>
                    <a:pt x="5181" y="2265"/>
                    <a:pt x="5181" y="2048"/>
                  </a:cubicBezTo>
                  <a:lnTo>
                    <a:pt x="5181" y="404"/>
                  </a:lnTo>
                  <a:cubicBezTo>
                    <a:pt x="5181" y="187"/>
                    <a:pt x="4995" y="1"/>
                    <a:pt x="4777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658050" y="3494275"/>
              <a:ext cx="64375" cy="61300"/>
            </a:xfrm>
            <a:custGeom>
              <a:avLst/>
              <a:gdLst/>
              <a:ahLst/>
              <a:cxnLst/>
              <a:rect l="l" t="t" r="r" b="b"/>
              <a:pathLst>
                <a:path w="2575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2171" y="2451"/>
                  </a:lnTo>
                  <a:cubicBezTo>
                    <a:pt x="2389" y="2451"/>
                    <a:pt x="2575" y="2265"/>
                    <a:pt x="2575" y="2048"/>
                  </a:cubicBezTo>
                  <a:lnTo>
                    <a:pt x="2575" y="404"/>
                  </a:lnTo>
                  <a:cubicBezTo>
                    <a:pt x="2575" y="187"/>
                    <a:pt x="2389" y="1"/>
                    <a:pt x="217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5613825" y="3514450"/>
              <a:ext cx="88450" cy="20950"/>
            </a:xfrm>
            <a:custGeom>
              <a:avLst/>
              <a:gdLst/>
              <a:ahLst/>
              <a:cxnLst/>
              <a:rect l="l" t="t" r="r" b="b"/>
              <a:pathLst>
                <a:path w="3538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537" y="83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5535525" y="3350825"/>
              <a:ext cx="245075" cy="109350"/>
            </a:xfrm>
            <a:custGeom>
              <a:avLst/>
              <a:gdLst/>
              <a:ahLst/>
              <a:cxnLst/>
              <a:rect l="l" t="t" r="r" b="b"/>
              <a:pathLst>
                <a:path w="9803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9802" y="4374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5658050" y="3350825"/>
              <a:ext cx="122550" cy="109350"/>
            </a:xfrm>
            <a:custGeom>
              <a:avLst/>
              <a:gdLst/>
              <a:ahLst/>
              <a:cxnLst/>
              <a:rect l="l" t="t" r="r" b="b"/>
              <a:pathLst>
                <a:path w="4902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901" y="4374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5524650" y="3340725"/>
              <a:ext cx="266025" cy="129525"/>
            </a:xfrm>
            <a:custGeom>
              <a:avLst/>
              <a:gdLst/>
              <a:ahLst/>
              <a:cxnLst/>
              <a:rect l="l" t="t" r="r" b="b"/>
              <a:pathLst>
                <a:path w="10641" h="5181" extrusionOk="0">
                  <a:moveTo>
                    <a:pt x="3289" y="838"/>
                  </a:moveTo>
                  <a:lnTo>
                    <a:pt x="3289" y="4374"/>
                  </a:lnTo>
                  <a:lnTo>
                    <a:pt x="838" y="4374"/>
                  </a:lnTo>
                  <a:lnTo>
                    <a:pt x="838" y="838"/>
                  </a:lnTo>
                  <a:close/>
                  <a:moveTo>
                    <a:pt x="6546" y="838"/>
                  </a:moveTo>
                  <a:lnTo>
                    <a:pt x="6546" y="4374"/>
                  </a:lnTo>
                  <a:lnTo>
                    <a:pt x="4095" y="4374"/>
                  </a:lnTo>
                  <a:lnTo>
                    <a:pt x="4095" y="838"/>
                  </a:lnTo>
                  <a:close/>
                  <a:moveTo>
                    <a:pt x="9834" y="838"/>
                  </a:moveTo>
                  <a:lnTo>
                    <a:pt x="9834" y="4374"/>
                  </a:lnTo>
                  <a:lnTo>
                    <a:pt x="7383" y="4374"/>
                  </a:lnTo>
                  <a:lnTo>
                    <a:pt x="7383" y="838"/>
                  </a:lnTo>
                  <a:close/>
                  <a:moveTo>
                    <a:pt x="1" y="1"/>
                  </a:moveTo>
                  <a:lnTo>
                    <a:pt x="1" y="5181"/>
                  </a:lnTo>
                  <a:lnTo>
                    <a:pt x="10640" y="5181"/>
                  </a:lnTo>
                  <a:lnTo>
                    <a:pt x="10640" y="1"/>
                  </a:ln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5658050" y="3340725"/>
              <a:ext cx="132625" cy="129525"/>
            </a:xfrm>
            <a:custGeom>
              <a:avLst/>
              <a:gdLst/>
              <a:ahLst/>
              <a:cxnLst/>
              <a:rect l="l" t="t" r="r" b="b"/>
              <a:pathLst>
                <a:path w="5305" h="5181" extrusionOk="0">
                  <a:moveTo>
                    <a:pt x="4498" y="838"/>
                  </a:moveTo>
                  <a:lnTo>
                    <a:pt x="4498" y="4374"/>
                  </a:lnTo>
                  <a:lnTo>
                    <a:pt x="2047" y="4374"/>
                  </a:lnTo>
                  <a:lnTo>
                    <a:pt x="2047" y="838"/>
                  </a:lnTo>
                  <a:close/>
                  <a:moveTo>
                    <a:pt x="0" y="1"/>
                  </a:moveTo>
                  <a:lnTo>
                    <a:pt x="0" y="838"/>
                  </a:lnTo>
                  <a:lnTo>
                    <a:pt x="1210" y="838"/>
                  </a:lnTo>
                  <a:lnTo>
                    <a:pt x="1210" y="4374"/>
                  </a:lnTo>
                  <a:lnTo>
                    <a:pt x="0" y="4374"/>
                  </a:lnTo>
                  <a:lnTo>
                    <a:pt x="0" y="5181"/>
                  </a:lnTo>
                  <a:lnTo>
                    <a:pt x="5304" y="5181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5647950" y="3375050"/>
              <a:ext cx="20200" cy="61100"/>
            </a:xfrm>
            <a:custGeom>
              <a:avLst/>
              <a:gdLst/>
              <a:ahLst/>
              <a:cxnLst/>
              <a:rect l="l" t="t" r="r" b="b"/>
              <a:pathLst>
                <a:path w="808" h="2444" extrusionOk="0">
                  <a:moveTo>
                    <a:pt x="404" y="0"/>
                  </a:moveTo>
                  <a:cubicBezTo>
                    <a:pt x="202" y="0"/>
                    <a:pt x="1" y="132"/>
                    <a:pt x="1" y="396"/>
                  </a:cubicBezTo>
                  <a:lnTo>
                    <a:pt x="1" y="2071"/>
                  </a:lnTo>
                  <a:cubicBezTo>
                    <a:pt x="1" y="2288"/>
                    <a:pt x="187" y="2443"/>
                    <a:pt x="404" y="2443"/>
                  </a:cubicBezTo>
                  <a:lnTo>
                    <a:pt x="404" y="2412"/>
                  </a:lnTo>
                  <a:cubicBezTo>
                    <a:pt x="621" y="2412"/>
                    <a:pt x="807" y="2257"/>
                    <a:pt x="807" y="2040"/>
                  </a:cubicBezTo>
                  <a:lnTo>
                    <a:pt x="807" y="396"/>
                  </a:lnTo>
                  <a:cubicBezTo>
                    <a:pt x="807" y="132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5729375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32" y="2265"/>
                    <a:pt x="187" y="2420"/>
                    <a:pt x="435" y="2420"/>
                  </a:cubicBezTo>
                  <a:lnTo>
                    <a:pt x="435" y="2389"/>
                  </a:lnTo>
                  <a:cubicBezTo>
                    <a:pt x="652" y="2389"/>
                    <a:pt x="838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5565750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1" y="2265"/>
                    <a:pt x="187" y="2420"/>
                    <a:pt x="404" y="2420"/>
                  </a:cubicBezTo>
                  <a:lnTo>
                    <a:pt x="404" y="2389"/>
                  </a:lnTo>
                  <a:cubicBezTo>
                    <a:pt x="621" y="2389"/>
                    <a:pt x="807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5615875" y="3301875"/>
              <a:ext cx="83600" cy="20350"/>
            </a:xfrm>
            <a:custGeom>
              <a:avLst/>
              <a:gdLst/>
              <a:ahLst/>
              <a:cxnLst/>
              <a:rect l="l" t="t" r="r" b="b"/>
              <a:pathLst>
                <a:path w="3344" h="814" extrusionOk="0">
                  <a:moveTo>
                    <a:pt x="543" y="1"/>
                  </a:moveTo>
                  <a:cubicBezTo>
                    <a:pt x="0" y="1"/>
                    <a:pt x="0" y="813"/>
                    <a:pt x="543" y="813"/>
                  </a:cubicBezTo>
                  <a:cubicBezTo>
                    <a:pt x="562" y="813"/>
                    <a:pt x="581" y="812"/>
                    <a:pt x="601" y="810"/>
                  </a:cubicBezTo>
                  <a:lnTo>
                    <a:pt x="2773" y="810"/>
                  </a:lnTo>
                  <a:cubicBezTo>
                    <a:pt x="2792" y="812"/>
                    <a:pt x="2810" y="813"/>
                    <a:pt x="2828" y="813"/>
                  </a:cubicBezTo>
                  <a:cubicBezTo>
                    <a:pt x="3344" y="813"/>
                    <a:pt x="3344" y="1"/>
                    <a:pt x="2828" y="1"/>
                  </a:cubicBezTo>
                  <a:cubicBezTo>
                    <a:pt x="2810" y="1"/>
                    <a:pt x="2792" y="2"/>
                    <a:pt x="2773" y="4"/>
                  </a:cubicBezTo>
                  <a:lnTo>
                    <a:pt x="601" y="4"/>
                  </a:lnTo>
                  <a:cubicBezTo>
                    <a:pt x="581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5658050" y="3374850"/>
              <a:ext cx="10100" cy="61300"/>
            </a:xfrm>
            <a:custGeom>
              <a:avLst/>
              <a:gdLst/>
              <a:ahLst/>
              <a:cxnLst/>
              <a:rect l="l" t="t" r="r" b="b"/>
              <a:pathLst>
                <a:path w="404" h="2452" extrusionOk="0">
                  <a:moveTo>
                    <a:pt x="0" y="1"/>
                  </a:moveTo>
                  <a:lnTo>
                    <a:pt x="0" y="2451"/>
                  </a:lnTo>
                  <a:cubicBezTo>
                    <a:pt x="217" y="2451"/>
                    <a:pt x="403" y="2265"/>
                    <a:pt x="403" y="2048"/>
                  </a:cubicBezTo>
                  <a:lnTo>
                    <a:pt x="403" y="404"/>
                  </a:lnTo>
                  <a:cubicBezTo>
                    <a:pt x="403" y="187"/>
                    <a:pt x="248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5658050" y="3301875"/>
              <a:ext cx="41425" cy="20350"/>
            </a:xfrm>
            <a:custGeom>
              <a:avLst/>
              <a:gdLst/>
              <a:ahLst/>
              <a:cxnLst/>
              <a:rect l="l" t="t" r="r" b="b"/>
              <a:pathLst>
                <a:path w="1657" h="814" extrusionOk="0">
                  <a:moveTo>
                    <a:pt x="1141" y="1"/>
                  </a:moveTo>
                  <a:cubicBezTo>
                    <a:pt x="1123" y="1"/>
                    <a:pt x="1105" y="2"/>
                    <a:pt x="1086" y="4"/>
                  </a:cubicBezTo>
                  <a:lnTo>
                    <a:pt x="0" y="4"/>
                  </a:lnTo>
                  <a:lnTo>
                    <a:pt x="0" y="810"/>
                  </a:lnTo>
                  <a:lnTo>
                    <a:pt x="1086" y="810"/>
                  </a:lnTo>
                  <a:cubicBezTo>
                    <a:pt x="1105" y="812"/>
                    <a:pt x="1123" y="813"/>
                    <a:pt x="1141" y="813"/>
                  </a:cubicBezTo>
                  <a:cubicBezTo>
                    <a:pt x="1657" y="813"/>
                    <a:pt x="1657" y="1"/>
                    <a:pt x="11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5658050" y="3514450"/>
              <a:ext cx="44225" cy="20950"/>
            </a:xfrm>
            <a:custGeom>
              <a:avLst/>
              <a:gdLst/>
              <a:ahLst/>
              <a:cxnLst/>
              <a:rect l="l" t="t" r="r" b="b"/>
              <a:pathLst>
                <a:path w="1769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768" y="8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30"/>
          <p:cNvGrpSpPr/>
          <p:nvPr/>
        </p:nvGrpSpPr>
        <p:grpSpPr>
          <a:xfrm>
            <a:off x="2494836" y="1523707"/>
            <a:ext cx="499428" cy="591450"/>
            <a:chOff x="4798025" y="3232150"/>
            <a:chExt cx="294700" cy="349000"/>
          </a:xfrm>
        </p:grpSpPr>
        <p:sp>
          <p:nvSpPr>
            <p:cNvPr id="4159" name="Google Shape;4159;p30"/>
            <p:cNvSpPr/>
            <p:nvPr/>
          </p:nvSpPr>
          <p:spPr>
            <a:xfrm>
              <a:off x="4798025" y="3288000"/>
              <a:ext cx="294700" cy="170625"/>
            </a:xfrm>
            <a:custGeom>
              <a:avLst/>
              <a:gdLst/>
              <a:ahLst/>
              <a:cxnLst/>
              <a:rect l="l" t="t" r="r" b="b"/>
              <a:pathLst>
                <a:path w="11788" h="6825" extrusionOk="0">
                  <a:moveTo>
                    <a:pt x="466" y="0"/>
                  </a:moveTo>
                  <a:cubicBezTo>
                    <a:pt x="342" y="0"/>
                    <a:pt x="218" y="31"/>
                    <a:pt x="125" y="94"/>
                  </a:cubicBezTo>
                  <a:cubicBezTo>
                    <a:pt x="63" y="187"/>
                    <a:pt x="1" y="311"/>
                    <a:pt x="32" y="435"/>
                  </a:cubicBezTo>
                  <a:lnTo>
                    <a:pt x="590" y="6421"/>
                  </a:lnTo>
                  <a:cubicBezTo>
                    <a:pt x="561" y="6623"/>
                    <a:pt x="719" y="6797"/>
                    <a:pt x="939" y="6797"/>
                  </a:cubicBezTo>
                  <a:cubicBezTo>
                    <a:pt x="957" y="6797"/>
                    <a:pt x="975" y="6796"/>
                    <a:pt x="993" y="6794"/>
                  </a:cubicBezTo>
                  <a:lnTo>
                    <a:pt x="10795" y="6794"/>
                  </a:lnTo>
                  <a:lnTo>
                    <a:pt x="10795" y="6825"/>
                  </a:lnTo>
                  <a:cubicBezTo>
                    <a:pt x="11044" y="6825"/>
                    <a:pt x="11230" y="6670"/>
                    <a:pt x="11230" y="6452"/>
                  </a:cubicBezTo>
                  <a:lnTo>
                    <a:pt x="11757" y="435"/>
                  </a:lnTo>
                  <a:cubicBezTo>
                    <a:pt x="11788" y="342"/>
                    <a:pt x="11726" y="218"/>
                    <a:pt x="11664" y="125"/>
                  </a:cubicBezTo>
                  <a:cubicBezTo>
                    <a:pt x="11571" y="63"/>
                    <a:pt x="11478" y="0"/>
                    <a:pt x="11354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4945375" y="3288000"/>
              <a:ext cx="146575" cy="169950"/>
            </a:xfrm>
            <a:custGeom>
              <a:avLst/>
              <a:gdLst/>
              <a:ahLst/>
              <a:cxnLst/>
              <a:rect l="l" t="t" r="r" b="b"/>
              <a:pathLst>
                <a:path w="5863" h="6798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4917" y="6796"/>
                    <a:pt x="4933" y="6797"/>
                    <a:pt x="4949" y="6797"/>
                  </a:cubicBezTo>
                  <a:cubicBezTo>
                    <a:pt x="5145" y="6797"/>
                    <a:pt x="5305" y="6623"/>
                    <a:pt x="5305" y="6421"/>
                  </a:cubicBezTo>
                  <a:lnTo>
                    <a:pt x="5863" y="435"/>
                  </a:lnTo>
                  <a:cubicBezTo>
                    <a:pt x="5863" y="311"/>
                    <a:pt x="5832" y="187"/>
                    <a:pt x="5739" y="94"/>
                  </a:cubicBezTo>
                  <a:lnTo>
                    <a:pt x="5739" y="125"/>
                  </a:lnTo>
                  <a:cubicBezTo>
                    <a:pt x="5677" y="31"/>
                    <a:pt x="5553" y="0"/>
                    <a:pt x="546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4811975" y="3288000"/>
              <a:ext cx="266025" cy="169850"/>
            </a:xfrm>
            <a:custGeom>
              <a:avLst/>
              <a:gdLst/>
              <a:ahLst/>
              <a:cxnLst/>
              <a:rect l="l" t="t" r="r" b="b"/>
              <a:pathLst>
                <a:path w="10641" h="6794" extrusionOk="0">
                  <a:moveTo>
                    <a:pt x="1490" y="0"/>
                  </a:moveTo>
                  <a:cubicBezTo>
                    <a:pt x="1304" y="0"/>
                    <a:pt x="1149" y="125"/>
                    <a:pt x="1118" y="311"/>
                  </a:cubicBezTo>
                  <a:lnTo>
                    <a:pt x="32" y="6328"/>
                  </a:lnTo>
                  <a:cubicBezTo>
                    <a:pt x="1" y="6452"/>
                    <a:pt x="32" y="6577"/>
                    <a:pt x="125" y="6670"/>
                  </a:cubicBezTo>
                  <a:cubicBezTo>
                    <a:pt x="187" y="6732"/>
                    <a:pt x="311" y="6794"/>
                    <a:pt x="435" y="6794"/>
                  </a:cubicBezTo>
                  <a:lnTo>
                    <a:pt x="10237" y="6794"/>
                  </a:lnTo>
                  <a:cubicBezTo>
                    <a:pt x="10455" y="6794"/>
                    <a:pt x="10641" y="6577"/>
                    <a:pt x="10610" y="6328"/>
                  </a:cubicBezTo>
                  <a:lnTo>
                    <a:pt x="9524" y="311"/>
                  </a:lnTo>
                  <a:cubicBezTo>
                    <a:pt x="9493" y="125"/>
                    <a:pt x="9338" y="0"/>
                    <a:pt x="9121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4945375" y="3288000"/>
              <a:ext cx="133400" cy="169850"/>
            </a:xfrm>
            <a:custGeom>
              <a:avLst/>
              <a:gdLst/>
              <a:ahLst/>
              <a:cxnLst/>
              <a:rect l="l" t="t" r="r" b="b"/>
              <a:pathLst>
                <a:path w="5336" h="6794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5150" y="6794"/>
                    <a:pt x="5336" y="6577"/>
                    <a:pt x="5274" y="6328"/>
                  </a:cubicBezTo>
                  <a:lnTo>
                    <a:pt x="5305" y="6328"/>
                  </a:lnTo>
                  <a:lnTo>
                    <a:pt x="4219" y="311"/>
                  </a:lnTo>
                  <a:cubicBezTo>
                    <a:pt x="4188" y="125"/>
                    <a:pt x="4033" y="0"/>
                    <a:pt x="381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4836800" y="3318250"/>
              <a:ext cx="217175" cy="109350"/>
            </a:xfrm>
            <a:custGeom>
              <a:avLst/>
              <a:gdLst/>
              <a:ahLst/>
              <a:cxnLst/>
              <a:rect l="l" t="t" r="r" b="b"/>
              <a:pathLst>
                <a:path w="8687" h="4374" extrusionOk="0">
                  <a:moveTo>
                    <a:pt x="776" y="0"/>
                  </a:moveTo>
                  <a:lnTo>
                    <a:pt x="1" y="4374"/>
                  </a:lnTo>
                  <a:lnTo>
                    <a:pt x="8686" y="4374"/>
                  </a:lnTo>
                  <a:lnTo>
                    <a:pt x="7880" y="0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4945375" y="3318250"/>
              <a:ext cx="108600" cy="109350"/>
            </a:xfrm>
            <a:custGeom>
              <a:avLst/>
              <a:gdLst/>
              <a:ahLst/>
              <a:cxnLst/>
              <a:rect l="l" t="t" r="r" b="b"/>
              <a:pathLst>
                <a:path w="4344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343" y="43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4798800" y="3232150"/>
              <a:ext cx="293150" cy="65950"/>
            </a:xfrm>
            <a:custGeom>
              <a:avLst/>
              <a:gdLst/>
              <a:ahLst/>
              <a:cxnLst/>
              <a:rect l="l" t="t" r="r" b="b"/>
              <a:pathLst>
                <a:path w="11726" h="2638" extrusionOk="0">
                  <a:moveTo>
                    <a:pt x="1435" y="0"/>
                  </a:moveTo>
                  <a:cubicBezTo>
                    <a:pt x="624" y="0"/>
                    <a:pt x="1" y="671"/>
                    <a:pt x="1" y="1490"/>
                  </a:cubicBezTo>
                  <a:lnTo>
                    <a:pt x="1" y="2638"/>
                  </a:lnTo>
                  <a:lnTo>
                    <a:pt x="11726" y="2638"/>
                  </a:lnTo>
                  <a:lnTo>
                    <a:pt x="11726" y="1490"/>
                  </a:lnTo>
                  <a:cubicBezTo>
                    <a:pt x="11726" y="652"/>
                    <a:pt x="11044" y="1"/>
                    <a:pt x="10206" y="1"/>
                  </a:cubicBezTo>
                  <a:lnTo>
                    <a:pt x="1490" y="1"/>
                  </a:lnTo>
                  <a:cubicBezTo>
                    <a:pt x="1471" y="0"/>
                    <a:pt x="1453" y="0"/>
                    <a:pt x="1435" y="0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4877125" y="3406650"/>
              <a:ext cx="20200" cy="51200"/>
            </a:xfrm>
            <a:custGeom>
              <a:avLst/>
              <a:gdLst/>
              <a:ahLst/>
              <a:cxnLst/>
              <a:rect l="l" t="t" r="r" b="b"/>
              <a:pathLst>
                <a:path w="808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807" y="204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4972500" y="341052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04" y="0"/>
                  </a:moveTo>
                  <a:cubicBezTo>
                    <a:pt x="187" y="0"/>
                    <a:pt x="1" y="187"/>
                    <a:pt x="1" y="404"/>
                  </a:cubicBezTo>
                  <a:lnTo>
                    <a:pt x="1" y="1893"/>
                  </a:lnTo>
                  <a:lnTo>
                    <a:pt x="839" y="1893"/>
                  </a:lnTo>
                  <a:lnTo>
                    <a:pt x="839" y="404"/>
                  </a:lnTo>
                  <a:cubicBezTo>
                    <a:pt x="839" y="187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5013625" y="3410525"/>
              <a:ext cx="20175" cy="47325"/>
            </a:xfrm>
            <a:custGeom>
              <a:avLst/>
              <a:gdLst/>
              <a:ahLst/>
              <a:cxnLst/>
              <a:rect l="l" t="t" r="r" b="b"/>
              <a:pathLst>
                <a:path w="807" h="1893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1893"/>
                  </a:lnTo>
                  <a:lnTo>
                    <a:pt x="807" y="1893"/>
                  </a:lnTo>
                  <a:lnTo>
                    <a:pt x="807" y="404"/>
                  </a:lnTo>
                  <a:cubicBezTo>
                    <a:pt x="807" y="187"/>
                    <a:pt x="620" y="0"/>
                    <a:pt x="403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4811975" y="3448525"/>
              <a:ext cx="266025" cy="131850"/>
            </a:xfrm>
            <a:custGeom>
              <a:avLst/>
              <a:gdLst/>
              <a:ahLst/>
              <a:cxnLst/>
              <a:rect l="l" t="t" r="r" b="b"/>
              <a:pathLst>
                <a:path w="10641" h="5274" extrusionOk="0">
                  <a:moveTo>
                    <a:pt x="1" y="0"/>
                  </a:moveTo>
                  <a:lnTo>
                    <a:pt x="1" y="4870"/>
                  </a:lnTo>
                  <a:cubicBezTo>
                    <a:pt x="32" y="5088"/>
                    <a:pt x="218" y="5274"/>
                    <a:pt x="435" y="5274"/>
                  </a:cubicBezTo>
                  <a:lnTo>
                    <a:pt x="10237" y="5274"/>
                  </a:lnTo>
                  <a:cubicBezTo>
                    <a:pt x="10455" y="5274"/>
                    <a:pt x="10641" y="5088"/>
                    <a:pt x="10641" y="4870"/>
                  </a:cubicBezTo>
                  <a:lnTo>
                    <a:pt x="10641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4945375" y="3448525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0" y="0"/>
                  </a:moveTo>
                  <a:lnTo>
                    <a:pt x="0" y="5305"/>
                  </a:lnTo>
                  <a:lnTo>
                    <a:pt x="4901" y="5305"/>
                  </a:lnTo>
                  <a:cubicBezTo>
                    <a:pt x="5119" y="5305"/>
                    <a:pt x="5305" y="5119"/>
                    <a:pt x="5305" y="4901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4975625" y="3488350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2"/>
                  </a:cubicBezTo>
                  <a:cubicBezTo>
                    <a:pt x="0" y="1137"/>
                    <a:pt x="558" y="2471"/>
                    <a:pt x="1644" y="2471"/>
                  </a:cubicBezTo>
                  <a:cubicBezTo>
                    <a:pt x="2327" y="2440"/>
                    <a:pt x="2885" y="1913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4832925" y="348835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05" y="0"/>
                  </a:moveTo>
                  <a:cubicBezTo>
                    <a:pt x="1302" y="0"/>
                    <a:pt x="995" y="112"/>
                    <a:pt x="745" y="362"/>
                  </a:cubicBezTo>
                  <a:cubicBezTo>
                    <a:pt x="1" y="1137"/>
                    <a:pt x="528" y="2440"/>
                    <a:pt x="1645" y="2471"/>
                  </a:cubicBezTo>
                  <a:cubicBezTo>
                    <a:pt x="2296" y="2471"/>
                    <a:pt x="2854" y="1913"/>
                    <a:pt x="2854" y="1230"/>
                  </a:cubicBezTo>
                  <a:cubicBezTo>
                    <a:pt x="2854" y="494"/>
                    <a:pt x="2241" y="0"/>
                    <a:pt x="160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4935300" y="3489625"/>
              <a:ext cx="20175" cy="60500"/>
            </a:xfrm>
            <a:custGeom>
              <a:avLst/>
              <a:gdLst/>
              <a:ahLst/>
              <a:cxnLst/>
              <a:rect l="l" t="t" r="r" b="b"/>
              <a:pathLst>
                <a:path w="807" h="2420" extrusionOk="0">
                  <a:moveTo>
                    <a:pt x="415" y="0"/>
                  </a:moveTo>
                  <a:cubicBezTo>
                    <a:pt x="225" y="0"/>
                    <a:pt x="31" y="125"/>
                    <a:pt x="0" y="373"/>
                  </a:cubicBezTo>
                  <a:lnTo>
                    <a:pt x="0" y="1986"/>
                  </a:lnTo>
                  <a:cubicBezTo>
                    <a:pt x="0" y="2203"/>
                    <a:pt x="155" y="2389"/>
                    <a:pt x="403" y="2420"/>
                  </a:cubicBezTo>
                  <a:cubicBezTo>
                    <a:pt x="620" y="2420"/>
                    <a:pt x="807" y="2234"/>
                    <a:pt x="807" y="2017"/>
                  </a:cubicBezTo>
                  <a:lnTo>
                    <a:pt x="807" y="373"/>
                  </a:lnTo>
                  <a:cubicBezTo>
                    <a:pt x="791" y="125"/>
                    <a:pt x="605" y="0"/>
                    <a:pt x="41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4853100" y="3365700"/>
              <a:ext cx="59725" cy="51825"/>
            </a:xfrm>
            <a:custGeom>
              <a:avLst/>
              <a:gdLst/>
              <a:ahLst/>
              <a:cxnLst/>
              <a:rect l="l" t="t" r="r" b="b"/>
              <a:pathLst>
                <a:path w="2389" h="2073" extrusionOk="0">
                  <a:moveTo>
                    <a:pt x="1351" y="1"/>
                  </a:moveTo>
                  <a:cubicBezTo>
                    <a:pt x="1102" y="1"/>
                    <a:pt x="851" y="95"/>
                    <a:pt x="651" y="305"/>
                  </a:cubicBezTo>
                  <a:cubicBezTo>
                    <a:pt x="0" y="956"/>
                    <a:pt x="465" y="2073"/>
                    <a:pt x="1365" y="2073"/>
                  </a:cubicBezTo>
                  <a:cubicBezTo>
                    <a:pt x="1923" y="2073"/>
                    <a:pt x="2389" y="1607"/>
                    <a:pt x="2389" y="1049"/>
                  </a:cubicBezTo>
                  <a:cubicBezTo>
                    <a:pt x="2389" y="418"/>
                    <a:pt x="1875" y="1"/>
                    <a:pt x="1351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5002750" y="3509000"/>
              <a:ext cx="24075" cy="20700"/>
            </a:xfrm>
            <a:custGeom>
              <a:avLst/>
              <a:gdLst/>
              <a:ahLst/>
              <a:cxnLst/>
              <a:rect l="l" t="t" r="r" b="b"/>
              <a:pathLst>
                <a:path w="963" h="828" extrusionOk="0">
                  <a:moveTo>
                    <a:pt x="590" y="1"/>
                  </a:moveTo>
                  <a:cubicBezTo>
                    <a:pt x="218" y="1"/>
                    <a:pt x="1" y="435"/>
                    <a:pt x="249" y="714"/>
                  </a:cubicBezTo>
                  <a:cubicBezTo>
                    <a:pt x="337" y="792"/>
                    <a:pt x="439" y="827"/>
                    <a:pt x="539" y="827"/>
                  </a:cubicBezTo>
                  <a:cubicBezTo>
                    <a:pt x="758" y="827"/>
                    <a:pt x="962" y="660"/>
                    <a:pt x="962" y="404"/>
                  </a:cubicBezTo>
                  <a:cubicBezTo>
                    <a:pt x="962" y="187"/>
                    <a:pt x="807" y="32"/>
                    <a:pt x="590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4862400" y="3509775"/>
              <a:ext cx="22500" cy="20975"/>
            </a:xfrm>
            <a:custGeom>
              <a:avLst/>
              <a:gdLst/>
              <a:ahLst/>
              <a:cxnLst/>
              <a:rect l="l" t="t" r="r" b="b"/>
              <a:pathLst>
                <a:path w="900" h="839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83"/>
                    <a:pt x="225" y="838"/>
                    <a:pt x="450" y="838"/>
                  </a:cubicBezTo>
                  <a:cubicBezTo>
                    <a:pt x="675" y="838"/>
                    <a:pt x="900" y="683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4945375" y="3232175"/>
              <a:ext cx="146575" cy="65925"/>
            </a:xfrm>
            <a:custGeom>
              <a:avLst/>
              <a:gdLst/>
              <a:ahLst/>
              <a:cxnLst/>
              <a:rect l="l" t="t" r="r" b="b"/>
              <a:pathLst>
                <a:path w="5863" h="2637" extrusionOk="0">
                  <a:moveTo>
                    <a:pt x="0" y="0"/>
                  </a:moveTo>
                  <a:lnTo>
                    <a:pt x="0" y="2637"/>
                  </a:lnTo>
                  <a:lnTo>
                    <a:pt x="5863" y="2637"/>
                  </a:lnTo>
                  <a:lnTo>
                    <a:pt x="5863" y="1489"/>
                  </a:lnTo>
                  <a:cubicBezTo>
                    <a:pt x="5863" y="651"/>
                    <a:pt x="5181" y="0"/>
                    <a:pt x="4343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4935300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403" y="2451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4945375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7" y="2420"/>
                    <a:pt x="404" y="2265"/>
                    <a:pt x="404" y="2017"/>
                  </a:cubicBezTo>
                  <a:lnTo>
                    <a:pt x="404" y="404"/>
                  </a:lnTo>
                  <a:cubicBezTo>
                    <a:pt x="373" y="156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4439;p39">
            <a:extLst>
              <a:ext uri="{FF2B5EF4-FFF2-40B4-BE49-F238E27FC236}">
                <a16:creationId xmlns:a16="http://schemas.microsoft.com/office/drawing/2014/main" id="{4E12CAA1-B45A-7A7B-3A19-EEF58C428DAA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" name="Google Shape;4439;p39">
            <a:extLst>
              <a:ext uri="{FF2B5EF4-FFF2-40B4-BE49-F238E27FC236}">
                <a16:creationId xmlns:a16="http://schemas.microsoft.com/office/drawing/2014/main" id="{2B0395E2-23FA-B067-F4C2-1ADD713BC541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" name="Google Shape;4439;p39">
            <a:extLst>
              <a:ext uri="{FF2B5EF4-FFF2-40B4-BE49-F238E27FC236}">
                <a16:creationId xmlns:a16="http://schemas.microsoft.com/office/drawing/2014/main" id="{BDFDCD8A-FA6A-70CA-FBE5-A6EB9CE106E0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Google Shape;4439;p39">
            <a:extLst>
              <a:ext uri="{FF2B5EF4-FFF2-40B4-BE49-F238E27FC236}">
                <a16:creationId xmlns:a16="http://schemas.microsoft.com/office/drawing/2014/main" id="{8337762E-9969-1796-CB62-46314DF8D9C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CODE SETUP</a:t>
            </a:r>
            <a:endParaRPr sz="2000"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Explanation of the structure of the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77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482104" y="3303031"/>
            <a:ext cx="2907600" cy="57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en-GB" sz="1400" dirty="0">
                <a:solidFill>
                  <a:schemeClr val="accent2"/>
                </a:solidFill>
              </a:rPr>
              <a:t>Creation of the Snake game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322351" y="2636843"/>
            <a:ext cx="3227107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GAME CREATION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5140627" y="2636295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BRAIN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5140627" y="3303031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en-GB" dirty="0"/>
              <a:t>How the brain works</a:t>
            </a:r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CODE SETUP</a:t>
            </a:r>
            <a:endParaRPr dirty="0"/>
          </a:p>
        </p:txBody>
      </p:sp>
      <p:grpSp>
        <p:nvGrpSpPr>
          <p:cNvPr id="2" name="Google Shape;4246;p32">
            <a:extLst>
              <a:ext uri="{FF2B5EF4-FFF2-40B4-BE49-F238E27FC236}">
                <a16:creationId xmlns:a16="http://schemas.microsoft.com/office/drawing/2014/main" id="{CDDCD030-5DED-7F24-9090-BFEFCD507997}"/>
              </a:ext>
            </a:extLst>
          </p:cNvPr>
          <p:cNvGrpSpPr/>
          <p:nvPr/>
        </p:nvGrpSpPr>
        <p:grpSpPr>
          <a:xfrm>
            <a:off x="6253531" y="1971932"/>
            <a:ext cx="576211" cy="569938"/>
            <a:chOff x="2508025" y="3792825"/>
            <a:chExt cx="351325" cy="347500"/>
          </a:xfrm>
        </p:grpSpPr>
        <p:sp>
          <p:nvSpPr>
            <p:cNvPr id="3" name="Google Shape;4247;p32">
              <a:extLst>
                <a:ext uri="{FF2B5EF4-FFF2-40B4-BE49-F238E27FC236}">
                  <a16:creationId xmlns:a16="http://schemas.microsoft.com/office/drawing/2014/main" id="{71FB806E-A52F-528E-3CF8-DA3DC488D3E5}"/>
                </a:ext>
              </a:extLst>
            </p:cNvPr>
            <p:cNvSpPr/>
            <p:nvPr/>
          </p:nvSpPr>
          <p:spPr>
            <a:xfrm>
              <a:off x="2807375" y="4099150"/>
              <a:ext cx="51975" cy="20175"/>
            </a:xfrm>
            <a:custGeom>
              <a:avLst/>
              <a:gdLst/>
              <a:ahLst/>
              <a:cxnLst/>
              <a:rect l="l" t="t" r="r" b="b"/>
              <a:pathLst>
                <a:path w="2079" h="807" extrusionOk="0">
                  <a:moveTo>
                    <a:pt x="496" y="0"/>
                  </a:moveTo>
                  <a:cubicBezTo>
                    <a:pt x="0" y="62"/>
                    <a:pt x="0" y="776"/>
                    <a:pt x="496" y="807"/>
                  </a:cubicBezTo>
                  <a:lnTo>
                    <a:pt x="1582" y="807"/>
                  </a:lnTo>
                  <a:cubicBezTo>
                    <a:pt x="2078" y="776"/>
                    <a:pt x="2078" y="62"/>
                    <a:pt x="1582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48;p32">
              <a:extLst>
                <a:ext uri="{FF2B5EF4-FFF2-40B4-BE49-F238E27FC236}">
                  <a16:creationId xmlns:a16="http://schemas.microsoft.com/office/drawing/2014/main" id="{2878EC10-F94F-E2CB-6DD1-AABB60EF43D3}"/>
                </a:ext>
              </a:extLst>
            </p:cNvPr>
            <p:cNvSpPr/>
            <p:nvPr/>
          </p:nvSpPr>
          <p:spPr>
            <a:xfrm>
              <a:off x="2808975" y="4109225"/>
              <a:ext cx="48775" cy="10200"/>
            </a:xfrm>
            <a:custGeom>
              <a:avLst/>
              <a:gdLst/>
              <a:ahLst/>
              <a:cxnLst/>
              <a:rect l="l" t="t" r="r" b="b"/>
              <a:pathLst>
                <a:path w="1951" h="408" extrusionOk="0">
                  <a:moveTo>
                    <a:pt x="29" y="1"/>
                  </a:moveTo>
                  <a:cubicBezTo>
                    <a:pt x="0" y="231"/>
                    <a:pt x="158" y="407"/>
                    <a:pt x="379" y="407"/>
                  </a:cubicBezTo>
                  <a:cubicBezTo>
                    <a:pt x="396" y="407"/>
                    <a:pt x="414" y="406"/>
                    <a:pt x="432" y="404"/>
                  </a:cubicBezTo>
                  <a:lnTo>
                    <a:pt x="1518" y="404"/>
                  </a:lnTo>
                  <a:cubicBezTo>
                    <a:pt x="1534" y="406"/>
                    <a:pt x="1550" y="407"/>
                    <a:pt x="1566" y="407"/>
                  </a:cubicBezTo>
                  <a:cubicBezTo>
                    <a:pt x="1766" y="407"/>
                    <a:pt x="1950" y="231"/>
                    <a:pt x="192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49;p32">
              <a:extLst>
                <a:ext uri="{FF2B5EF4-FFF2-40B4-BE49-F238E27FC236}">
                  <a16:creationId xmlns:a16="http://schemas.microsoft.com/office/drawing/2014/main" id="{3D0F0495-05E9-12C8-7701-5AC476E8402A}"/>
                </a:ext>
              </a:extLst>
            </p:cNvPr>
            <p:cNvSpPr/>
            <p:nvPr/>
          </p:nvSpPr>
          <p:spPr>
            <a:xfrm>
              <a:off x="2569300" y="4031100"/>
              <a:ext cx="207850" cy="109175"/>
            </a:xfrm>
            <a:custGeom>
              <a:avLst/>
              <a:gdLst/>
              <a:ahLst/>
              <a:cxnLst/>
              <a:rect l="l" t="t" r="r" b="b"/>
              <a:pathLst>
                <a:path w="8314" h="4367" extrusionOk="0">
                  <a:moveTo>
                    <a:pt x="4513" y="1"/>
                  </a:moveTo>
                  <a:cubicBezTo>
                    <a:pt x="3761" y="1"/>
                    <a:pt x="3009" y="505"/>
                    <a:pt x="3009" y="1513"/>
                  </a:cubicBezTo>
                  <a:lnTo>
                    <a:pt x="3009" y="2443"/>
                  </a:lnTo>
                  <a:cubicBezTo>
                    <a:pt x="3009" y="3172"/>
                    <a:pt x="2466" y="3537"/>
                    <a:pt x="1923" y="3537"/>
                  </a:cubicBezTo>
                  <a:cubicBezTo>
                    <a:pt x="1380" y="3537"/>
                    <a:pt x="838" y="3172"/>
                    <a:pt x="838" y="2443"/>
                  </a:cubicBezTo>
                  <a:lnTo>
                    <a:pt x="838" y="892"/>
                  </a:lnTo>
                  <a:cubicBezTo>
                    <a:pt x="807" y="644"/>
                    <a:pt x="613" y="520"/>
                    <a:pt x="419" y="520"/>
                  </a:cubicBezTo>
                  <a:cubicBezTo>
                    <a:pt x="225" y="520"/>
                    <a:pt x="31" y="644"/>
                    <a:pt x="0" y="892"/>
                  </a:cubicBezTo>
                  <a:lnTo>
                    <a:pt x="0" y="2443"/>
                  </a:lnTo>
                  <a:cubicBezTo>
                    <a:pt x="0" y="3498"/>
                    <a:pt x="869" y="4366"/>
                    <a:pt x="1923" y="4366"/>
                  </a:cubicBezTo>
                  <a:cubicBezTo>
                    <a:pt x="2978" y="4366"/>
                    <a:pt x="3815" y="3498"/>
                    <a:pt x="3815" y="2474"/>
                  </a:cubicBezTo>
                  <a:lnTo>
                    <a:pt x="3815" y="1513"/>
                  </a:lnTo>
                  <a:cubicBezTo>
                    <a:pt x="3815" y="1047"/>
                    <a:pt x="4157" y="815"/>
                    <a:pt x="4498" y="815"/>
                  </a:cubicBezTo>
                  <a:cubicBezTo>
                    <a:pt x="4839" y="815"/>
                    <a:pt x="5180" y="1047"/>
                    <a:pt x="5180" y="1513"/>
                  </a:cubicBezTo>
                  <a:lnTo>
                    <a:pt x="5180" y="2319"/>
                  </a:lnTo>
                  <a:cubicBezTo>
                    <a:pt x="5180" y="3002"/>
                    <a:pt x="5739" y="3529"/>
                    <a:pt x="6421" y="3529"/>
                  </a:cubicBezTo>
                  <a:lnTo>
                    <a:pt x="7848" y="3529"/>
                  </a:lnTo>
                  <a:cubicBezTo>
                    <a:pt x="8313" y="3498"/>
                    <a:pt x="8313" y="2784"/>
                    <a:pt x="7848" y="2722"/>
                  </a:cubicBezTo>
                  <a:lnTo>
                    <a:pt x="6421" y="2722"/>
                  </a:lnTo>
                  <a:cubicBezTo>
                    <a:pt x="6173" y="2722"/>
                    <a:pt x="5987" y="2536"/>
                    <a:pt x="6018" y="2319"/>
                  </a:cubicBezTo>
                  <a:lnTo>
                    <a:pt x="6018" y="1513"/>
                  </a:lnTo>
                  <a:cubicBezTo>
                    <a:pt x="6018" y="505"/>
                    <a:pt x="5266" y="1"/>
                    <a:pt x="4513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50;p32">
              <a:extLst>
                <a:ext uri="{FF2B5EF4-FFF2-40B4-BE49-F238E27FC236}">
                  <a16:creationId xmlns:a16="http://schemas.microsoft.com/office/drawing/2014/main" id="{3EFF5CF6-9595-4B1D-04AD-4A3AE54D139A}"/>
                </a:ext>
              </a:extLst>
            </p:cNvPr>
            <p:cNvSpPr/>
            <p:nvPr/>
          </p:nvSpPr>
          <p:spPr>
            <a:xfrm>
              <a:off x="2654600" y="4030900"/>
              <a:ext cx="122550" cy="90750"/>
            </a:xfrm>
            <a:custGeom>
              <a:avLst/>
              <a:gdLst/>
              <a:ahLst/>
              <a:cxnLst/>
              <a:rect l="l" t="t" r="r" b="b"/>
              <a:pathLst>
                <a:path w="4902" h="3630" extrusionOk="0">
                  <a:moveTo>
                    <a:pt x="1086" y="1"/>
                  </a:moveTo>
                  <a:cubicBezTo>
                    <a:pt x="683" y="1"/>
                    <a:pt x="279" y="187"/>
                    <a:pt x="0" y="466"/>
                  </a:cubicBezTo>
                  <a:lnTo>
                    <a:pt x="0" y="3630"/>
                  </a:lnTo>
                  <a:cubicBezTo>
                    <a:pt x="279" y="3289"/>
                    <a:pt x="403" y="2886"/>
                    <a:pt x="403" y="2482"/>
                  </a:cubicBezTo>
                  <a:lnTo>
                    <a:pt x="403" y="1521"/>
                  </a:lnTo>
                  <a:cubicBezTo>
                    <a:pt x="403" y="1055"/>
                    <a:pt x="745" y="823"/>
                    <a:pt x="1086" y="823"/>
                  </a:cubicBezTo>
                  <a:cubicBezTo>
                    <a:pt x="1427" y="823"/>
                    <a:pt x="1768" y="1055"/>
                    <a:pt x="1768" y="1521"/>
                  </a:cubicBezTo>
                  <a:lnTo>
                    <a:pt x="1768" y="2327"/>
                  </a:lnTo>
                  <a:cubicBezTo>
                    <a:pt x="1768" y="3010"/>
                    <a:pt x="2327" y="3568"/>
                    <a:pt x="3009" y="3568"/>
                  </a:cubicBezTo>
                  <a:lnTo>
                    <a:pt x="4436" y="3568"/>
                  </a:lnTo>
                  <a:cubicBezTo>
                    <a:pt x="4901" y="3506"/>
                    <a:pt x="4901" y="2792"/>
                    <a:pt x="4436" y="2730"/>
                  </a:cubicBezTo>
                  <a:lnTo>
                    <a:pt x="3009" y="2730"/>
                  </a:lnTo>
                  <a:cubicBezTo>
                    <a:pt x="2761" y="2730"/>
                    <a:pt x="2575" y="2544"/>
                    <a:pt x="2606" y="2327"/>
                  </a:cubicBezTo>
                  <a:lnTo>
                    <a:pt x="2606" y="1521"/>
                  </a:lnTo>
                  <a:cubicBezTo>
                    <a:pt x="2606" y="683"/>
                    <a:pt x="1923" y="1"/>
                    <a:pt x="1086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51;p32">
              <a:extLst>
                <a:ext uri="{FF2B5EF4-FFF2-40B4-BE49-F238E27FC236}">
                  <a16:creationId xmlns:a16="http://schemas.microsoft.com/office/drawing/2014/main" id="{5C358914-9246-500B-2528-C70D87CA7581}"/>
                </a:ext>
              </a:extLst>
            </p:cNvPr>
            <p:cNvSpPr/>
            <p:nvPr/>
          </p:nvSpPr>
          <p:spPr>
            <a:xfrm>
              <a:off x="2576275" y="3792825"/>
              <a:ext cx="20175" cy="45875"/>
            </a:xfrm>
            <a:custGeom>
              <a:avLst/>
              <a:gdLst/>
              <a:ahLst/>
              <a:cxnLst/>
              <a:rect l="l" t="t" r="r" b="b"/>
              <a:pathLst>
                <a:path w="807" h="1835" extrusionOk="0">
                  <a:moveTo>
                    <a:pt x="415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cubicBezTo>
                    <a:pt x="420" y="1833"/>
                    <a:pt x="435" y="1834"/>
                    <a:pt x="451" y="1834"/>
                  </a:cubicBezTo>
                  <a:cubicBezTo>
                    <a:pt x="647" y="1834"/>
                    <a:pt x="807" y="1660"/>
                    <a:pt x="807" y="1459"/>
                  </a:cubicBezTo>
                  <a:lnTo>
                    <a:pt x="807" y="373"/>
                  </a:lnTo>
                  <a:cubicBezTo>
                    <a:pt x="791" y="125"/>
                    <a:pt x="605" y="1"/>
                    <a:pt x="41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2;p32">
              <a:extLst>
                <a:ext uri="{FF2B5EF4-FFF2-40B4-BE49-F238E27FC236}">
                  <a16:creationId xmlns:a16="http://schemas.microsoft.com/office/drawing/2014/main" id="{AF8F37D6-3FA0-4E15-B223-6304DDFE472D}"/>
                </a:ext>
              </a:extLst>
            </p:cNvPr>
            <p:cNvSpPr/>
            <p:nvPr/>
          </p:nvSpPr>
          <p:spPr>
            <a:xfrm>
              <a:off x="2617375" y="3792825"/>
              <a:ext cx="20950" cy="45800"/>
            </a:xfrm>
            <a:custGeom>
              <a:avLst/>
              <a:gdLst/>
              <a:ahLst/>
              <a:cxnLst/>
              <a:rect l="l" t="t" r="r" b="b"/>
              <a:pathLst>
                <a:path w="838" h="1832" extrusionOk="0">
                  <a:moveTo>
                    <a:pt x="419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lnTo>
                    <a:pt x="435" y="1831"/>
                  </a:lnTo>
                  <a:cubicBezTo>
                    <a:pt x="652" y="1831"/>
                    <a:pt x="807" y="1676"/>
                    <a:pt x="838" y="1459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19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53;p32">
              <a:extLst>
                <a:ext uri="{FF2B5EF4-FFF2-40B4-BE49-F238E27FC236}">
                  <a16:creationId xmlns:a16="http://schemas.microsoft.com/office/drawing/2014/main" id="{33814C80-9B66-DAA3-B858-AFCFB9FD036B}"/>
                </a:ext>
              </a:extLst>
            </p:cNvPr>
            <p:cNvSpPr/>
            <p:nvPr/>
          </p:nvSpPr>
          <p:spPr>
            <a:xfrm>
              <a:off x="2806600" y="3818425"/>
              <a:ext cx="50425" cy="61300"/>
            </a:xfrm>
            <a:custGeom>
              <a:avLst/>
              <a:gdLst/>
              <a:ahLst/>
              <a:cxnLst/>
              <a:rect l="l" t="t" r="r" b="b"/>
              <a:pathLst>
                <a:path w="2017" h="2452" extrusionOk="0">
                  <a:moveTo>
                    <a:pt x="372" y="1"/>
                  </a:moveTo>
                  <a:cubicBezTo>
                    <a:pt x="155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372" y="2451"/>
                  </a:cubicBezTo>
                  <a:lnTo>
                    <a:pt x="1613" y="2451"/>
                  </a:lnTo>
                  <a:cubicBezTo>
                    <a:pt x="1830" y="2451"/>
                    <a:pt x="2016" y="2265"/>
                    <a:pt x="2016" y="2048"/>
                  </a:cubicBezTo>
                  <a:lnTo>
                    <a:pt x="2016" y="404"/>
                  </a:lnTo>
                  <a:cubicBezTo>
                    <a:pt x="2016" y="187"/>
                    <a:pt x="1830" y="1"/>
                    <a:pt x="161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54;p32">
              <a:extLst>
                <a:ext uri="{FF2B5EF4-FFF2-40B4-BE49-F238E27FC236}">
                  <a16:creationId xmlns:a16="http://schemas.microsoft.com/office/drawing/2014/main" id="{50CE8E3D-E57B-41A1-C74B-07248A97A1D3}"/>
                </a:ext>
              </a:extLst>
            </p:cNvPr>
            <p:cNvSpPr/>
            <p:nvPr/>
          </p:nvSpPr>
          <p:spPr>
            <a:xfrm>
              <a:off x="2805825" y="3869600"/>
              <a:ext cx="51200" cy="10125"/>
            </a:xfrm>
            <a:custGeom>
              <a:avLst/>
              <a:gdLst/>
              <a:ahLst/>
              <a:cxnLst/>
              <a:rect l="l" t="t" r="r" b="b"/>
              <a:pathLst>
                <a:path w="2048" h="405" extrusionOk="0">
                  <a:moveTo>
                    <a:pt x="0" y="1"/>
                  </a:moveTo>
                  <a:cubicBezTo>
                    <a:pt x="0" y="218"/>
                    <a:pt x="186" y="404"/>
                    <a:pt x="403" y="404"/>
                  </a:cubicBezTo>
                  <a:lnTo>
                    <a:pt x="1644" y="404"/>
                  </a:lnTo>
                  <a:cubicBezTo>
                    <a:pt x="1861" y="404"/>
                    <a:pt x="2047" y="218"/>
                    <a:pt x="2047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5;p32">
              <a:extLst>
                <a:ext uri="{FF2B5EF4-FFF2-40B4-BE49-F238E27FC236}">
                  <a16:creationId xmlns:a16="http://schemas.microsoft.com/office/drawing/2014/main" id="{912D5084-4BE1-5DB3-B2B9-8266B8AC4528}"/>
                </a:ext>
              </a:extLst>
            </p:cNvPr>
            <p:cNvSpPr/>
            <p:nvPr/>
          </p:nvSpPr>
          <p:spPr>
            <a:xfrm>
              <a:off x="2599400" y="3900350"/>
              <a:ext cx="59875" cy="54575"/>
            </a:xfrm>
            <a:custGeom>
              <a:avLst/>
              <a:gdLst/>
              <a:ahLst/>
              <a:cxnLst/>
              <a:rect l="l" t="t" r="r" b="b"/>
              <a:pathLst>
                <a:path w="2395" h="2183" extrusionOk="0">
                  <a:moveTo>
                    <a:pt x="577" y="0"/>
                  </a:moveTo>
                  <a:cubicBezTo>
                    <a:pt x="259" y="0"/>
                    <a:pt x="1" y="417"/>
                    <a:pt x="285" y="725"/>
                  </a:cubicBezTo>
                  <a:lnTo>
                    <a:pt x="1650" y="2059"/>
                  </a:lnTo>
                  <a:cubicBezTo>
                    <a:pt x="1712" y="2121"/>
                    <a:pt x="1836" y="2183"/>
                    <a:pt x="1929" y="2183"/>
                  </a:cubicBezTo>
                  <a:cubicBezTo>
                    <a:pt x="2053" y="2183"/>
                    <a:pt x="2146" y="2152"/>
                    <a:pt x="2239" y="2090"/>
                  </a:cubicBezTo>
                  <a:cubicBezTo>
                    <a:pt x="2394" y="1904"/>
                    <a:pt x="2394" y="1656"/>
                    <a:pt x="2239" y="1500"/>
                  </a:cubicBezTo>
                  <a:lnTo>
                    <a:pt x="874" y="136"/>
                  </a:lnTo>
                  <a:cubicBezTo>
                    <a:pt x="779" y="40"/>
                    <a:pt x="675" y="0"/>
                    <a:pt x="577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6;p32">
              <a:extLst>
                <a:ext uri="{FF2B5EF4-FFF2-40B4-BE49-F238E27FC236}">
                  <a16:creationId xmlns:a16="http://schemas.microsoft.com/office/drawing/2014/main" id="{14202F9C-3C4D-10D2-4148-41B8FF2A5214}"/>
                </a:ext>
              </a:extLst>
            </p:cNvPr>
            <p:cNvSpPr/>
            <p:nvPr/>
          </p:nvSpPr>
          <p:spPr>
            <a:xfrm>
              <a:off x="2599200" y="3900225"/>
              <a:ext cx="108150" cy="88900"/>
            </a:xfrm>
            <a:custGeom>
              <a:avLst/>
              <a:gdLst/>
              <a:ahLst/>
              <a:cxnLst/>
              <a:rect l="l" t="t" r="r" b="b"/>
              <a:pathLst>
                <a:path w="4326" h="3556" extrusionOk="0">
                  <a:moveTo>
                    <a:pt x="3869" y="1"/>
                  </a:moveTo>
                  <a:cubicBezTo>
                    <a:pt x="3686" y="1"/>
                    <a:pt x="3508" y="116"/>
                    <a:pt x="3457" y="296"/>
                  </a:cubicBezTo>
                  <a:lnTo>
                    <a:pt x="2868" y="2250"/>
                  </a:lnTo>
                  <a:cubicBezTo>
                    <a:pt x="2806" y="2529"/>
                    <a:pt x="2526" y="2715"/>
                    <a:pt x="2216" y="2715"/>
                  </a:cubicBezTo>
                  <a:lnTo>
                    <a:pt x="572" y="2715"/>
                  </a:lnTo>
                  <a:cubicBezTo>
                    <a:pt x="554" y="2713"/>
                    <a:pt x="536" y="2712"/>
                    <a:pt x="519" y="2712"/>
                  </a:cubicBezTo>
                  <a:cubicBezTo>
                    <a:pt x="1" y="2712"/>
                    <a:pt x="1" y="3556"/>
                    <a:pt x="519" y="3556"/>
                  </a:cubicBezTo>
                  <a:cubicBezTo>
                    <a:pt x="536" y="3556"/>
                    <a:pt x="554" y="3555"/>
                    <a:pt x="572" y="3553"/>
                  </a:cubicBezTo>
                  <a:lnTo>
                    <a:pt x="2216" y="3553"/>
                  </a:lnTo>
                  <a:cubicBezTo>
                    <a:pt x="2899" y="3553"/>
                    <a:pt x="3488" y="3118"/>
                    <a:pt x="3674" y="2467"/>
                  </a:cubicBezTo>
                  <a:lnTo>
                    <a:pt x="4264" y="544"/>
                  </a:lnTo>
                  <a:cubicBezTo>
                    <a:pt x="4326" y="327"/>
                    <a:pt x="4201" y="79"/>
                    <a:pt x="3984" y="17"/>
                  </a:cubicBezTo>
                  <a:cubicBezTo>
                    <a:pt x="3947" y="6"/>
                    <a:pt x="3908" y="1"/>
                    <a:pt x="3869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7;p32">
              <a:extLst>
                <a:ext uri="{FF2B5EF4-FFF2-40B4-BE49-F238E27FC236}">
                  <a16:creationId xmlns:a16="http://schemas.microsoft.com/office/drawing/2014/main" id="{CC30F396-26AD-71A0-3098-A6AAE4CA8CA0}"/>
                </a:ext>
              </a:extLst>
            </p:cNvPr>
            <p:cNvSpPr/>
            <p:nvPr/>
          </p:nvSpPr>
          <p:spPr>
            <a:xfrm>
              <a:off x="2508025" y="3818425"/>
              <a:ext cx="308675" cy="245075"/>
            </a:xfrm>
            <a:custGeom>
              <a:avLst/>
              <a:gdLst/>
              <a:ahLst/>
              <a:cxnLst/>
              <a:rect l="l" t="t" r="r" b="b"/>
              <a:pathLst>
                <a:path w="12347" h="9803" extrusionOk="0">
                  <a:moveTo>
                    <a:pt x="2141" y="1"/>
                  </a:moveTo>
                  <a:cubicBezTo>
                    <a:pt x="962" y="1"/>
                    <a:pt x="32" y="931"/>
                    <a:pt x="1" y="2079"/>
                  </a:cubicBezTo>
                  <a:cubicBezTo>
                    <a:pt x="1" y="2854"/>
                    <a:pt x="404" y="3568"/>
                    <a:pt x="1086" y="3940"/>
                  </a:cubicBezTo>
                  <a:lnTo>
                    <a:pt x="1086" y="4374"/>
                  </a:lnTo>
                  <a:lnTo>
                    <a:pt x="1521" y="4777"/>
                  </a:lnTo>
                  <a:lnTo>
                    <a:pt x="1086" y="5181"/>
                  </a:lnTo>
                  <a:lnTo>
                    <a:pt x="1086" y="5987"/>
                  </a:lnTo>
                  <a:lnTo>
                    <a:pt x="1521" y="6390"/>
                  </a:lnTo>
                  <a:lnTo>
                    <a:pt x="1086" y="6794"/>
                  </a:lnTo>
                  <a:lnTo>
                    <a:pt x="1086" y="7600"/>
                  </a:lnTo>
                  <a:lnTo>
                    <a:pt x="1521" y="8003"/>
                  </a:lnTo>
                  <a:lnTo>
                    <a:pt x="1086" y="8438"/>
                  </a:lnTo>
                  <a:lnTo>
                    <a:pt x="1086" y="8872"/>
                  </a:lnTo>
                  <a:cubicBezTo>
                    <a:pt x="1086" y="9399"/>
                    <a:pt x="1521" y="9803"/>
                    <a:pt x="2048" y="9803"/>
                  </a:cubicBezTo>
                  <a:lnTo>
                    <a:pt x="3692" y="9803"/>
                  </a:lnTo>
                  <a:cubicBezTo>
                    <a:pt x="4219" y="9803"/>
                    <a:pt x="4653" y="9399"/>
                    <a:pt x="4653" y="8872"/>
                  </a:cubicBezTo>
                  <a:lnTo>
                    <a:pt x="4653" y="4095"/>
                  </a:lnTo>
                  <a:lnTo>
                    <a:pt x="10857" y="4095"/>
                  </a:lnTo>
                  <a:cubicBezTo>
                    <a:pt x="10919" y="4095"/>
                    <a:pt x="11012" y="4064"/>
                    <a:pt x="11106" y="4002"/>
                  </a:cubicBezTo>
                  <a:lnTo>
                    <a:pt x="12191" y="3195"/>
                  </a:lnTo>
                  <a:cubicBezTo>
                    <a:pt x="12284" y="3102"/>
                    <a:pt x="12346" y="2978"/>
                    <a:pt x="12346" y="2854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8;p32">
              <a:extLst>
                <a:ext uri="{FF2B5EF4-FFF2-40B4-BE49-F238E27FC236}">
                  <a16:creationId xmlns:a16="http://schemas.microsoft.com/office/drawing/2014/main" id="{21A94A4A-2A45-1AF5-9DE3-030D78816842}"/>
                </a:ext>
              </a:extLst>
            </p:cNvPr>
            <p:cNvSpPr/>
            <p:nvPr/>
          </p:nvSpPr>
          <p:spPr>
            <a:xfrm>
              <a:off x="2508025" y="3869600"/>
              <a:ext cx="308675" cy="193125"/>
            </a:xfrm>
            <a:custGeom>
              <a:avLst/>
              <a:gdLst/>
              <a:ahLst/>
              <a:cxnLst/>
              <a:rect l="l" t="t" r="r" b="b"/>
              <a:pathLst>
                <a:path w="12347" h="7725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807"/>
                    <a:pt x="404" y="1521"/>
                    <a:pt x="1086" y="1893"/>
                  </a:cubicBezTo>
                  <a:lnTo>
                    <a:pt x="1086" y="2327"/>
                  </a:lnTo>
                  <a:lnTo>
                    <a:pt x="1521" y="2730"/>
                  </a:lnTo>
                  <a:lnTo>
                    <a:pt x="1086" y="3134"/>
                  </a:lnTo>
                  <a:lnTo>
                    <a:pt x="1086" y="3940"/>
                  </a:lnTo>
                  <a:lnTo>
                    <a:pt x="1521" y="4343"/>
                  </a:lnTo>
                  <a:lnTo>
                    <a:pt x="1086" y="4747"/>
                  </a:lnTo>
                  <a:lnTo>
                    <a:pt x="1086" y="5553"/>
                  </a:lnTo>
                  <a:lnTo>
                    <a:pt x="1521" y="5956"/>
                  </a:lnTo>
                  <a:lnTo>
                    <a:pt x="1086" y="6360"/>
                  </a:lnTo>
                  <a:lnTo>
                    <a:pt x="1086" y="6763"/>
                  </a:lnTo>
                  <a:cubicBezTo>
                    <a:pt x="1086" y="7290"/>
                    <a:pt x="1521" y="7725"/>
                    <a:pt x="2048" y="7725"/>
                  </a:cubicBezTo>
                  <a:lnTo>
                    <a:pt x="3692" y="7725"/>
                  </a:lnTo>
                  <a:cubicBezTo>
                    <a:pt x="4219" y="7725"/>
                    <a:pt x="4653" y="7290"/>
                    <a:pt x="4653" y="6763"/>
                  </a:cubicBezTo>
                  <a:lnTo>
                    <a:pt x="4653" y="1986"/>
                  </a:lnTo>
                  <a:lnTo>
                    <a:pt x="10857" y="1986"/>
                  </a:lnTo>
                  <a:cubicBezTo>
                    <a:pt x="10919" y="1986"/>
                    <a:pt x="11012" y="1955"/>
                    <a:pt x="11106" y="1924"/>
                  </a:cubicBezTo>
                  <a:lnTo>
                    <a:pt x="12191" y="1086"/>
                  </a:lnTo>
                  <a:cubicBezTo>
                    <a:pt x="12284" y="1024"/>
                    <a:pt x="12346" y="900"/>
                    <a:pt x="12346" y="776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9;p32">
              <a:extLst>
                <a:ext uri="{FF2B5EF4-FFF2-40B4-BE49-F238E27FC236}">
                  <a16:creationId xmlns:a16="http://schemas.microsoft.com/office/drawing/2014/main" id="{6A945F40-A90E-A0E6-FDC9-95A667C501A0}"/>
                </a:ext>
              </a:extLst>
            </p:cNvPr>
            <p:cNvSpPr/>
            <p:nvPr/>
          </p:nvSpPr>
          <p:spPr>
            <a:xfrm>
              <a:off x="2535175" y="39270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60;p32">
              <a:extLst>
                <a:ext uri="{FF2B5EF4-FFF2-40B4-BE49-F238E27FC236}">
                  <a16:creationId xmlns:a16="http://schemas.microsoft.com/office/drawing/2014/main" id="{F48B950F-F6CD-32E7-7B5F-BE9258580750}"/>
                </a:ext>
              </a:extLst>
            </p:cNvPr>
            <p:cNvSpPr/>
            <p:nvPr/>
          </p:nvSpPr>
          <p:spPr>
            <a:xfrm>
              <a:off x="2535175" y="39681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61;p32">
              <a:extLst>
                <a:ext uri="{FF2B5EF4-FFF2-40B4-BE49-F238E27FC236}">
                  <a16:creationId xmlns:a16="http://schemas.microsoft.com/office/drawing/2014/main" id="{5D5DDF79-FB4D-1682-8E8A-115FB5785A2F}"/>
                </a:ext>
              </a:extLst>
            </p:cNvPr>
            <p:cNvSpPr/>
            <p:nvPr/>
          </p:nvSpPr>
          <p:spPr>
            <a:xfrm>
              <a:off x="2535175" y="40099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086" y="807"/>
                  </a:lnTo>
                  <a:cubicBezTo>
                    <a:pt x="1334" y="807"/>
                    <a:pt x="1520" y="621"/>
                    <a:pt x="1520" y="403"/>
                  </a:cubicBezTo>
                  <a:lnTo>
                    <a:pt x="1520" y="372"/>
                  </a:lnTo>
                  <a:cubicBezTo>
                    <a:pt x="1489" y="155"/>
                    <a:pt x="1303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62;p32">
              <a:extLst>
                <a:ext uri="{FF2B5EF4-FFF2-40B4-BE49-F238E27FC236}">
                  <a16:creationId xmlns:a16="http://schemas.microsoft.com/office/drawing/2014/main" id="{E6E12740-FC7F-80B1-8C34-00CE908C1755}"/>
                </a:ext>
              </a:extLst>
            </p:cNvPr>
            <p:cNvSpPr/>
            <p:nvPr/>
          </p:nvSpPr>
          <p:spPr>
            <a:xfrm>
              <a:off x="2742950" y="4078875"/>
              <a:ext cx="79950" cy="61450"/>
            </a:xfrm>
            <a:custGeom>
              <a:avLst/>
              <a:gdLst/>
              <a:ahLst/>
              <a:cxnLst/>
              <a:rect l="l" t="t" r="r" b="b"/>
              <a:pathLst>
                <a:path w="3198" h="2458" extrusionOk="0">
                  <a:moveTo>
                    <a:pt x="1564" y="1"/>
                  </a:moveTo>
                  <a:cubicBezTo>
                    <a:pt x="0" y="1"/>
                    <a:pt x="9" y="2458"/>
                    <a:pt x="1591" y="2458"/>
                  </a:cubicBezTo>
                  <a:cubicBezTo>
                    <a:pt x="1619" y="2458"/>
                    <a:pt x="1648" y="2457"/>
                    <a:pt x="1677" y="2455"/>
                  </a:cubicBezTo>
                  <a:lnTo>
                    <a:pt x="2794" y="2455"/>
                  </a:lnTo>
                  <a:lnTo>
                    <a:pt x="2794" y="2424"/>
                  </a:lnTo>
                  <a:cubicBezTo>
                    <a:pt x="3011" y="2424"/>
                    <a:pt x="3197" y="2269"/>
                    <a:pt x="3197" y="2052"/>
                  </a:cubicBezTo>
                  <a:lnTo>
                    <a:pt x="3197" y="408"/>
                  </a:lnTo>
                  <a:cubicBezTo>
                    <a:pt x="3197" y="191"/>
                    <a:pt x="3011" y="5"/>
                    <a:pt x="2794" y="5"/>
                  </a:cubicBezTo>
                  <a:lnTo>
                    <a:pt x="1677" y="5"/>
                  </a:lnTo>
                  <a:cubicBezTo>
                    <a:pt x="1639" y="2"/>
                    <a:pt x="1601" y="1"/>
                    <a:pt x="156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3;p32">
              <a:extLst>
                <a:ext uri="{FF2B5EF4-FFF2-40B4-BE49-F238E27FC236}">
                  <a16:creationId xmlns:a16="http://schemas.microsoft.com/office/drawing/2014/main" id="{BBBC8194-450C-59CD-F587-AC8EBD7EA1F5}"/>
                </a:ext>
              </a:extLst>
            </p:cNvPr>
            <p:cNvSpPr/>
            <p:nvPr/>
          </p:nvSpPr>
          <p:spPr>
            <a:xfrm>
              <a:off x="2754625" y="4109225"/>
              <a:ext cx="68275" cy="31050"/>
            </a:xfrm>
            <a:custGeom>
              <a:avLst/>
              <a:gdLst/>
              <a:ahLst/>
              <a:cxnLst/>
              <a:rect l="l" t="t" r="r" b="b"/>
              <a:pathLst>
                <a:path w="2731" h="1242" extrusionOk="0">
                  <a:moveTo>
                    <a:pt x="1" y="1"/>
                  </a:moveTo>
                  <a:cubicBezTo>
                    <a:pt x="1" y="683"/>
                    <a:pt x="559" y="1241"/>
                    <a:pt x="1242" y="1241"/>
                  </a:cubicBezTo>
                  <a:lnTo>
                    <a:pt x="2327" y="1241"/>
                  </a:lnTo>
                  <a:cubicBezTo>
                    <a:pt x="2544" y="1241"/>
                    <a:pt x="2730" y="1055"/>
                    <a:pt x="2730" y="838"/>
                  </a:cubicBezTo>
                  <a:lnTo>
                    <a:pt x="2730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64;p32">
              <a:extLst>
                <a:ext uri="{FF2B5EF4-FFF2-40B4-BE49-F238E27FC236}">
                  <a16:creationId xmlns:a16="http://schemas.microsoft.com/office/drawing/2014/main" id="{2C942C88-56B8-3FD0-3130-8A7EB394C264}"/>
                </a:ext>
              </a:extLst>
            </p:cNvPr>
            <p:cNvSpPr/>
            <p:nvPr/>
          </p:nvSpPr>
          <p:spPr>
            <a:xfrm>
              <a:off x="2629000" y="3858675"/>
              <a:ext cx="136250" cy="21050"/>
            </a:xfrm>
            <a:custGeom>
              <a:avLst/>
              <a:gdLst/>
              <a:ahLst/>
              <a:cxnLst/>
              <a:rect l="l" t="t" r="r" b="b"/>
              <a:pathLst>
                <a:path w="5450" h="842" extrusionOk="0">
                  <a:moveTo>
                    <a:pt x="4898" y="1"/>
                  </a:moveTo>
                  <a:cubicBezTo>
                    <a:pt x="4879" y="1"/>
                    <a:pt x="4860" y="2"/>
                    <a:pt x="4840" y="4"/>
                  </a:cubicBezTo>
                  <a:lnTo>
                    <a:pt x="497" y="4"/>
                  </a:lnTo>
                  <a:cubicBezTo>
                    <a:pt x="1" y="66"/>
                    <a:pt x="1" y="779"/>
                    <a:pt x="497" y="841"/>
                  </a:cubicBezTo>
                  <a:lnTo>
                    <a:pt x="4840" y="841"/>
                  </a:lnTo>
                  <a:cubicBezTo>
                    <a:pt x="4850" y="842"/>
                    <a:pt x="4860" y="842"/>
                    <a:pt x="4870" y="842"/>
                  </a:cubicBezTo>
                  <a:cubicBezTo>
                    <a:pt x="5440" y="842"/>
                    <a:pt x="5450" y="1"/>
                    <a:pt x="4898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65;p32">
              <a:extLst>
                <a:ext uri="{FF2B5EF4-FFF2-40B4-BE49-F238E27FC236}">
                  <a16:creationId xmlns:a16="http://schemas.microsoft.com/office/drawing/2014/main" id="{D348C0A3-4F57-E015-3137-6FB5610EFD4A}"/>
                </a:ext>
              </a:extLst>
            </p:cNvPr>
            <p:cNvSpPr/>
            <p:nvPr/>
          </p:nvSpPr>
          <p:spPr>
            <a:xfrm>
              <a:off x="2557900" y="3858675"/>
              <a:ext cx="56925" cy="21050"/>
            </a:xfrm>
            <a:custGeom>
              <a:avLst/>
              <a:gdLst/>
              <a:ahLst/>
              <a:cxnLst/>
              <a:rect l="l" t="t" r="r" b="b"/>
              <a:pathLst>
                <a:path w="2277" h="842" extrusionOk="0">
                  <a:moveTo>
                    <a:pt x="553" y="1"/>
                  </a:moveTo>
                  <a:cubicBezTo>
                    <a:pt x="1" y="1"/>
                    <a:pt x="10" y="842"/>
                    <a:pt x="581" y="842"/>
                  </a:cubicBezTo>
                  <a:cubicBezTo>
                    <a:pt x="591" y="842"/>
                    <a:pt x="601" y="842"/>
                    <a:pt x="611" y="841"/>
                  </a:cubicBezTo>
                  <a:lnTo>
                    <a:pt x="1697" y="841"/>
                  </a:lnTo>
                  <a:cubicBezTo>
                    <a:pt x="1707" y="842"/>
                    <a:pt x="1716" y="842"/>
                    <a:pt x="1725" y="842"/>
                  </a:cubicBezTo>
                  <a:cubicBezTo>
                    <a:pt x="2268" y="842"/>
                    <a:pt x="2277" y="1"/>
                    <a:pt x="1752" y="1"/>
                  </a:cubicBezTo>
                  <a:cubicBezTo>
                    <a:pt x="1734" y="1"/>
                    <a:pt x="1716" y="2"/>
                    <a:pt x="1697" y="4"/>
                  </a:cubicBezTo>
                  <a:lnTo>
                    <a:pt x="611" y="4"/>
                  </a:lnTo>
                  <a:cubicBezTo>
                    <a:pt x="591" y="2"/>
                    <a:pt x="572" y="1"/>
                    <a:pt x="55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6;p32">
              <a:extLst>
                <a:ext uri="{FF2B5EF4-FFF2-40B4-BE49-F238E27FC236}">
                  <a16:creationId xmlns:a16="http://schemas.microsoft.com/office/drawing/2014/main" id="{086C5D09-DB82-4089-1306-B55394B7DE56}"/>
                </a:ext>
              </a:extLst>
            </p:cNvPr>
            <p:cNvSpPr/>
            <p:nvPr/>
          </p:nvSpPr>
          <p:spPr>
            <a:xfrm>
              <a:off x="2630550" y="3869600"/>
              <a:ext cx="129525" cy="10125"/>
            </a:xfrm>
            <a:custGeom>
              <a:avLst/>
              <a:gdLst/>
              <a:ahLst/>
              <a:cxnLst/>
              <a:rect l="l" t="t" r="r" b="b"/>
              <a:pathLst>
                <a:path w="5181" h="405" extrusionOk="0">
                  <a:moveTo>
                    <a:pt x="1" y="1"/>
                  </a:moveTo>
                  <a:cubicBezTo>
                    <a:pt x="1" y="218"/>
                    <a:pt x="187" y="404"/>
                    <a:pt x="404" y="404"/>
                  </a:cubicBezTo>
                  <a:lnTo>
                    <a:pt x="4778" y="404"/>
                  </a:lnTo>
                  <a:cubicBezTo>
                    <a:pt x="4995" y="404"/>
                    <a:pt x="5181" y="218"/>
                    <a:pt x="5181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7;p32">
              <a:extLst>
                <a:ext uri="{FF2B5EF4-FFF2-40B4-BE49-F238E27FC236}">
                  <a16:creationId xmlns:a16="http://schemas.microsoft.com/office/drawing/2014/main" id="{72846E0A-55D9-F616-7EC0-843AD10770ED}"/>
                </a:ext>
              </a:extLst>
            </p:cNvPr>
            <p:cNvSpPr/>
            <p:nvPr/>
          </p:nvSpPr>
          <p:spPr>
            <a:xfrm>
              <a:off x="2562300" y="3869600"/>
              <a:ext cx="48125" cy="10125"/>
            </a:xfrm>
            <a:custGeom>
              <a:avLst/>
              <a:gdLst/>
              <a:ahLst/>
              <a:cxnLst/>
              <a:rect l="l" t="t" r="r" b="b"/>
              <a:pathLst>
                <a:path w="1925" h="405" extrusionOk="0">
                  <a:moveTo>
                    <a:pt x="1" y="1"/>
                  </a:moveTo>
                  <a:cubicBezTo>
                    <a:pt x="32" y="218"/>
                    <a:pt x="218" y="404"/>
                    <a:pt x="435" y="404"/>
                  </a:cubicBezTo>
                  <a:lnTo>
                    <a:pt x="1521" y="404"/>
                  </a:lnTo>
                  <a:cubicBezTo>
                    <a:pt x="1738" y="404"/>
                    <a:pt x="1924" y="218"/>
                    <a:pt x="1924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220;p32">
            <a:extLst>
              <a:ext uri="{FF2B5EF4-FFF2-40B4-BE49-F238E27FC236}">
                <a16:creationId xmlns:a16="http://schemas.microsoft.com/office/drawing/2014/main" id="{58597CC0-D76F-2F9F-6E59-9371F0E1D508}"/>
              </a:ext>
            </a:extLst>
          </p:cNvPr>
          <p:cNvGrpSpPr/>
          <p:nvPr/>
        </p:nvGrpSpPr>
        <p:grpSpPr>
          <a:xfrm>
            <a:off x="2682774" y="2003112"/>
            <a:ext cx="506260" cy="506224"/>
            <a:chOff x="5524650" y="2665300"/>
            <a:chExt cx="349775" cy="349750"/>
          </a:xfrm>
        </p:grpSpPr>
        <p:sp>
          <p:nvSpPr>
            <p:cNvPr id="25" name="Google Shape;4221;p32">
              <a:extLst>
                <a:ext uri="{FF2B5EF4-FFF2-40B4-BE49-F238E27FC236}">
                  <a16:creationId xmlns:a16="http://schemas.microsoft.com/office/drawing/2014/main" id="{D9E965C6-8D5F-D28A-D760-A9CED00D9CC2}"/>
                </a:ext>
              </a:extLst>
            </p:cNvPr>
            <p:cNvSpPr/>
            <p:nvPr/>
          </p:nvSpPr>
          <p:spPr>
            <a:xfrm>
              <a:off x="5594450" y="2665300"/>
              <a:ext cx="153575" cy="182450"/>
            </a:xfrm>
            <a:custGeom>
              <a:avLst/>
              <a:gdLst/>
              <a:ahLst/>
              <a:cxnLst/>
              <a:rect l="l" t="t" r="r" b="b"/>
              <a:pathLst>
                <a:path w="6143" h="7298" extrusionOk="0">
                  <a:moveTo>
                    <a:pt x="5584" y="0"/>
                  </a:moveTo>
                  <a:lnTo>
                    <a:pt x="1489" y="31"/>
                  </a:lnTo>
                  <a:cubicBezTo>
                    <a:pt x="683" y="31"/>
                    <a:pt x="0" y="683"/>
                    <a:pt x="0" y="1520"/>
                  </a:cubicBezTo>
                  <a:lnTo>
                    <a:pt x="0" y="5211"/>
                  </a:lnTo>
                  <a:cubicBezTo>
                    <a:pt x="0" y="5428"/>
                    <a:pt x="187" y="5584"/>
                    <a:pt x="404" y="5584"/>
                  </a:cubicBezTo>
                  <a:lnTo>
                    <a:pt x="1769" y="5584"/>
                  </a:lnTo>
                  <a:lnTo>
                    <a:pt x="1769" y="6204"/>
                  </a:lnTo>
                  <a:cubicBezTo>
                    <a:pt x="1722" y="6933"/>
                    <a:pt x="2257" y="7297"/>
                    <a:pt x="2792" y="7297"/>
                  </a:cubicBezTo>
                  <a:cubicBezTo>
                    <a:pt x="3327" y="7297"/>
                    <a:pt x="3862" y="6933"/>
                    <a:pt x="3816" y="6204"/>
                  </a:cubicBezTo>
                  <a:lnTo>
                    <a:pt x="3816" y="5584"/>
                  </a:lnTo>
                  <a:lnTo>
                    <a:pt x="5584" y="5584"/>
                  </a:lnTo>
                  <a:lnTo>
                    <a:pt x="6142" y="3815"/>
                  </a:lnTo>
                  <a:lnTo>
                    <a:pt x="6142" y="1768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22;p32">
              <a:extLst>
                <a:ext uri="{FF2B5EF4-FFF2-40B4-BE49-F238E27FC236}">
                  <a16:creationId xmlns:a16="http://schemas.microsoft.com/office/drawing/2014/main" id="{059AC2EC-C26D-31BE-463E-132662F2EEA9}"/>
                </a:ext>
              </a:extLst>
            </p:cNvPr>
            <p:cNvSpPr/>
            <p:nvPr/>
          </p:nvSpPr>
          <p:spPr>
            <a:xfrm>
              <a:off x="5686725" y="2666075"/>
              <a:ext cx="186925" cy="152775"/>
            </a:xfrm>
            <a:custGeom>
              <a:avLst/>
              <a:gdLst/>
              <a:ahLst/>
              <a:cxnLst/>
              <a:rect l="l" t="t" r="r" b="b"/>
              <a:pathLst>
                <a:path w="7477" h="6111" extrusionOk="0">
                  <a:moveTo>
                    <a:pt x="1893" y="0"/>
                  </a:moveTo>
                  <a:lnTo>
                    <a:pt x="1893" y="1768"/>
                  </a:lnTo>
                  <a:lnTo>
                    <a:pt x="1273" y="1768"/>
                  </a:lnTo>
                  <a:cubicBezTo>
                    <a:pt x="1" y="1830"/>
                    <a:pt x="1" y="3722"/>
                    <a:pt x="1273" y="3816"/>
                  </a:cubicBezTo>
                  <a:lnTo>
                    <a:pt x="1893" y="3816"/>
                  </a:lnTo>
                  <a:lnTo>
                    <a:pt x="1893" y="5584"/>
                  </a:lnTo>
                  <a:lnTo>
                    <a:pt x="3661" y="6111"/>
                  </a:lnTo>
                  <a:lnTo>
                    <a:pt x="5708" y="6111"/>
                  </a:lnTo>
                  <a:lnTo>
                    <a:pt x="7476" y="5584"/>
                  </a:lnTo>
                  <a:lnTo>
                    <a:pt x="7476" y="1489"/>
                  </a:lnTo>
                  <a:cubicBezTo>
                    <a:pt x="7476" y="652"/>
                    <a:pt x="6825" y="0"/>
                    <a:pt x="5988" y="0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23;p32">
              <a:extLst>
                <a:ext uri="{FF2B5EF4-FFF2-40B4-BE49-F238E27FC236}">
                  <a16:creationId xmlns:a16="http://schemas.microsoft.com/office/drawing/2014/main" id="{CD8F7DD6-29B3-681F-5B06-4C5EE7A1847F}"/>
                </a:ext>
              </a:extLst>
            </p:cNvPr>
            <p:cNvSpPr/>
            <p:nvPr/>
          </p:nvSpPr>
          <p:spPr>
            <a:xfrm>
              <a:off x="5524650" y="2875350"/>
              <a:ext cx="189250" cy="139700"/>
            </a:xfrm>
            <a:custGeom>
              <a:avLst/>
              <a:gdLst/>
              <a:ahLst/>
              <a:cxnLst/>
              <a:rect l="l" t="t" r="r" b="b"/>
              <a:pathLst>
                <a:path w="7570" h="5588" extrusionOk="0">
                  <a:moveTo>
                    <a:pt x="4197" y="1"/>
                  </a:moveTo>
                  <a:cubicBezTo>
                    <a:pt x="3976" y="1"/>
                    <a:pt x="3816" y="178"/>
                    <a:pt x="3816" y="408"/>
                  </a:cubicBezTo>
                  <a:lnTo>
                    <a:pt x="3816" y="625"/>
                  </a:lnTo>
                  <a:cubicBezTo>
                    <a:pt x="3863" y="1338"/>
                    <a:pt x="3335" y="1695"/>
                    <a:pt x="2808" y="1695"/>
                  </a:cubicBezTo>
                  <a:cubicBezTo>
                    <a:pt x="2281" y="1695"/>
                    <a:pt x="1753" y="1338"/>
                    <a:pt x="1800" y="625"/>
                  </a:cubicBezTo>
                  <a:lnTo>
                    <a:pt x="1800" y="408"/>
                  </a:lnTo>
                  <a:cubicBezTo>
                    <a:pt x="1800" y="190"/>
                    <a:pt x="1614" y="4"/>
                    <a:pt x="1366" y="4"/>
                  </a:cubicBezTo>
                  <a:lnTo>
                    <a:pt x="435" y="4"/>
                  </a:lnTo>
                  <a:cubicBezTo>
                    <a:pt x="187" y="4"/>
                    <a:pt x="1" y="190"/>
                    <a:pt x="1" y="408"/>
                  </a:cubicBezTo>
                  <a:lnTo>
                    <a:pt x="1" y="4099"/>
                  </a:lnTo>
                  <a:cubicBezTo>
                    <a:pt x="1" y="4936"/>
                    <a:pt x="683" y="5588"/>
                    <a:pt x="1521" y="5588"/>
                  </a:cubicBezTo>
                  <a:lnTo>
                    <a:pt x="5181" y="5588"/>
                  </a:lnTo>
                  <a:cubicBezTo>
                    <a:pt x="5429" y="5588"/>
                    <a:pt x="5615" y="5402"/>
                    <a:pt x="5615" y="5185"/>
                  </a:cubicBezTo>
                  <a:lnTo>
                    <a:pt x="5615" y="3820"/>
                  </a:lnTo>
                  <a:lnTo>
                    <a:pt x="6205" y="3820"/>
                  </a:lnTo>
                  <a:cubicBezTo>
                    <a:pt x="7569" y="3820"/>
                    <a:pt x="7569" y="1772"/>
                    <a:pt x="6205" y="1772"/>
                  </a:cubicBezTo>
                  <a:lnTo>
                    <a:pt x="5615" y="1772"/>
                  </a:lnTo>
                  <a:lnTo>
                    <a:pt x="5615" y="408"/>
                  </a:lnTo>
                  <a:cubicBezTo>
                    <a:pt x="5615" y="178"/>
                    <a:pt x="5455" y="1"/>
                    <a:pt x="5235" y="1"/>
                  </a:cubicBezTo>
                  <a:cubicBezTo>
                    <a:pt x="5217" y="1"/>
                    <a:pt x="5199" y="2"/>
                    <a:pt x="5181" y="4"/>
                  </a:cubicBezTo>
                  <a:lnTo>
                    <a:pt x="4250" y="4"/>
                  </a:lnTo>
                  <a:cubicBezTo>
                    <a:pt x="4232" y="2"/>
                    <a:pt x="4214" y="1"/>
                    <a:pt x="4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24;p32">
              <a:extLst>
                <a:ext uri="{FF2B5EF4-FFF2-40B4-BE49-F238E27FC236}">
                  <a16:creationId xmlns:a16="http://schemas.microsoft.com/office/drawing/2014/main" id="{17508273-ECA6-DCD8-555F-5679744348EA}"/>
                </a:ext>
              </a:extLst>
            </p:cNvPr>
            <p:cNvSpPr/>
            <p:nvPr/>
          </p:nvSpPr>
          <p:spPr>
            <a:xfrm>
              <a:off x="5734025" y="2762800"/>
              <a:ext cx="140400" cy="181775"/>
            </a:xfrm>
            <a:custGeom>
              <a:avLst/>
              <a:gdLst/>
              <a:ahLst/>
              <a:cxnLst/>
              <a:rect l="l" t="t" r="r" b="b"/>
              <a:pathLst>
                <a:path w="5616" h="7271" extrusionOk="0">
                  <a:moveTo>
                    <a:pt x="2824" y="1"/>
                  </a:moveTo>
                  <a:cubicBezTo>
                    <a:pt x="2289" y="1"/>
                    <a:pt x="1754" y="365"/>
                    <a:pt x="1800" y="1094"/>
                  </a:cubicBezTo>
                  <a:lnTo>
                    <a:pt x="1800" y="1715"/>
                  </a:lnTo>
                  <a:lnTo>
                    <a:pt x="1" y="1715"/>
                  </a:lnTo>
                  <a:lnTo>
                    <a:pt x="1" y="3079"/>
                  </a:lnTo>
                  <a:cubicBezTo>
                    <a:pt x="1" y="3297"/>
                    <a:pt x="187" y="3483"/>
                    <a:pt x="435" y="3483"/>
                  </a:cubicBezTo>
                  <a:lnTo>
                    <a:pt x="621" y="3483"/>
                  </a:lnTo>
                  <a:cubicBezTo>
                    <a:pt x="1893" y="3576"/>
                    <a:pt x="1893" y="5437"/>
                    <a:pt x="621" y="5530"/>
                  </a:cubicBezTo>
                  <a:lnTo>
                    <a:pt x="404" y="5530"/>
                  </a:lnTo>
                  <a:cubicBezTo>
                    <a:pt x="187" y="5530"/>
                    <a:pt x="1" y="5716"/>
                    <a:pt x="1" y="5933"/>
                  </a:cubicBezTo>
                  <a:lnTo>
                    <a:pt x="1" y="6895"/>
                  </a:lnTo>
                  <a:cubicBezTo>
                    <a:pt x="1" y="7096"/>
                    <a:pt x="161" y="7270"/>
                    <a:pt x="357" y="7270"/>
                  </a:cubicBezTo>
                  <a:cubicBezTo>
                    <a:pt x="372" y="7270"/>
                    <a:pt x="388" y="7269"/>
                    <a:pt x="404" y="7267"/>
                  </a:cubicBezTo>
                  <a:lnTo>
                    <a:pt x="4127" y="7267"/>
                  </a:lnTo>
                  <a:cubicBezTo>
                    <a:pt x="4933" y="7267"/>
                    <a:pt x="5615" y="6616"/>
                    <a:pt x="5615" y="5778"/>
                  </a:cubicBezTo>
                  <a:lnTo>
                    <a:pt x="5615" y="1715"/>
                  </a:lnTo>
                  <a:lnTo>
                    <a:pt x="3847" y="1715"/>
                  </a:lnTo>
                  <a:lnTo>
                    <a:pt x="3847" y="1094"/>
                  </a:lnTo>
                  <a:cubicBezTo>
                    <a:pt x="3894" y="365"/>
                    <a:pt x="3359" y="1"/>
                    <a:pt x="2824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Google Shape;4439;p39">
            <a:extLst>
              <a:ext uri="{FF2B5EF4-FFF2-40B4-BE49-F238E27FC236}">
                <a16:creationId xmlns:a16="http://schemas.microsoft.com/office/drawing/2014/main" id="{5A736566-F79F-DAFF-051E-A9F5B02E88C1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4439;p39">
            <a:extLst>
              <a:ext uri="{FF2B5EF4-FFF2-40B4-BE49-F238E27FC236}">
                <a16:creationId xmlns:a16="http://schemas.microsoft.com/office/drawing/2014/main" id="{66716697-B74A-D662-5B56-82F6DCCDBF42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4439;p39">
            <a:extLst>
              <a:ext uri="{FF2B5EF4-FFF2-40B4-BE49-F238E27FC236}">
                <a16:creationId xmlns:a16="http://schemas.microsoft.com/office/drawing/2014/main" id="{DAF39279-7C56-B0F4-7393-D70A122CEB1C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4439;p39">
            <a:extLst>
              <a:ext uri="{FF2B5EF4-FFF2-40B4-BE49-F238E27FC236}">
                <a16:creationId xmlns:a16="http://schemas.microsoft.com/office/drawing/2014/main" id="{4C5A23E2-7D37-CFBA-9449-8AC099956E34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3399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3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CREATION</a:t>
            </a:r>
            <a:endParaRPr dirty="0"/>
          </a:p>
        </p:txBody>
      </p:sp>
      <p:grpSp>
        <p:nvGrpSpPr>
          <p:cNvPr id="4431" name="Google Shape;4431;p39"/>
          <p:cNvGrpSpPr/>
          <p:nvPr/>
        </p:nvGrpSpPr>
        <p:grpSpPr>
          <a:xfrm>
            <a:off x="485391" y="2281614"/>
            <a:ext cx="3710076" cy="2085550"/>
            <a:chOff x="521661" y="2101075"/>
            <a:chExt cx="1545913" cy="2085550"/>
          </a:xfrm>
        </p:grpSpPr>
        <p:sp>
          <p:nvSpPr>
            <p:cNvPr id="4435" name="Google Shape;4435;p39"/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Collect food</a:t>
              </a:r>
              <a:endParaRPr sz="16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436" name="Google Shape;4436;p39"/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Do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NOT</a:t>
              </a: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collide with the </a:t>
              </a:r>
              <a:r>
                <a:rPr lang="en" sz="1600" u="sng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walls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4437" name="Google Shape;4437;p39"/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Do </a:t>
              </a:r>
              <a:r>
                <a:rPr lang="en" sz="1600" dirty="0">
                  <a:solidFill>
                    <a:srgbClr val="FF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NOT</a:t>
              </a: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collide with the </a:t>
              </a:r>
              <a:r>
                <a:rPr lang="en" sz="1600" u="sng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snake</a:t>
              </a:r>
              <a:endParaRPr sz="16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A31270F8-3C5C-94D0-D9D3-53FC4497EB5C}"/>
              </a:ext>
            </a:extLst>
          </p:cNvPr>
          <p:cNvSpPr txBox="1"/>
          <p:nvPr/>
        </p:nvSpPr>
        <p:spPr>
          <a:xfrm flipH="1">
            <a:off x="3799050" y="1397385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SNAKE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" name="Google Shape;4435;p39">
            <a:extLst>
              <a:ext uri="{FF2B5EF4-FFF2-40B4-BE49-F238E27FC236}">
                <a16:creationId xmlns:a16="http://schemas.microsoft.com/office/drawing/2014/main" id="{5F6B611F-2559-2E3D-B412-EF345136BFDC}"/>
              </a:ext>
            </a:extLst>
          </p:cNvPr>
          <p:cNvSpPr txBox="1"/>
          <p:nvPr/>
        </p:nvSpPr>
        <p:spPr>
          <a:xfrm flipH="1">
            <a:off x="1500628" y="1663024"/>
            <a:ext cx="167957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RULES</a:t>
            </a: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" name="Google Shape;4439;p39">
            <a:extLst>
              <a:ext uri="{FF2B5EF4-FFF2-40B4-BE49-F238E27FC236}">
                <a16:creationId xmlns:a16="http://schemas.microsoft.com/office/drawing/2014/main" id="{485A7BFD-81E4-6E18-371C-98700F30E808}"/>
              </a:ext>
            </a:extLst>
          </p:cNvPr>
          <p:cNvCxnSpPr>
            <a:cxnSpLocks/>
          </p:cNvCxnSpPr>
          <p:nvPr/>
        </p:nvCxnSpPr>
        <p:spPr>
          <a:xfrm flipV="1">
            <a:off x="4572000" y="1802085"/>
            <a:ext cx="0" cy="28169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" name="Google Shape;4431;p39">
            <a:extLst>
              <a:ext uri="{FF2B5EF4-FFF2-40B4-BE49-F238E27FC236}">
                <a16:creationId xmlns:a16="http://schemas.microsoft.com/office/drawing/2014/main" id="{E3F17C22-0252-47DC-DAB3-1E9568CFCA37}"/>
              </a:ext>
            </a:extLst>
          </p:cNvPr>
          <p:cNvGrpSpPr/>
          <p:nvPr/>
        </p:nvGrpSpPr>
        <p:grpSpPr>
          <a:xfrm>
            <a:off x="4968386" y="2281614"/>
            <a:ext cx="3710076" cy="2085550"/>
            <a:chOff x="521661" y="2101075"/>
            <a:chExt cx="1545913" cy="2085550"/>
          </a:xfrm>
        </p:grpSpPr>
        <p:sp>
          <p:nvSpPr>
            <p:cNvPr id="9" name="Google Shape;4435;p39">
              <a:extLst>
                <a:ext uri="{FF2B5EF4-FFF2-40B4-BE49-F238E27FC236}">
                  <a16:creationId xmlns:a16="http://schemas.microsoft.com/office/drawing/2014/main" id="{A31BE300-0B22-BBBF-684E-D861CD76C4B5}"/>
                </a:ext>
              </a:extLst>
            </p:cNvPr>
            <p:cNvSpPr txBox="1"/>
            <p:nvPr/>
          </p:nvSpPr>
          <p:spPr>
            <a:xfrm flipH="1">
              <a:off x="521674" y="210107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GB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REWARD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the quality of each move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10" name="Google Shape;4436;p39">
              <a:extLst>
                <a:ext uri="{FF2B5EF4-FFF2-40B4-BE49-F238E27FC236}">
                  <a16:creationId xmlns:a16="http://schemas.microsoft.com/office/drawing/2014/main" id="{F22B5DF3-80A2-AEF2-9652-B557A5240C73}"/>
                </a:ext>
              </a:extLst>
            </p:cNvPr>
            <p:cNvSpPr txBox="1"/>
            <p:nvPr/>
          </p:nvSpPr>
          <p:spPr>
            <a:xfrm flipH="1">
              <a:off x="521661" y="2933556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GAME OVER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whether the game is over or not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11" name="Google Shape;4437;p39">
              <a:extLst>
                <a:ext uri="{FF2B5EF4-FFF2-40B4-BE49-F238E27FC236}">
                  <a16:creationId xmlns:a16="http://schemas.microsoft.com/office/drawing/2014/main" id="{A4FFDBC4-FD25-D08B-1D66-3B2A97094972}"/>
                </a:ext>
              </a:extLst>
            </p:cNvPr>
            <p:cNvSpPr txBox="1"/>
            <p:nvPr/>
          </p:nvSpPr>
          <p:spPr>
            <a:xfrm flipH="1">
              <a:off x="521673" y="3781925"/>
              <a:ext cx="154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" sz="1600" dirty="0">
                  <a:solidFill>
                    <a:schemeClr val="accent2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SCORE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chemeClr val="accent2"/>
                  </a:solidFill>
                  <a:latin typeface="Advent Pro Medium" panose="020B0604020202020204" charset="0"/>
                  <a:ea typeface="Press Start 2P"/>
                  <a:cs typeface="Press Start 2P"/>
                  <a:sym typeface="Press Start 2P"/>
                </a:rPr>
                <a:t>Tracks the score of the current game</a:t>
              </a:r>
              <a:endParaRPr sz="1200" dirty="0">
                <a:solidFill>
                  <a:schemeClr val="accent2"/>
                </a:solidFill>
                <a:latin typeface="Advent Pro Medium" panose="020B0604020202020204" charset="0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12" name="Google Shape;4435;p39">
            <a:extLst>
              <a:ext uri="{FF2B5EF4-FFF2-40B4-BE49-F238E27FC236}">
                <a16:creationId xmlns:a16="http://schemas.microsoft.com/office/drawing/2014/main" id="{337B8A78-2033-CDF6-7499-C08E9D681EAB}"/>
              </a:ext>
            </a:extLst>
          </p:cNvPr>
          <p:cNvSpPr txBox="1"/>
          <p:nvPr/>
        </p:nvSpPr>
        <p:spPr>
          <a:xfrm flipH="1">
            <a:off x="5465256" y="1663024"/>
            <a:ext cx="2716304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PARAMETERS</a:t>
            </a: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1B736D-EFAD-E6E3-590A-F9299518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4215485" y="1831429"/>
            <a:ext cx="776336" cy="77633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E37E1AAB-E389-ADC9-8459-7DE917081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045645">
            <a:off x="4106540" y="2235736"/>
            <a:ext cx="478934" cy="776336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A1931DB2-EBA7-1792-A4A3-1B30F68F6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96439" flipH="1">
            <a:off x="4401818" y="2656955"/>
            <a:ext cx="575847" cy="776336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CC49EF7-815F-B265-EC9D-5E1EDE380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045645">
            <a:off x="4352353" y="3155057"/>
            <a:ext cx="478934" cy="776336"/>
          </a:xfrm>
          <a:prstGeom prst="rect">
            <a:avLst/>
          </a:prstGeom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1ED40164-FE7D-52EC-86CC-9E2D41A99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1896439" flipH="1">
            <a:off x="4660612" y="3566830"/>
            <a:ext cx="575847" cy="776336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05D74DD8-9973-4983-AF29-46D9014B2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08"/>
          <a:stretch/>
        </p:blipFill>
        <p:spPr>
          <a:xfrm rot="7312681" flipH="1">
            <a:off x="4243794" y="3914282"/>
            <a:ext cx="631538" cy="8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3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BRAIN</a:t>
            </a:r>
            <a:endParaRPr dirty="0"/>
          </a:p>
        </p:txBody>
      </p:sp>
      <p:sp>
        <p:nvSpPr>
          <p:cNvPr id="3" name="Google Shape;4435;p39">
            <a:extLst>
              <a:ext uri="{FF2B5EF4-FFF2-40B4-BE49-F238E27FC236}">
                <a16:creationId xmlns:a16="http://schemas.microsoft.com/office/drawing/2014/main" id="{A31270F8-3C5C-94D0-D9D3-53FC4497EB5C}"/>
              </a:ext>
            </a:extLst>
          </p:cNvPr>
          <p:cNvSpPr txBox="1"/>
          <p:nvPr/>
        </p:nvSpPr>
        <p:spPr>
          <a:xfrm flipH="1">
            <a:off x="3799050" y="1818690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BRAIN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5" name="Google Shape;4439;p39">
            <a:extLst>
              <a:ext uri="{FF2B5EF4-FFF2-40B4-BE49-F238E27FC236}">
                <a16:creationId xmlns:a16="http://schemas.microsoft.com/office/drawing/2014/main" id="{485A7BFD-81E4-6E18-371C-98700F30E808}"/>
              </a:ext>
            </a:extLst>
          </p:cNvPr>
          <p:cNvCxnSpPr>
            <a:cxnSpLocks/>
          </p:cNvCxnSpPr>
          <p:nvPr/>
        </p:nvCxnSpPr>
        <p:spPr>
          <a:xfrm flipV="1">
            <a:off x="2440899" y="2373406"/>
            <a:ext cx="2050419" cy="7395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1B736D-EFAD-E6E3-590A-F9299518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8850">
            <a:off x="2052731" y="3897057"/>
            <a:ext cx="776336" cy="776336"/>
          </a:xfrm>
          <a:prstGeom prst="rect">
            <a:avLst/>
          </a:prstGeom>
        </p:spPr>
      </p:pic>
      <p:sp>
        <p:nvSpPr>
          <p:cNvPr id="6" name="Google Shape;4435;p39">
            <a:extLst>
              <a:ext uri="{FF2B5EF4-FFF2-40B4-BE49-F238E27FC236}">
                <a16:creationId xmlns:a16="http://schemas.microsoft.com/office/drawing/2014/main" id="{6614EE84-2EE4-B011-1EA1-F1E6EA3A4E7C}"/>
              </a:ext>
            </a:extLst>
          </p:cNvPr>
          <p:cNvSpPr txBox="1"/>
          <p:nvPr/>
        </p:nvSpPr>
        <p:spPr>
          <a:xfrm flipH="1">
            <a:off x="1667949" y="3303669"/>
            <a:ext cx="1545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SNAKE GAME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8" name="Google Shape;4439;p39">
            <a:extLst>
              <a:ext uri="{FF2B5EF4-FFF2-40B4-BE49-F238E27FC236}">
                <a16:creationId xmlns:a16="http://schemas.microsoft.com/office/drawing/2014/main" id="{8DF0B477-9C87-6EB8-C286-5C93F30853D3}"/>
              </a:ext>
            </a:extLst>
          </p:cNvPr>
          <p:cNvCxnSpPr>
            <a:cxnSpLocks/>
          </p:cNvCxnSpPr>
          <p:nvPr/>
        </p:nvCxnSpPr>
        <p:spPr>
          <a:xfrm flipH="1" flipV="1">
            <a:off x="4652684" y="2373406"/>
            <a:ext cx="1983440" cy="61856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Google Shape;4435;p39">
            <a:extLst>
              <a:ext uri="{FF2B5EF4-FFF2-40B4-BE49-F238E27FC236}">
                <a16:creationId xmlns:a16="http://schemas.microsoft.com/office/drawing/2014/main" id="{5391C43B-A8A8-8DAD-5F62-4AF938093BF2}"/>
              </a:ext>
            </a:extLst>
          </p:cNvPr>
          <p:cNvSpPr txBox="1"/>
          <p:nvPr/>
        </p:nvSpPr>
        <p:spPr>
          <a:xfrm flipH="1">
            <a:off x="5728447" y="3222669"/>
            <a:ext cx="1995398" cy="5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NEURAL NETWORK</a:t>
            </a:r>
            <a:endParaRPr sz="1800" dirty="0">
              <a:solidFill>
                <a:schemeClr val="accen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050" name="Picture 2" descr="Neural Network Icon - Download in Line Style">
            <a:extLst>
              <a:ext uri="{FF2B5EF4-FFF2-40B4-BE49-F238E27FC236}">
                <a16:creationId xmlns:a16="http://schemas.microsoft.com/office/drawing/2014/main" id="{CA780A4F-C721-2F95-C19E-8E2456A8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01" y="4020066"/>
            <a:ext cx="747690" cy="7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4439;p39">
            <a:extLst>
              <a:ext uri="{FF2B5EF4-FFF2-40B4-BE49-F238E27FC236}">
                <a16:creationId xmlns:a16="http://schemas.microsoft.com/office/drawing/2014/main" id="{74C4DAAE-4846-4E17-6D33-2112ACD5DE05}"/>
              </a:ext>
            </a:extLst>
          </p:cNvPr>
          <p:cNvCxnSpPr>
            <a:cxnSpLocks/>
          </p:cNvCxnSpPr>
          <p:nvPr/>
        </p:nvCxnSpPr>
        <p:spPr>
          <a:xfrm flipV="1">
            <a:off x="642739" y="1425388"/>
            <a:ext cx="0" cy="12224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4439;p39">
            <a:extLst>
              <a:ext uri="{FF2B5EF4-FFF2-40B4-BE49-F238E27FC236}">
                <a16:creationId xmlns:a16="http://schemas.microsoft.com/office/drawing/2014/main" id="{72859B90-20A2-868E-AC19-EDD2DAE88397}"/>
              </a:ext>
            </a:extLst>
          </p:cNvPr>
          <p:cNvCxnSpPr>
            <a:cxnSpLocks/>
          </p:cNvCxnSpPr>
          <p:nvPr/>
        </p:nvCxnSpPr>
        <p:spPr>
          <a:xfrm flipH="1">
            <a:off x="642739" y="1425388"/>
            <a:ext cx="128915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" name="Google Shape;4439;p39">
            <a:extLst>
              <a:ext uri="{FF2B5EF4-FFF2-40B4-BE49-F238E27FC236}">
                <a16:creationId xmlns:a16="http://schemas.microsoft.com/office/drawing/2014/main" id="{446CC96B-F9A7-962B-D884-06FEAAA8A518}"/>
              </a:ext>
            </a:extLst>
          </p:cNvPr>
          <p:cNvCxnSpPr>
            <a:cxnSpLocks/>
          </p:cNvCxnSpPr>
          <p:nvPr/>
        </p:nvCxnSpPr>
        <p:spPr>
          <a:xfrm>
            <a:off x="7310239" y="4697072"/>
            <a:ext cx="112106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" name="Google Shape;4439;p39">
            <a:extLst>
              <a:ext uri="{FF2B5EF4-FFF2-40B4-BE49-F238E27FC236}">
                <a16:creationId xmlns:a16="http://schemas.microsoft.com/office/drawing/2014/main" id="{70E3108E-7F04-6002-2C8A-3E60ED7C5B8C}"/>
              </a:ext>
            </a:extLst>
          </p:cNvPr>
          <p:cNvCxnSpPr>
            <a:cxnSpLocks/>
          </p:cNvCxnSpPr>
          <p:nvPr/>
        </p:nvCxnSpPr>
        <p:spPr>
          <a:xfrm>
            <a:off x="8532159" y="3592172"/>
            <a:ext cx="0" cy="110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6135411"/>
      </p:ext>
    </p:extLst>
  </p:cSld>
  <p:clrMapOvr>
    <a:masterClrMapping/>
  </p:clrMapOvr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646</Words>
  <Application>Microsoft Office PowerPoint</Application>
  <PresentationFormat>On-screen Show (16:9)</PresentationFormat>
  <Paragraphs>186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Advent Pro Medium</vt:lpstr>
      <vt:lpstr>Bebas Neue</vt:lpstr>
      <vt:lpstr>Wingdings</vt:lpstr>
      <vt:lpstr>Press Start 2P</vt:lpstr>
      <vt:lpstr>Cambria Math</vt:lpstr>
      <vt:lpstr>Akihabara Arcades and Electronics! Minitheme by Slidesg</vt:lpstr>
      <vt:lpstr>SNAKE AI – NEURAL NETWORK</vt:lpstr>
      <vt:lpstr>LIVE TRAINING</vt:lpstr>
      <vt:lpstr>LIVE TRAINING</vt:lpstr>
      <vt:lpstr>MACHINE LEARNING THEORY</vt:lpstr>
      <vt:lpstr>MACHINE LEARNING THEORY</vt:lpstr>
      <vt:lpstr>CODE SETUP</vt:lpstr>
      <vt:lpstr>CODE SETUP</vt:lpstr>
      <vt:lpstr>GAME CREATION</vt:lpstr>
      <vt:lpstr>THE BRAIN</vt:lpstr>
      <vt:lpstr>GET THE CURRENT GAME STATE</vt:lpstr>
      <vt:lpstr>NEURAL NETWORK</vt:lpstr>
      <vt:lpstr>PARAMETERS</vt:lpstr>
      <vt:lpstr>PARAMETERS</vt:lpstr>
      <vt:lpstr>PARAMETERS</vt:lpstr>
      <vt:lpstr>STRUCTURE</vt:lpstr>
      <vt:lpstr>TRAINING</vt:lpstr>
      <vt:lpstr>TRAINING</vt:lpstr>
      <vt:lpstr>RESULTS</vt:lpstr>
      <vt:lpstr>NEXT STEPS</vt:lpstr>
      <vt:lpstr>ADJUST PARAMETERS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AI – Neural Network</dc:title>
  <cp:lastModifiedBy>George Lopez</cp:lastModifiedBy>
  <cp:revision>5</cp:revision>
  <dcterms:modified xsi:type="dcterms:W3CDTF">2022-12-01T17:59:53Z</dcterms:modified>
</cp:coreProperties>
</file>