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5" r:id="rId5"/>
    <p:sldId id="261" r:id="rId6"/>
    <p:sldId id="267" r:id="rId7"/>
    <p:sldId id="263" r:id="rId8"/>
    <p:sldId id="259" r:id="rId9"/>
    <p:sldId id="270" r:id="rId10"/>
    <p:sldId id="26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Zhang" initials="SZ" lastIdx="3" clrIdx="0"/>
  <p:cmAuthor id="2" name="Administrator" initials="A" lastIdx="1" clrIdx="1"/>
  <p:cmAuthor id="3" name="guoqi" initials="g" lastIdx="2" clrIdx="2"/>
  <p:cmAuthor id="4" name="26210" initials="2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6F8FA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" y="499"/>
            <a:ext cx="12191536" cy="6857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825" y="97047"/>
            <a:ext cx="10515966" cy="648040"/>
          </a:xfrm>
          <a:prstGeom prst="rect">
            <a:avLst/>
          </a:prstGeom>
        </p:spPr>
        <p:txBody>
          <a:bodyPr lIns="68589" tIns="34295" rIns="68589" bIns="34295" anchor="b">
            <a:normAutofit/>
          </a:bodyPr>
          <a:lstStyle>
            <a:lvl1pPr>
              <a:defRPr sz="373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93" y="1206202"/>
            <a:ext cx="11445830" cy="50013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 rot="5400000">
            <a:off x="-307133" y="288605"/>
            <a:ext cx="714401" cy="125532"/>
            <a:chOff x="11874" y="190005"/>
            <a:chExt cx="6305553" cy="2375092"/>
          </a:xfrm>
          <a:solidFill>
            <a:schemeClr val="tx2"/>
          </a:solidFill>
        </p:grpSpPr>
        <p:sp>
          <p:nvSpPr>
            <p:cNvPr id="11" name="矩形 10"/>
            <p:cNvSpPr/>
            <p:nvPr userDrawn="1"/>
          </p:nvSpPr>
          <p:spPr>
            <a:xfrm>
              <a:off x="949997" y="190005"/>
              <a:ext cx="5367430" cy="23750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11874" y="1989070"/>
              <a:ext cx="576000" cy="57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等腰三角形 12"/>
            <p:cNvSpPr/>
            <p:nvPr userDrawn="1"/>
          </p:nvSpPr>
          <p:spPr>
            <a:xfrm>
              <a:off x="32659" y="190005"/>
              <a:ext cx="1834736" cy="19594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287999" y="1638795"/>
              <a:ext cx="1825809" cy="9262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533" y="340068"/>
            <a:ext cx="1278430" cy="170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" b="805"/>
          <a:stretch>
            <a:fillRect/>
          </a:stretch>
        </p:blipFill>
        <p:spPr>
          <a:xfrm>
            <a:off x="-1" y="320"/>
            <a:ext cx="12192425" cy="6858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215" y="2130067"/>
            <a:ext cx="9691267" cy="1262498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533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5215" y="3605145"/>
            <a:ext cx="9144318" cy="602530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2135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 rot="5400000">
            <a:off x="-1365945" y="2541468"/>
            <a:ext cx="2981277" cy="296864"/>
            <a:chOff x="11874" y="190005"/>
            <a:chExt cx="12314703" cy="2375065"/>
          </a:xfrm>
        </p:grpSpPr>
        <p:sp>
          <p:nvSpPr>
            <p:cNvPr id="12" name="矩形 11"/>
            <p:cNvSpPr/>
            <p:nvPr userDrawn="1"/>
          </p:nvSpPr>
          <p:spPr>
            <a:xfrm>
              <a:off x="950027" y="190005"/>
              <a:ext cx="11376550" cy="2375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11874" y="1989070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等腰三角形 23"/>
            <p:cNvSpPr/>
            <p:nvPr userDrawn="1"/>
          </p:nvSpPr>
          <p:spPr>
            <a:xfrm>
              <a:off x="32659" y="190005"/>
              <a:ext cx="1834736" cy="195942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87999" y="1638795"/>
              <a:ext cx="1825809" cy="926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163922" y="6206651"/>
            <a:ext cx="4711046" cy="3174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6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80" y="509561"/>
            <a:ext cx="1549185" cy="206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Nettrix-Start_from_device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Using the 'start_from_device' and 'end_on_device' flag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045" y="1187450"/>
            <a:ext cx="110883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 some systems, it is possible that you can use the `start_from_device` and `end_on_device` flags to improve your end-to-end inference performance results. When `start_from_device` is enabled, the QSL is loaded on GPU memory, and any Host-to-Device memcpy is skipped. This behavior of this flag, however, **requires approval from the MLPerf Inference committee** and the submitter **must provide proof** that their system has a NIC directly attached to each GPU, and the data from the network can be inserted into device memory *without* going through the host (CPU). MLPerf Inference ***requires*** the following as proof: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A system architecture diagram showing direct connection between the network and accelerator, without going through the CPU.</a:t>
            </a:r>
            <a:endParaRPr lang="zh-CN" altLang="en-US"/>
          </a:p>
          <a:p>
            <a:r>
              <a:rPr lang="zh-CN" altLang="en-US"/>
              <a:t>- Bandwidth measurements for this connection that show they are sufficien</a:t>
            </a:r>
            <a:endParaRPr lang="zh-CN" altLang="en-US"/>
          </a:p>
          <a:p>
            <a:r>
              <a:rPr lang="zh-CN" altLang="en-US"/>
              <a:t>  t for the benchmark</a:t>
            </a:r>
            <a:endParaRPr lang="zh-CN" altLang="en-US"/>
          </a:p>
          <a:p>
            <a:r>
              <a:rPr lang="zh-CN" altLang="en-US"/>
              <a:t>- Example of software that supports this data connection (i.e. GPUDirect).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65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command</a:t>
            </a:r>
            <a:r>
              <a:rPr lang="en-US" altLang="zh-CN" sz="2665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2665" dirty="0" err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745" y="1017270"/>
            <a:ext cx="10454005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$Benchmark = ib_write_bw , ib_read_bw, ib_send_bw,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Unidirectional bandwidth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Server 端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• $benchmark -F -a -d $ib_device--report_gbits</a:t>
            </a:r>
            <a:r>
              <a:rPr lang="en-US" altLang="zh-CN"/>
              <a:t> -R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Client 端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• $benchmark -F -a -d $ib_device --report_gbits $ip--use_cuda</a:t>
            </a:r>
            <a:r>
              <a:rPr lang="en-US" altLang="zh-CN"/>
              <a:t>=&lt;gpu_index&gt;</a:t>
            </a:r>
            <a:r>
              <a:rPr lang="zh-CN" altLang="en-US"/>
              <a:t> –R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bidirectional bandwidth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Server 端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• $benchmark -F -a -b -d $ib_device --report_gbits</a:t>
            </a:r>
            <a:r>
              <a:rPr lang="en-US" altLang="zh-CN"/>
              <a:t> -R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Client 端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• $benchmark -F -a -b -d $ib_device --report_gbits $ip --use_cuda</a:t>
            </a:r>
            <a:r>
              <a:rPr lang="en-US" altLang="zh-CN"/>
              <a:t>=</a:t>
            </a:r>
            <a:r>
              <a:rPr lang="zh-CN" altLang="en-US"/>
              <a:t>&lt;gpu_index&gt; -R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665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Nettrix X640 G40 system topology</a:t>
            </a:r>
            <a:r>
              <a:rPr lang="en-US" altLang="zh-CN" sz="2665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6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45" y="1357630"/>
            <a:ext cx="5029835" cy="4142740"/>
            <a:chOff x="472" y="1910"/>
            <a:chExt cx="7849" cy="6980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" y="1910"/>
              <a:ext cx="7512" cy="698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6261" y="3215"/>
              <a:ext cx="2061" cy="1114"/>
            </a:xfrm>
            <a:prstGeom prst="rect">
              <a:avLst/>
            </a:prstGeom>
            <a:solidFill>
              <a:srgbClr val="F6F8FA"/>
            </a:solidFill>
            <a:ln>
              <a:solidFill>
                <a:srgbClr val="F6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2" y="3215"/>
              <a:ext cx="2061" cy="1114"/>
            </a:xfrm>
            <a:prstGeom prst="rect">
              <a:avLst/>
            </a:prstGeom>
            <a:solidFill>
              <a:srgbClr val="F6F8FA"/>
            </a:solidFill>
            <a:ln>
              <a:solidFill>
                <a:srgbClr val="F6F8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836920" y="2132330"/>
            <a:ext cx="49790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Hardware</a:t>
            </a:r>
            <a:endParaRPr lang="zh-CN" altLang="en-US"/>
          </a:p>
          <a:p>
            <a:r>
              <a:rPr lang="zh-CN" altLang="en-US"/>
              <a:t>• GPU : NVIDIA A</a:t>
            </a:r>
            <a:r>
              <a:rPr lang="en-US" altLang="zh-CN"/>
              <a:t>3</a:t>
            </a:r>
            <a:r>
              <a:rPr lang="zh-CN" altLang="en-US"/>
              <a:t>0 *8 </a:t>
            </a:r>
            <a:endParaRPr lang="zh-CN" altLang="en-US"/>
          </a:p>
          <a:p>
            <a:r>
              <a:rPr lang="zh-CN" altLang="en-US"/>
              <a:t>• NIC : MCX65310</a:t>
            </a:r>
            <a:r>
              <a:rPr lang="en-US" altLang="zh-CN"/>
              <a:t>5</a:t>
            </a:r>
            <a:r>
              <a:rPr lang="zh-CN" altLang="en-US"/>
              <a:t>A-HDAT 200Gb *2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Software</a:t>
            </a:r>
            <a:endParaRPr lang="zh-CN" altLang="en-US"/>
          </a:p>
          <a:p>
            <a:r>
              <a:rPr lang="zh-CN" altLang="en-US"/>
              <a:t>• NVIDIA Driver : 510.47.03</a:t>
            </a:r>
            <a:endParaRPr lang="zh-CN" altLang="en-US"/>
          </a:p>
          <a:p>
            <a:r>
              <a:rPr lang="zh-CN" altLang="en-US"/>
              <a:t>• IB Drvier : 5.5-1.0.3</a:t>
            </a:r>
            <a:endParaRPr lang="zh-CN" altLang="en-US"/>
          </a:p>
          <a:p>
            <a:r>
              <a:rPr lang="zh-CN" altLang="en-US"/>
              <a:t>• Nv_peer_mem : 1.</a:t>
            </a:r>
            <a:r>
              <a:rPr lang="en-US" altLang="zh-CN"/>
              <a:t>2</a:t>
            </a:r>
            <a:r>
              <a:rPr lang="zh-CN" altLang="en-US"/>
              <a:t>-0 </a:t>
            </a:r>
            <a:endParaRPr lang="zh-CN" altLang="en-US"/>
          </a:p>
          <a:p>
            <a:r>
              <a:rPr lang="zh-CN" altLang="en-US"/>
              <a:t>• Perftest：4.5-0.2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665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nvidia-smi topo</a:t>
            </a:r>
            <a:r>
              <a:rPr lang="en-US" altLang="zh-CN" sz="2665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2665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5370" y="1755140"/>
            <a:ext cx="9955530" cy="3511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370" y="116713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nvidia-smi topo -m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665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Perftest Performance Results</a:t>
            </a:r>
            <a:r>
              <a:rPr lang="en-US" altLang="zh-CN" sz="2665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665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24330" y="1461770"/>
          <a:ext cx="8943340" cy="416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35"/>
                <a:gridCol w="2235835"/>
                <a:gridCol w="2235835"/>
                <a:gridCol w="2235835"/>
              </a:tblGrid>
              <a:tr h="595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Benchmarks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IB_device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unidirectional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bidirectional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ib_write_bw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194.94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388.57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390.17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ib_read_bw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390.17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ib_send_bw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388.16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595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194.07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388.35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66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Nettrix X6</a:t>
            </a:r>
            <a:r>
              <a:rPr lang="en-US" sz="266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sz="266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 G4</a:t>
            </a:r>
            <a:r>
              <a:rPr lang="en-US" sz="266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sz="266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system topology</a:t>
            </a:r>
            <a:r>
              <a:rPr lang="en-US" altLang="zh-CN" sz="2665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665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10300" y="2255520"/>
            <a:ext cx="49790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Hardware</a:t>
            </a:r>
            <a:endParaRPr lang="zh-CN" altLang="en-US"/>
          </a:p>
          <a:p>
            <a:r>
              <a:rPr lang="zh-CN" altLang="en-US"/>
              <a:t>• GPU : NVIDIA A100_SXM_80GB *8 </a:t>
            </a:r>
            <a:endParaRPr lang="zh-CN" altLang="en-US"/>
          </a:p>
          <a:p>
            <a:r>
              <a:rPr lang="zh-CN" altLang="en-US"/>
              <a:t>• NIC : MCX65310</a:t>
            </a:r>
            <a:r>
              <a:rPr lang="en-US" altLang="zh-CN"/>
              <a:t>5</a:t>
            </a:r>
            <a:r>
              <a:rPr lang="zh-CN" altLang="en-US"/>
              <a:t>A-HDAT 200Gb *</a:t>
            </a:r>
            <a:r>
              <a:rPr lang="en-US" altLang="zh-CN"/>
              <a:t>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Software</a:t>
            </a:r>
            <a:endParaRPr lang="zh-CN" altLang="en-US"/>
          </a:p>
          <a:p>
            <a:r>
              <a:rPr lang="zh-CN" altLang="en-US"/>
              <a:t>• NVIDIA Driver : 510.47.03</a:t>
            </a:r>
            <a:endParaRPr lang="zh-CN" altLang="en-US"/>
          </a:p>
          <a:p>
            <a:r>
              <a:rPr lang="zh-CN" altLang="en-US"/>
              <a:t>• IB Drvier : 5.5-1.0.3</a:t>
            </a:r>
            <a:endParaRPr lang="zh-CN" altLang="en-US"/>
          </a:p>
          <a:p>
            <a:r>
              <a:rPr lang="zh-CN" altLang="en-US"/>
              <a:t>• Nv_peer_mem : 1.</a:t>
            </a:r>
            <a:r>
              <a:rPr lang="en-US" altLang="zh-CN"/>
              <a:t>2</a:t>
            </a:r>
            <a:r>
              <a:rPr lang="zh-CN" altLang="en-US"/>
              <a:t>-0 </a:t>
            </a:r>
            <a:endParaRPr lang="zh-CN" altLang="en-US"/>
          </a:p>
          <a:p>
            <a:r>
              <a:rPr lang="zh-CN" altLang="en-US"/>
              <a:t>• Perftest：4.5-0.2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555" y="1110615"/>
            <a:ext cx="446532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665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nvidia-smi topo</a:t>
            </a:r>
            <a:r>
              <a:rPr lang="en-US" altLang="zh-CN" sz="2665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z="2665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5370" y="1167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nvidia-smi topo -m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1800860"/>
            <a:ext cx="10005060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725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Perftest Performance Results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89455" y="1297940"/>
          <a:ext cx="8463280" cy="502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820"/>
                <a:gridCol w="2115820"/>
                <a:gridCol w="2115820"/>
                <a:gridCol w="2115820"/>
              </a:tblGrid>
              <a:tr h="491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Benchmarks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IB_device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unidirectional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bidirectional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1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ib_write_bw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194.94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388.57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1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193.93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388.35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ib_read_bw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196.03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390.03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195.42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388.88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194.06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194.06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387.63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1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ib_send_bw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195.87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388.88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8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194.07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84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195.13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387.63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3771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mlx5_3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195.22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387.96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604,&quot;width&quot;:3750}"/>
</p:tagLst>
</file>

<file path=ppt/tags/tag64.xml><?xml version="1.0" encoding="utf-8"?>
<p:tagLst xmlns:p="http://schemas.openxmlformats.org/presentationml/2006/main">
  <p:tag name="KSO_WM_UNIT_PLACING_PICTURE_USER_VIEWPORT" val="{&quot;height&quot;:4152,&quot;width&quot;:11772}"/>
</p:tagLst>
</file>

<file path=ppt/tags/tag65.xml><?xml version="1.0" encoding="utf-8"?>
<p:tagLst xmlns:p="http://schemas.openxmlformats.org/presentationml/2006/main">
  <p:tag name="KSO_WM_UNIT_TABLE_BEAUTIFY" val="smartTable{df088276-55af-45c4-b526-9dcfd987f511}"/>
  <p:tag name="TABLE_ENDDRAG_ORIGIN_RECT" val="704*328"/>
  <p:tag name="TABLE_ENDDRAG_RECT" val="182*117*704*328"/>
</p:tagLst>
</file>

<file path=ppt/tags/tag66.xml><?xml version="1.0" encoding="utf-8"?>
<p:tagLst xmlns:p="http://schemas.openxmlformats.org/presentationml/2006/main">
  <p:tag name="KSO_WM_UNIT_TABLE_BEAUTIFY" val="smartTable{f6452b45-3800-4e5e-9b8e-4841fcdc28c3}"/>
  <p:tag name="TABLE_ENDDRAG_ORIGIN_RECT" val="655*394"/>
  <p:tag name="TABLE_ENDDRAG_RECT" val="156*102*655*39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演示</Application>
  <PresentationFormat>宽屏</PresentationFormat>
  <Paragraphs>226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Nettrix-Start_from_device</vt:lpstr>
      <vt:lpstr>Using the 'start_from_device' and 'end_on_device' flag</vt:lpstr>
      <vt:lpstr>command    </vt:lpstr>
      <vt:lpstr>Nettrix X640 G40 system topology    </vt:lpstr>
      <vt:lpstr>nvidia-smi topo    </vt:lpstr>
      <vt:lpstr>Perftest Performance Results  </vt:lpstr>
      <vt:lpstr>Nettrix X660 G45 system topology  </vt:lpstr>
      <vt:lpstr>nvidia-smi topo    </vt:lpstr>
      <vt:lpstr>Perftest Performance Results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零度王爵弑</cp:lastModifiedBy>
  <cp:revision>178</cp:revision>
  <dcterms:created xsi:type="dcterms:W3CDTF">2019-06-19T02:08:00Z</dcterms:created>
  <dcterms:modified xsi:type="dcterms:W3CDTF">2022-02-25T07:13:08Z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F9E1AA0F4EEB40C28BE976C2D6C559EF</vt:lpwstr>
  </property>
</Properties>
</file>