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g7FMCXEvgO0qVDEQDG5pcCWqMa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0f1e03305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30f1e03305b_0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0f1e03305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g30f1e03305b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0f1e03305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g30f1e03305b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30f1e03305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g30f1e03305b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0f1e03305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g30f1e03305b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0f1e0330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30f1e03305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7" name="Google Shape;477;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5" name="Google Shape;485;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0" name="Google Shape;490;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0f1e03305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g30f1e03305b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30f1e03305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g30f1e03305b_0_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0f1e03305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30f1e03305b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46"/>
          <p:cNvGrpSpPr/>
          <p:nvPr/>
        </p:nvGrpSpPr>
        <p:grpSpPr>
          <a:xfrm>
            <a:off x="-8466" y="-8468"/>
            <a:ext cx="9169804" cy="6874935"/>
            <a:chOff x="-8466" y="-8468"/>
            <a:chExt cx="9169804" cy="6874935"/>
          </a:xfrm>
        </p:grpSpPr>
        <p:cxnSp>
          <p:nvCxnSpPr>
            <p:cNvPr id="24" name="Google Shape;24;p46"/>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25" name="Google Shape;25;p46"/>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26" name="Google Shape;26;p46"/>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6"/>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6"/>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6"/>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30" name="Google Shape;30;p46"/>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6"/>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6"/>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6"/>
            <p:cNvSpPr/>
            <p:nvPr/>
          </p:nvSpPr>
          <p:spPr>
            <a:xfrm>
              <a:off x="-8466" y="-8468"/>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34" name="Google Shape;34;p46"/>
          <p:cNvSpPr txBox="1">
            <a:spLocks noGrp="1"/>
          </p:cNvSpPr>
          <p:nvPr>
            <p:ph type="ctrTitle"/>
          </p:nvPr>
        </p:nvSpPr>
        <p:spPr>
          <a:xfrm>
            <a:off x="1130595" y="2404534"/>
            <a:ext cx="5826719"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6"/>
          <p:cNvSpPr txBox="1">
            <a:spLocks noGrp="1"/>
          </p:cNvSpPr>
          <p:nvPr>
            <p:ph type="subTitle" idx="1"/>
          </p:nvPr>
        </p:nvSpPr>
        <p:spPr>
          <a:xfrm>
            <a:off x="1130595" y="4050834"/>
            <a:ext cx="5826719"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46"/>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6"/>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6"/>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55"/>
          <p:cNvSpPr txBox="1">
            <a:spLocks noGrp="1"/>
          </p:cNvSpPr>
          <p:nvPr>
            <p:ph type="title"/>
          </p:nvPr>
        </p:nvSpPr>
        <p:spPr>
          <a:xfrm>
            <a:off x="609600" y="609600"/>
            <a:ext cx="6347714"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5"/>
          <p:cNvSpPr txBox="1">
            <a:spLocks noGrp="1"/>
          </p:cNvSpPr>
          <p:nvPr>
            <p:ph type="body" idx="1"/>
          </p:nvPr>
        </p:nvSpPr>
        <p:spPr>
          <a:xfrm>
            <a:off x="609600" y="4470400"/>
            <a:ext cx="6347714"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55"/>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5"/>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56"/>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6"/>
          <p:cNvSpPr txBox="1">
            <a:spLocks noGrp="1"/>
          </p:cNvSpPr>
          <p:nvPr>
            <p:ph type="body" idx="1"/>
          </p:nvPr>
        </p:nvSpPr>
        <p:spPr>
          <a:xfrm>
            <a:off x="1101074" y="3632200"/>
            <a:ext cx="541980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56"/>
          <p:cNvSpPr txBox="1">
            <a:spLocks noGrp="1"/>
          </p:cNvSpPr>
          <p:nvPr>
            <p:ph type="body" idx="2"/>
          </p:nvPr>
        </p:nvSpPr>
        <p:spPr>
          <a:xfrm>
            <a:off x="609598" y="4470400"/>
            <a:ext cx="6347715"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56"/>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6"/>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56"/>
          <p:cNvSpPr txBox="1"/>
          <p:nvPr/>
        </p:nvSpPr>
        <p:spPr>
          <a:xfrm>
            <a:off x="482711" y="790378"/>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56"/>
          <p:cNvSpPr txBox="1"/>
          <p:nvPr/>
        </p:nvSpPr>
        <p:spPr>
          <a:xfrm>
            <a:off x="6747699" y="288655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57"/>
          <p:cNvSpPr txBox="1">
            <a:spLocks noGrp="1"/>
          </p:cNvSpPr>
          <p:nvPr>
            <p:ph type="title"/>
          </p:nvPr>
        </p:nvSpPr>
        <p:spPr>
          <a:xfrm>
            <a:off x="609598" y="1931988"/>
            <a:ext cx="6347715"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7"/>
          <p:cNvSpPr txBox="1">
            <a:spLocks noGrp="1"/>
          </p:cNvSpPr>
          <p:nvPr>
            <p:ph type="body" idx="1"/>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57"/>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57"/>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58"/>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8"/>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58"/>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58"/>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58"/>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58"/>
          <p:cNvSpPr txBox="1"/>
          <p:nvPr/>
        </p:nvSpPr>
        <p:spPr>
          <a:xfrm>
            <a:off x="482711" y="790378"/>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58"/>
          <p:cNvSpPr txBox="1"/>
          <p:nvPr/>
        </p:nvSpPr>
        <p:spPr>
          <a:xfrm>
            <a:off x="6747699" y="288655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59"/>
          <p:cNvSpPr txBox="1">
            <a:spLocks noGrp="1"/>
          </p:cNvSpPr>
          <p:nvPr>
            <p:ph type="title"/>
          </p:nvPr>
        </p:nvSpPr>
        <p:spPr>
          <a:xfrm>
            <a:off x="615848" y="609600"/>
            <a:ext cx="6341465"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9"/>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59"/>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59"/>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59"/>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9"/>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60"/>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60"/>
          <p:cNvSpPr txBox="1">
            <a:spLocks noGrp="1"/>
          </p:cNvSpPr>
          <p:nvPr>
            <p:ph type="body" idx="1"/>
          </p:nvPr>
        </p:nvSpPr>
        <p:spPr>
          <a:xfrm rot="5400000">
            <a:off x="1843070" y="927120"/>
            <a:ext cx="3880773" cy="6347714"/>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60"/>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60"/>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60"/>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61"/>
          <p:cNvSpPr txBox="1">
            <a:spLocks noGrp="1"/>
          </p:cNvSpPr>
          <p:nvPr>
            <p:ph type="title"/>
          </p:nvPr>
        </p:nvSpPr>
        <p:spPr>
          <a:xfrm rot="5400000">
            <a:off x="3840993" y="2745920"/>
            <a:ext cx="5251451" cy="97881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61"/>
          <p:cNvSpPr txBox="1">
            <a:spLocks noGrp="1"/>
          </p:cNvSpPr>
          <p:nvPr>
            <p:ph type="body" idx="1"/>
          </p:nvPr>
        </p:nvSpPr>
        <p:spPr>
          <a:xfrm rot="5400000">
            <a:off x="581386" y="637813"/>
            <a:ext cx="5251451" cy="519502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61"/>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1"/>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1"/>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7"/>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47"/>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7"/>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7"/>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8"/>
          <p:cNvSpPr txBox="1">
            <a:spLocks noGrp="1"/>
          </p:cNvSpPr>
          <p:nvPr>
            <p:ph type="title"/>
          </p:nvPr>
        </p:nvSpPr>
        <p:spPr>
          <a:xfrm>
            <a:off x="609598" y="2700868"/>
            <a:ext cx="6347715"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txBox="1">
            <a:spLocks noGrp="1"/>
          </p:cNvSpPr>
          <p:nvPr>
            <p:ph type="body" idx="1"/>
          </p:nvPr>
        </p:nvSpPr>
        <p:spPr>
          <a:xfrm>
            <a:off x="609598" y="4527448"/>
            <a:ext cx="6347715"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8"/>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8"/>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8"/>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49"/>
          <p:cNvSpPr txBox="1">
            <a:spLocks noGrp="1"/>
          </p:cNvSpPr>
          <p:nvPr>
            <p:ph type="title"/>
          </p:nvPr>
        </p:nvSpPr>
        <p:spPr>
          <a:xfrm>
            <a:off x="609600" y="609600"/>
            <a:ext cx="6347714"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body" idx="1"/>
          </p:nvPr>
        </p:nvSpPr>
        <p:spPr>
          <a:xfrm>
            <a:off x="609600" y="2160589"/>
            <a:ext cx="3088109"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4" name="Google Shape;54;p49"/>
          <p:cNvSpPr txBox="1">
            <a:spLocks noGrp="1"/>
          </p:cNvSpPr>
          <p:nvPr>
            <p:ph type="body" idx="2"/>
          </p:nvPr>
        </p:nvSpPr>
        <p:spPr>
          <a:xfrm>
            <a:off x="3869204" y="2160590"/>
            <a:ext cx="3088110"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5" name="Google Shape;55;p49"/>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9"/>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9"/>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609599"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50"/>
          <p:cNvSpPr txBox="1">
            <a:spLocks noGrp="1"/>
          </p:cNvSpPr>
          <p:nvPr>
            <p:ph type="body" idx="2"/>
          </p:nvPr>
        </p:nvSpPr>
        <p:spPr>
          <a:xfrm>
            <a:off x="609599"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50"/>
          <p:cNvSpPr txBox="1">
            <a:spLocks noGrp="1"/>
          </p:cNvSpPr>
          <p:nvPr>
            <p:ph type="body" idx="3"/>
          </p:nvPr>
        </p:nvSpPr>
        <p:spPr>
          <a:xfrm>
            <a:off x="3866640"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50"/>
          <p:cNvSpPr txBox="1">
            <a:spLocks noGrp="1"/>
          </p:cNvSpPr>
          <p:nvPr>
            <p:ph type="body" idx="4"/>
          </p:nvPr>
        </p:nvSpPr>
        <p:spPr>
          <a:xfrm>
            <a:off x="3866640"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50"/>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0"/>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0"/>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51"/>
          <p:cNvSpPr txBox="1">
            <a:spLocks noGrp="1"/>
          </p:cNvSpPr>
          <p:nvPr>
            <p:ph type="title"/>
          </p:nvPr>
        </p:nvSpPr>
        <p:spPr>
          <a:xfrm>
            <a:off x="609599" y="609600"/>
            <a:ext cx="6347714"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1"/>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1"/>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52"/>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2"/>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2"/>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53"/>
          <p:cNvSpPr txBox="1">
            <a:spLocks noGrp="1"/>
          </p:cNvSpPr>
          <p:nvPr>
            <p:ph type="title"/>
          </p:nvPr>
        </p:nvSpPr>
        <p:spPr>
          <a:xfrm>
            <a:off x="609599" y="1498604"/>
            <a:ext cx="2790182"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3"/>
          <p:cNvSpPr txBox="1">
            <a:spLocks noGrp="1"/>
          </p:cNvSpPr>
          <p:nvPr>
            <p:ph type="body" idx="1"/>
          </p:nvPr>
        </p:nvSpPr>
        <p:spPr>
          <a:xfrm>
            <a:off x="3571275" y="514925"/>
            <a:ext cx="3386037"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53"/>
          <p:cNvSpPr txBox="1">
            <a:spLocks noGrp="1"/>
          </p:cNvSpPr>
          <p:nvPr>
            <p:ph type="body" idx="2"/>
          </p:nvPr>
        </p:nvSpPr>
        <p:spPr>
          <a:xfrm>
            <a:off x="609599" y="2777069"/>
            <a:ext cx="2790182"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840"/>
              <a:buNone/>
              <a:defRPr sz="1050"/>
            </a:lvl2pPr>
            <a:lvl3pPr marL="1371600" lvl="2" indent="-228600" algn="l">
              <a:spcBef>
                <a:spcPts val="1000"/>
              </a:spcBef>
              <a:spcAft>
                <a:spcPts val="0"/>
              </a:spcAft>
              <a:buSzPts val="720"/>
              <a:buNone/>
              <a:defRPr sz="900"/>
            </a:lvl3pPr>
            <a:lvl4pPr marL="1828800" lvl="3" indent="-228600" algn="l">
              <a:spcBef>
                <a:spcPts val="1000"/>
              </a:spcBef>
              <a:spcAft>
                <a:spcPts val="0"/>
              </a:spcAft>
              <a:buSzPts val="600"/>
              <a:buNone/>
              <a:defRPr sz="750"/>
            </a:lvl4pPr>
            <a:lvl5pPr marL="2286000" lvl="4" indent="-228600" algn="l">
              <a:spcBef>
                <a:spcPts val="1000"/>
              </a:spcBef>
              <a:spcAft>
                <a:spcPts val="0"/>
              </a:spcAft>
              <a:buSzPts val="600"/>
              <a:buNone/>
              <a:defRPr sz="750"/>
            </a:lvl5pPr>
            <a:lvl6pPr marL="2743200" lvl="5" indent="-228600" algn="l">
              <a:spcBef>
                <a:spcPts val="1000"/>
              </a:spcBef>
              <a:spcAft>
                <a:spcPts val="0"/>
              </a:spcAft>
              <a:buSzPts val="600"/>
              <a:buNone/>
              <a:defRPr sz="750"/>
            </a:lvl6pPr>
            <a:lvl7pPr marL="3200400" lvl="6" indent="-228600" algn="l">
              <a:spcBef>
                <a:spcPts val="1000"/>
              </a:spcBef>
              <a:spcAft>
                <a:spcPts val="0"/>
              </a:spcAft>
              <a:buSzPts val="600"/>
              <a:buNone/>
              <a:defRPr sz="750"/>
            </a:lvl7pPr>
            <a:lvl8pPr marL="3657600" lvl="7" indent="-228600" algn="l">
              <a:spcBef>
                <a:spcPts val="1000"/>
              </a:spcBef>
              <a:spcAft>
                <a:spcPts val="0"/>
              </a:spcAft>
              <a:buSzPts val="600"/>
              <a:buNone/>
              <a:defRPr sz="750"/>
            </a:lvl8pPr>
            <a:lvl9pPr marL="4114800" lvl="8" indent="-228600" algn="l">
              <a:spcBef>
                <a:spcPts val="1000"/>
              </a:spcBef>
              <a:spcAft>
                <a:spcPts val="0"/>
              </a:spcAft>
              <a:buSzPts val="600"/>
              <a:buNone/>
              <a:defRPr sz="750"/>
            </a:lvl9pPr>
          </a:lstStyle>
          <a:p>
            <a:endParaRPr/>
          </a:p>
        </p:txBody>
      </p:sp>
      <p:sp>
        <p:nvSpPr>
          <p:cNvPr id="80" name="Google Shape;80;p53"/>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53"/>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3"/>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54"/>
          <p:cNvSpPr txBox="1">
            <a:spLocks noGrp="1"/>
          </p:cNvSpPr>
          <p:nvPr>
            <p:ph type="title"/>
          </p:nvPr>
        </p:nvSpPr>
        <p:spPr>
          <a:xfrm>
            <a:off x="609599" y="4800600"/>
            <a:ext cx="6347714"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4"/>
          <p:cNvSpPr>
            <a:spLocks noGrp="1"/>
          </p:cNvSpPr>
          <p:nvPr>
            <p:ph type="pic" idx="2"/>
          </p:nvPr>
        </p:nvSpPr>
        <p:spPr>
          <a:xfrm>
            <a:off x="609599" y="609600"/>
            <a:ext cx="6347714" cy="3845718"/>
          </a:xfrm>
          <a:prstGeom prst="rect">
            <a:avLst/>
          </a:prstGeom>
          <a:noFill/>
          <a:ln>
            <a:noFill/>
          </a:ln>
        </p:spPr>
      </p:sp>
      <p:sp>
        <p:nvSpPr>
          <p:cNvPr id="86" name="Google Shape;86;p54"/>
          <p:cNvSpPr txBox="1">
            <a:spLocks noGrp="1"/>
          </p:cNvSpPr>
          <p:nvPr>
            <p:ph type="body" idx="1"/>
          </p:nvPr>
        </p:nvSpPr>
        <p:spPr>
          <a:xfrm>
            <a:off x="609599" y="5367338"/>
            <a:ext cx="6347714"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54"/>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4"/>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45"/>
          <p:cNvGrpSpPr/>
          <p:nvPr/>
        </p:nvGrpSpPr>
        <p:grpSpPr>
          <a:xfrm>
            <a:off x="-8467" y="-8468"/>
            <a:ext cx="9169805" cy="6874935"/>
            <a:chOff x="-8467" y="-8468"/>
            <a:chExt cx="9169805" cy="6874935"/>
          </a:xfrm>
        </p:grpSpPr>
        <p:sp>
          <p:nvSpPr>
            <p:cNvPr id="7" name="Google Shape;7;p45"/>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8;p45"/>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9" name="Google Shape;9;p45"/>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10" name="Google Shape;10;p45"/>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45"/>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5"/>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5"/>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4" name="Google Shape;14;p45"/>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5"/>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5"/>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45"/>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45"/>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45"/>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45"/>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45"/>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umenter.getpostman.com/view/4237486/S1LwxnaE?version=latest#dc4c28e5-95b6-4e68-a157-dc16bf1db12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FD4GfIxYiHe4mjwLjyDubYJdF5PuHK4a/edit?gid=660306602#gid=660306602"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atours.de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udemy.com/course/nodejs-express-mongodb-bootcamp/"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130595" y="1056640"/>
            <a:ext cx="5826719" cy="299419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accent1"/>
              </a:buClr>
              <a:buSzPts val="5400"/>
              <a:buFont typeface="Trebuchet MS"/>
              <a:buNone/>
            </a:pPr>
            <a:r>
              <a:rPr lang="en-US"/>
              <a:t>Graduation Project Presentation</a:t>
            </a:r>
            <a:endParaRPr/>
          </a:p>
        </p:txBody>
      </p:sp>
      <p:sp>
        <p:nvSpPr>
          <p:cNvPr id="144" name="Google Shape;144;p1"/>
          <p:cNvSpPr txBox="1">
            <a:spLocks noGrp="1"/>
          </p:cNvSpPr>
          <p:nvPr>
            <p:ph type="subTitle" idx="1"/>
          </p:nvPr>
        </p:nvSpPr>
        <p:spPr>
          <a:xfrm>
            <a:off x="1130595" y="4050834"/>
            <a:ext cx="5826719" cy="23906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960"/>
              <a:buNone/>
            </a:pPr>
            <a:r>
              <a:rPr lang="en-US" sz="1200" dirty="0"/>
              <a:t>Team Names: </a:t>
            </a:r>
            <a:endParaRPr dirty="0"/>
          </a:p>
          <a:p>
            <a:pPr marL="0" lvl="0" indent="0" algn="l" rtl="0">
              <a:spcBef>
                <a:spcPts val="1000"/>
              </a:spcBef>
              <a:spcAft>
                <a:spcPts val="0"/>
              </a:spcAft>
              <a:buSzPts val="960"/>
              <a:buNone/>
            </a:pPr>
            <a:r>
              <a:rPr lang="en-US" sz="1200" dirty="0"/>
              <a:t>	- </a:t>
            </a:r>
            <a:r>
              <a:rPr lang="en-US" sz="1200" dirty="0" err="1"/>
              <a:t>Yossef</a:t>
            </a:r>
            <a:r>
              <a:rPr lang="en-US" sz="1200" dirty="0"/>
              <a:t> Magdy </a:t>
            </a:r>
            <a:r>
              <a:rPr lang="en-US" sz="1200" dirty="0" err="1"/>
              <a:t>Shebl</a:t>
            </a:r>
            <a:r>
              <a:rPr lang="en-US" sz="1200"/>
              <a:t> (Manual testing)</a:t>
            </a:r>
            <a:br>
              <a:rPr lang="en-US" sz="1200" dirty="0"/>
            </a:br>
            <a:r>
              <a:rPr lang="en-US" sz="1200" dirty="0"/>
              <a:t>	- Ahmed Adel (Manual testing)</a:t>
            </a:r>
            <a:br>
              <a:rPr lang="en-US" sz="1200" dirty="0"/>
            </a:br>
            <a:r>
              <a:rPr lang="en-US" sz="1200" dirty="0"/>
              <a:t>	- George Magdy (API testing)</a:t>
            </a:r>
            <a:br>
              <a:rPr lang="en-US" sz="1200" dirty="0"/>
            </a:br>
            <a:r>
              <a:rPr lang="en-US" sz="1200" dirty="0"/>
              <a:t>	- </a:t>
            </a:r>
            <a:r>
              <a:rPr lang="en-US" sz="1200" dirty="0" err="1"/>
              <a:t>Yossef</a:t>
            </a:r>
            <a:r>
              <a:rPr lang="en-US" sz="1200" dirty="0"/>
              <a:t> Samy (Manual testing)</a:t>
            </a:r>
            <a:br>
              <a:rPr lang="en-US" sz="1200" dirty="0"/>
            </a:br>
            <a:r>
              <a:rPr lang="en-US" sz="1200" dirty="0"/>
              <a:t>	- Osama (Manual testing)</a:t>
            </a:r>
            <a:endParaRPr sz="1200" dirty="0"/>
          </a:p>
          <a:p>
            <a:pPr marL="0" lvl="0" indent="0" algn="l" rtl="0">
              <a:spcBef>
                <a:spcPts val="1000"/>
              </a:spcBef>
              <a:spcAft>
                <a:spcPts val="0"/>
              </a:spcAft>
              <a:buSzPts val="960"/>
              <a:buNone/>
            </a:pPr>
            <a:r>
              <a:rPr lang="en-US" sz="1200" dirty="0"/>
              <a:t>Track: software development – software testing</a:t>
            </a:r>
            <a:endParaRPr sz="1200" dirty="0"/>
          </a:p>
          <a:p>
            <a:pPr marL="0" lvl="0" indent="0" algn="l" rtl="0">
              <a:spcBef>
                <a:spcPts val="1000"/>
              </a:spcBef>
              <a:spcAft>
                <a:spcPts val="0"/>
              </a:spcAft>
              <a:buSzPts val="960"/>
              <a:buNone/>
            </a:pPr>
            <a:r>
              <a:rPr lang="en-US" sz="1200" dirty="0"/>
              <a:t>Supervisor name: George </a:t>
            </a:r>
            <a:r>
              <a:rPr lang="en-US" sz="1200" dirty="0" err="1"/>
              <a:t>Nafady</a:t>
            </a:r>
            <a:r>
              <a:rPr lang="en-US" sz="1200" dirty="0"/>
              <a:t> </a:t>
            </a:r>
            <a:endParaRPr sz="1200" dirty="0"/>
          </a:p>
          <a:p>
            <a:pPr marL="0" lvl="0" indent="0" algn="l" rtl="0">
              <a:spcBef>
                <a:spcPts val="1000"/>
              </a:spcBef>
              <a:spcAft>
                <a:spcPts val="0"/>
              </a:spcAft>
              <a:buSzPts val="960"/>
              <a:buNone/>
            </a:pPr>
            <a:r>
              <a:rPr lang="en-US" sz="1200" dirty="0"/>
              <a:t>Date:17/10/2024</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a:spLocks noGrp="1"/>
          </p:cNvSpPr>
          <p:nvPr>
            <p:ph type="title"/>
          </p:nvPr>
        </p:nvSpPr>
        <p:spPr>
          <a:xfrm>
            <a:off x="2785665" y="3088449"/>
            <a:ext cx="3572669" cy="1002836"/>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accent1"/>
              </a:buClr>
              <a:buSzPts val="5400"/>
              <a:buFont typeface="Trebuchet MS"/>
              <a:buNone/>
            </a:pPr>
            <a:r>
              <a:rPr lang="en-US" sz="5400"/>
              <a:t>API Testing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p9"/>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28" name="Google Shape;228;p9"/>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29" name="Google Shape;229;p9"/>
          <p:cNvSpPr txBox="1">
            <a:spLocks noGrp="1"/>
          </p:cNvSpPr>
          <p:nvPr>
            <p:ph type="body" idx="1"/>
          </p:nvPr>
        </p:nvSpPr>
        <p:spPr>
          <a:xfrm>
            <a:off x="1000126" y="1063302"/>
            <a:ext cx="6447501" cy="4731396"/>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90000"/>
              </a:lnSpc>
              <a:spcBef>
                <a:spcPts val="0"/>
              </a:spcBef>
              <a:spcAft>
                <a:spcPts val="0"/>
              </a:spcAft>
              <a:buSzPts val="1440"/>
              <a:buChar char="►"/>
            </a:pPr>
            <a:r>
              <a:rPr lang="en-US"/>
              <a:t>API endpoints:</a:t>
            </a:r>
            <a:endParaRPr/>
          </a:p>
          <a:p>
            <a:pPr marL="0" lvl="0" indent="0" algn="l" rtl="0">
              <a:lnSpc>
                <a:spcPct val="90000"/>
              </a:lnSpc>
              <a:spcBef>
                <a:spcPts val="1000"/>
              </a:spcBef>
              <a:spcAft>
                <a:spcPts val="0"/>
              </a:spcAft>
              <a:buSzPts val="1440"/>
              <a:buNone/>
            </a:pPr>
            <a:r>
              <a:rPr lang="en-US"/>
              <a:t>Natours ideas is to view different tours to a variety of places and with many activities, so the endpoints focuses on providing data about:</a:t>
            </a:r>
            <a:endParaRPr/>
          </a:p>
          <a:p>
            <a:pPr marL="690563" lvl="0" indent="-342900" algn="l" rtl="0">
              <a:lnSpc>
                <a:spcPct val="90000"/>
              </a:lnSpc>
              <a:spcBef>
                <a:spcPts val="1000"/>
              </a:spcBef>
              <a:spcAft>
                <a:spcPts val="0"/>
              </a:spcAft>
              <a:buSzPts val="1440"/>
              <a:buFont typeface="Arial"/>
              <a:buChar char="•"/>
            </a:pPr>
            <a:r>
              <a:rPr lang="en-US"/>
              <a:t>Tours.</a:t>
            </a:r>
            <a:endParaRPr/>
          </a:p>
          <a:p>
            <a:pPr marL="690563" lvl="0" indent="-342900" algn="l" rtl="0">
              <a:lnSpc>
                <a:spcPct val="90000"/>
              </a:lnSpc>
              <a:spcBef>
                <a:spcPts val="1000"/>
              </a:spcBef>
              <a:spcAft>
                <a:spcPts val="0"/>
              </a:spcAft>
              <a:buSzPts val="1440"/>
              <a:buFont typeface="Arial"/>
              <a:buChar char="•"/>
            </a:pPr>
            <a:r>
              <a:rPr lang="en-US"/>
              <a:t>Users.</a:t>
            </a:r>
            <a:endParaRPr/>
          </a:p>
          <a:p>
            <a:pPr marL="690563" lvl="0" indent="-342900" algn="l" rtl="0">
              <a:lnSpc>
                <a:spcPct val="90000"/>
              </a:lnSpc>
              <a:spcBef>
                <a:spcPts val="1000"/>
              </a:spcBef>
              <a:spcAft>
                <a:spcPts val="0"/>
              </a:spcAft>
              <a:buSzPts val="1440"/>
              <a:buFont typeface="Arial"/>
              <a:buChar char="•"/>
            </a:pPr>
            <a:r>
              <a:rPr lang="en-US"/>
              <a:t>Reviews.</a:t>
            </a:r>
            <a:endParaRPr/>
          </a:p>
          <a:p>
            <a:pPr marL="690563" lvl="0" indent="-342900" algn="l" rtl="0">
              <a:lnSpc>
                <a:spcPct val="90000"/>
              </a:lnSpc>
              <a:spcBef>
                <a:spcPts val="1000"/>
              </a:spcBef>
              <a:spcAft>
                <a:spcPts val="0"/>
              </a:spcAft>
              <a:buSzPts val="1440"/>
              <a:buFont typeface="Arial"/>
              <a:buChar char="•"/>
            </a:pPr>
            <a:r>
              <a:rPr lang="en-US"/>
              <a:t>Bookings.</a:t>
            </a:r>
            <a:endParaRPr/>
          </a:p>
          <a:p>
            <a:pPr marL="690563" lvl="0" indent="-342900" algn="l" rtl="0">
              <a:lnSpc>
                <a:spcPct val="90000"/>
              </a:lnSpc>
              <a:spcBef>
                <a:spcPts val="1000"/>
              </a:spcBef>
              <a:spcAft>
                <a:spcPts val="0"/>
              </a:spcAft>
              <a:buSzPts val="1440"/>
              <a:buFont typeface="Arial"/>
              <a:buChar char="•"/>
            </a:pPr>
            <a:r>
              <a:rPr lang="en-US"/>
              <a:t>Authentication (login, etc.…).</a:t>
            </a:r>
            <a:endParaRPr/>
          </a:p>
          <a:p>
            <a:pPr marL="0" lvl="0" indent="0" algn="l" rtl="0">
              <a:lnSpc>
                <a:spcPct val="90000"/>
              </a:lnSpc>
              <a:spcBef>
                <a:spcPts val="1000"/>
              </a:spcBef>
              <a:spcAft>
                <a:spcPts val="0"/>
              </a:spcAft>
              <a:buSzPts val="1440"/>
              <a:buNone/>
            </a:pPr>
            <a:r>
              <a:rPr lang="en-US"/>
              <a:t>Endpoints focus on providing way to do CRUD operations on this data.</a:t>
            </a:r>
            <a:endParaRPr/>
          </a:p>
          <a:p>
            <a:pPr marL="0" lvl="0" indent="0" algn="l" rtl="0">
              <a:lnSpc>
                <a:spcPct val="90000"/>
              </a:lnSpc>
              <a:spcBef>
                <a:spcPts val="1000"/>
              </a:spcBef>
              <a:spcAft>
                <a:spcPts val="0"/>
              </a:spcAft>
              <a:buSzPts val="1440"/>
              <a:buNone/>
            </a:pPr>
            <a:r>
              <a:rPr lang="en-US"/>
              <a:t>Specific Endpoints can not be tested because the owner of the website blocked this functionality on demo users also you need to get an admin user which is blocked, some of these endpoints like create tour, delete tour, delete user and many more.</a:t>
            </a:r>
            <a:endParaRPr/>
          </a:p>
          <a:p>
            <a:pPr marL="457200" lvl="1" indent="0" algn="l" rtl="0">
              <a:lnSpc>
                <a:spcPct val="90000"/>
              </a:lnSpc>
              <a:spcBef>
                <a:spcPts val="1000"/>
              </a:spcBef>
              <a:spcAft>
                <a:spcPts val="0"/>
              </a:spcAft>
              <a:buSzPts val="1280"/>
              <a:buNone/>
            </a:pPr>
            <a:endParaRPr/>
          </a:p>
          <a:p>
            <a:pPr marL="457200" lvl="1" indent="0" algn="l" rtl="0">
              <a:lnSpc>
                <a:spcPct val="90000"/>
              </a:lnSpc>
              <a:spcBef>
                <a:spcPts val="1000"/>
              </a:spcBef>
              <a:spcAft>
                <a:spcPts val="0"/>
              </a:spcAft>
              <a:buSzPts val="1280"/>
              <a:buNone/>
            </a:pPr>
            <a:endParaRPr/>
          </a:p>
          <a:p>
            <a:pPr marL="0" lvl="0" indent="0" algn="l" rtl="0">
              <a:lnSpc>
                <a:spcPct val="90000"/>
              </a:lnSpc>
              <a:spcBef>
                <a:spcPts val="1000"/>
              </a:spcBef>
              <a:spcAft>
                <a:spcPts val="0"/>
              </a:spcAft>
              <a:buSzPts val="1440"/>
              <a:buNone/>
            </a:pPr>
            <a:endParaRPr/>
          </a:p>
        </p:txBody>
      </p:sp>
      <p:sp>
        <p:nvSpPr>
          <p:cNvPr id="230" name="Google Shape;230;p9"/>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1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36" name="Google Shape;236;p10"/>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37" name="Google Shape;237;p10"/>
          <p:cNvSpPr txBox="1">
            <a:spLocks noGrp="1"/>
          </p:cNvSpPr>
          <p:nvPr>
            <p:ph type="body" idx="1"/>
          </p:nvPr>
        </p:nvSpPr>
        <p:spPr>
          <a:xfrm>
            <a:off x="1069997" y="1200932"/>
            <a:ext cx="7004006" cy="44561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440"/>
              <a:buNone/>
            </a:pPr>
            <a:r>
              <a:rPr lang="en-US" sz="1800">
                <a:solidFill>
                  <a:srgbClr val="404040"/>
                </a:solidFill>
                <a:latin typeface="Trebuchet MS"/>
                <a:ea typeface="Trebuchet MS"/>
                <a:cs typeface="Trebuchet MS"/>
                <a:sym typeface="Trebuchet MS"/>
              </a:rPr>
              <a:t>APIs provided are as follows:</a:t>
            </a:r>
            <a:r>
              <a:rPr lang="en-US" sz="1400" u="sng">
                <a:solidFill>
                  <a:srgbClr val="404040"/>
                </a:solidFill>
                <a:latin typeface="Trebuchet MS"/>
                <a:ea typeface="Trebuchet MS"/>
                <a:cs typeface="Trebuchet MS"/>
                <a:sym typeface="Trebuchet MS"/>
                <a:hlinkClick r:id="rId3">
                  <a:extLst>
                    <a:ext uri="{A12FA001-AC4F-418D-AE19-62706E023703}">
                      <ahyp:hlinkClr xmlns:ahyp="http://schemas.microsoft.com/office/drawing/2018/hyperlinkcolor" val="tx"/>
                    </a:ext>
                  </a:extLst>
                </a:hlinkClick>
              </a:rPr>
              <a:t>(official documentation)</a:t>
            </a:r>
            <a:endParaRPr sz="1400">
              <a:solidFill>
                <a:srgbClr val="404040"/>
              </a:solidFill>
              <a:latin typeface="Trebuchet MS"/>
              <a:ea typeface="Trebuchet MS"/>
              <a:cs typeface="Trebuchet MS"/>
              <a:sym typeface="Trebuchet MS"/>
            </a:endParaRPr>
          </a:p>
          <a:p>
            <a:pPr marL="742950" lvl="1" indent="-285750" algn="l" rtl="0">
              <a:lnSpc>
                <a:spcPct val="90000"/>
              </a:lnSpc>
              <a:spcBef>
                <a:spcPts val="1000"/>
              </a:spcBef>
              <a:spcAft>
                <a:spcPts val="0"/>
              </a:spcAft>
              <a:buSzPts val="1280"/>
              <a:buFont typeface="Trebuchet MS"/>
              <a:buAutoNum type="arabicPeriod"/>
            </a:pPr>
            <a:r>
              <a:rPr lang="en-US">
                <a:solidFill>
                  <a:srgbClr val="404040"/>
                </a:solidFill>
                <a:latin typeface="Trebuchet MS"/>
                <a:ea typeface="Trebuchet MS"/>
                <a:cs typeface="Trebuchet MS"/>
                <a:sym typeface="Trebuchet MS"/>
              </a:rPr>
              <a:t>Tours:</a:t>
            </a:r>
            <a:endParaRPr/>
          </a:p>
          <a:p>
            <a:pPr marL="457200" lvl="1" indent="0" algn="l" rtl="0">
              <a:lnSpc>
                <a:spcPct val="90000"/>
              </a:lnSpc>
              <a:spcBef>
                <a:spcPts val="1000"/>
              </a:spcBef>
              <a:spcAft>
                <a:spcPts val="0"/>
              </a:spcAft>
              <a:buSzPts val="1280"/>
              <a:buNone/>
            </a:pPr>
            <a:r>
              <a:rPr lang="en-US"/>
              <a:t>GET🡪 All Tours (With Query Parameters), Tour By Id, Top 5 Cheap Tours, Monthly Plan, Tour Stats, Tours Within Radius, Distances To Tours From A Certain Location.</a:t>
            </a:r>
            <a:endParaRPr/>
          </a:p>
          <a:p>
            <a:pPr marL="457200" lvl="1" indent="0" algn="l" rtl="0">
              <a:lnSpc>
                <a:spcPct val="90000"/>
              </a:lnSpc>
              <a:spcBef>
                <a:spcPts val="1000"/>
              </a:spcBef>
              <a:spcAft>
                <a:spcPts val="0"/>
              </a:spcAft>
              <a:buSzPts val="1280"/>
              <a:buNone/>
            </a:pPr>
            <a:r>
              <a:rPr lang="en-US"/>
              <a:t>POST🡪 Create New Tour.</a:t>
            </a:r>
            <a:endParaRPr/>
          </a:p>
          <a:p>
            <a:pPr marL="457200" lvl="1" indent="0" algn="l" rtl="0">
              <a:lnSpc>
                <a:spcPct val="90000"/>
              </a:lnSpc>
              <a:spcBef>
                <a:spcPts val="1000"/>
              </a:spcBef>
              <a:spcAft>
                <a:spcPts val="0"/>
              </a:spcAft>
              <a:buSzPts val="1280"/>
              <a:buNone/>
            </a:pPr>
            <a:r>
              <a:rPr lang="en-US"/>
              <a:t>DELETE🡪 Delete Tour.</a:t>
            </a:r>
            <a:endParaRPr/>
          </a:p>
          <a:p>
            <a:pPr marL="457200" lvl="1" indent="0" algn="l" rtl="0">
              <a:lnSpc>
                <a:spcPct val="90000"/>
              </a:lnSpc>
              <a:spcBef>
                <a:spcPts val="1000"/>
              </a:spcBef>
              <a:spcAft>
                <a:spcPts val="0"/>
              </a:spcAft>
              <a:buSzPts val="1280"/>
              <a:buNone/>
            </a:pPr>
            <a:r>
              <a:rPr lang="en-US"/>
              <a:t>PATCH🡪 Update Tour.</a:t>
            </a:r>
            <a:endParaRPr/>
          </a:p>
          <a:p>
            <a:pPr marL="800100" lvl="1" indent="-342900" algn="l" rtl="0">
              <a:lnSpc>
                <a:spcPct val="90000"/>
              </a:lnSpc>
              <a:spcBef>
                <a:spcPts val="1000"/>
              </a:spcBef>
              <a:spcAft>
                <a:spcPts val="0"/>
              </a:spcAft>
              <a:buSzPts val="1280"/>
              <a:buFont typeface="Trebuchet MS"/>
              <a:buAutoNum type="arabicPeriod" startAt="2"/>
            </a:pPr>
            <a:r>
              <a:rPr lang="en-US"/>
              <a:t>Users:</a:t>
            </a:r>
            <a:endParaRPr/>
          </a:p>
          <a:p>
            <a:pPr marL="457200" lvl="1" indent="0" algn="l" rtl="0">
              <a:lnSpc>
                <a:spcPct val="90000"/>
              </a:lnSpc>
              <a:spcBef>
                <a:spcPts val="1000"/>
              </a:spcBef>
              <a:spcAft>
                <a:spcPts val="0"/>
              </a:spcAft>
              <a:buSzPts val="1280"/>
              <a:buNone/>
            </a:pPr>
            <a:r>
              <a:rPr lang="en-US"/>
              <a:t>GET🡪 All Users, Single User, Current User.</a:t>
            </a:r>
            <a:endParaRPr/>
          </a:p>
          <a:p>
            <a:pPr marL="457200" lvl="1" indent="0" algn="l" rtl="0">
              <a:lnSpc>
                <a:spcPct val="90000"/>
              </a:lnSpc>
              <a:spcBef>
                <a:spcPts val="1000"/>
              </a:spcBef>
              <a:spcAft>
                <a:spcPts val="0"/>
              </a:spcAft>
              <a:buSzPts val="1280"/>
              <a:buNone/>
            </a:pPr>
            <a:r>
              <a:rPr lang="en-US"/>
              <a:t>POST🡪 Included In Auth APIs.</a:t>
            </a:r>
            <a:endParaRPr/>
          </a:p>
          <a:p>
            <a:pPr marL="457200" lvl="1" indent="0" algn="l" rtl="0">
              <a:lnSpc>
                <a:spcPct val="90000"/>
              </a:lnSpc>
              <a:spcBef>
                <a:spcPts val="1000"/>
              </a:spcBef>
              <a:spcAft>
                <a:spcPts val="0"/>
              </a:spcAft>
              <a:buSzPts val="1280"/>
              <a:buNone/>
            </a:pPr>
            <a:r>
              <a:rPr lang="en-US"/>
              <a:t>DELETE🡪 User, Current User.</a:t>
            </a:r>
            <a:endParaRPr/>
          </a:p>
          <a:p>
            <a:pPr marL="457200" lvl="1" indent="0" algn="l" rtl="0">
              <a:lnSpc>
                <a:spcPct val="90000"/>
              </a:lnSpc>
              <a:spcBef>
                <a:spcPts val="1000"/>
              </a:spcBef>
              <a:spcAft>
                <a:spcPts val="0"/>
              </a:spcAft>
              <a:buSzPts val="1280"/>
              <a:buNone/>
            </a:pPr>
            <a:r>
              <a:rPr lang="en-US"/>
              <a:t>PATCH🡪 Update User, Update Current User.</a:t>
            </a:r>
            <a:endParaRPr/>
          </a:p>
          <a:p>
            <a:pPr marL="457200" lvl="1" indent="0" algn="l" rtl="0">
              <a:lnSpc>
                <a:spcPct val="90000"/>
              </a:lnSpc>
              <a:spcBef>
                <a:spcPts val="1000"/>
              </a:spcBef>
              <a:spcAft>
                <a:spcPts val="0"/>
              </a:spcAft>
              <a:buSzPts val="1280"/>
              <a:buNone/>
            </a:pPr>
            <a:endParaRPr/>
          </a:p>
          <a:p>
            <a:pPr marL="457200" lvl="1" indent="0" algn="l" rtl="0">
              <a:lnSpc>
                <a:spcPct val="90000"/>
              </a:lnSpc>
              <a:spcBef>
                <a:spcPts val="1000"/>
              </a:spcBef>
              <a:spcAft>
                <a:spcPts val="0"/>
              </a:spcAft>
              <a:buSzPts val="1280"/>
              <a:buNone/>
            </a:pPr>
            <a:endParaRPr/>
          </a:p>
          <a:p>
            <a:pPr marL="457200" lvl="1" indent="0" algn="l" rtl="0">
              <a:lnSpc>
                <a:spcPct val="90000"/>
              </a:lnSpc>
              <a:spcBef>
                <a:spcPts val="1000"/>
              </a:spcBef>
              <a:spcAft>
                <a:spcPts val="0"/>
              </a:spcAft>
              <a:buSzPts val="1280"/>
              <a:buNone/>
            </a:pPr>
            <a:endParaRPr/>
          </a:p>
          <a:p>
            <a:pPr marL="0" lvl="0" indent="0" algn="l" rtl="0">
              <a:lnSpc>
                <a:spcPct val="90000"/>
              </a:lnSpc>
              <a:spcBef>
                <a:spcPts val="1000"/>
              </a:spcBef>
              <a:spcAft>
                <a:spcPts val="0"/>
              </a:spcAft>
              <a:buSzPts val="1440"/>
              <a:buNone/>
            </a:pPr>
            <a:endParaRPr/>
          </a:p>
        </p:txBody>
      </p:sp>
      <p:sp>
        <p:nvSpPr>
          <p:cNvPr id="238" name="Google Shape;238;p10"/>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1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44" name="Google Shape;244;p11"/>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45" name="Google Shape;245;p11"/>
          <p:cNvSpPr txBox="1">
            <a:spLocks noGrp="1"/>
          </p:cNvSpPr>
          <p:nvPr>
            <p:ph type="body" idx="1"/>
          </p:nvPr>
        </p:nvSpPr>
        <p:spPr>
          <a:xfrm>
            <a:off x="1069996" y="1073323"/>
            <a:ext cx="7360020" cy="4711354"/>
          </a:xfrm>
          <a:prstGeom prst="rect">
            <a:avLst/>
          </a:prstGeom>
          <a:noFill/>
          <a:ln>
            <a:noFill/>
          </a:ln>
        </p:spPr>
        <p:txBody>
          <a:bodyPr spcFirstLastPara="1" wrap="square" lIns="91425" tIns="45700" rIns="91425" bIns="45700" anchor="t" anchorCtr="0">
            <a:normAutofit/>
          </a:bodyPr>
          <a:lstStyle/>
          <a:p>
            <a:pPr marL="800100" lvl="1" indent="-342900" algn="l" rtl="0">
              <a:lnSpc>
                <a:spcPct val="90000"/>
              </a:lnSpc>
              <a:spcBef>
                <a:spcPts val="0"/>
              </a:spcBef>
              <a:spcAft>
                <a:spcPts val="0"/>
              </a:spcAft>
              <a:buSzPts val="1280"/>
              <a:buFont typeface="Trebuchet MS"/>
              <a:buAutoNum type="arabicPeriod" startAt="3"/>
            </a:pPr>
            <a:r>
              <a:rPr lang="en-US">
                <a:solidFill>
                  <a:srgbClr val="404040"/>
                </a:solidFill>
                <a:latin typeface="Trebuchet MS"/>
                <a:ea typeface="Trebuchet MS"/>
                <a:cs typeface="Trebuchet MS"/>
                <a:sym typeface="Trebuchet MS"/>
              </a:rPr>
              <a:t>Authentication:</a:t>
            </a:r>
            <a:endParaRPr/>
          </a:p>
          <a:p>
            <a:pPr marL="457200" lvl="1" indent="0" algn="l" rtl="0">
              <a:lnSpc>
                <a:spcPct val="90000"/>
              </a:lnSpc>
              <a:spcBef>
                <a:spcPts val="1000"/>
              </a:spcBef>
              <a:spcAft>
                <a:spcPts val="0"/>
              </a:spcAft>
              <a:buSzPts val="1280"/>
              <a:buNone/>
            </a:pPr>
            <a:r>
              <a:rPr lang="en-US"/>
              <a:t>POST🡪 Sign Up, Login, Forgot Password.</a:t>
            </a:r>
            <a:endParaRPr/>
          </a:p>
          <a:p>
            <a:pPr marL="457200" lvl="1" indent="0" algn="l" rtl="0">
              <a:lnSpc>
                <a:spcPct val="90000"/>
              </a:lnSpc>
              <a:spcBef>
                <a:spcPts val="1000"/>
              </a:spcBef>
              <a:spcAft>
                <a:spcPts val="0"/>
              </a:spcAft>
              <a:buSzPts val="1280"/>
              <a:buNone/>
            </a:pPr>
            <a:r>
              <a:rPr lang="en-US"/>
              <a:t>PATCH🡪 Reset Password, Update Current User Password.</a:t>
            </a:r>
            <a:endParaRPr/>
          </a:p>
          <a:p>
            <a:pPr marL="800100" lvl="1" indent="-342900" algn="l" rtl="0">
              <a:lnSpc>
                <a:spcPct val="90000"/>
              </a:lnSpc>
              <a:spcBef>
                <a:spcPts val="1000"/>
              </a:spcBef>
              <a:spcAft>
                <a:spcPts val="0"/>
              </a:spcAft>
              <a:buSzPts val="1280"/>
              <a:buFont typeface="Trebuchet MS"/>
              <a:buAutoNum type="arabicPeriod" startAt="4"/>
            </a:pPr>
            <a:r>
              <a:rPr lang="en-US"/>
              <a:t>Reviews:</a:t>
            </a:r>
            <a:endParaRPr/>
          </a:p>
          <a:p>
            <a:pPr marL="457200" lvl="1" indent="0" algn="l" rtl="0">
              <a:lnSpc>
                <a:spcPct val="90000"/>
              </a:lnSpc>
              <a:spcBef>
                <a:spcPts val="1000"/>
              </a:spcBef>
              <a:spcAft>
                <a:spcPts val="0"/>
              </a:spcAft>
              <a:buSzPts val="1280"/>
              <a:buNone/>
            </a:pPr>
            <a:r>
              <a:rPr lang="en-US"/>
              <a:t>GET🡪 All Reviews, Single Review.</a:t>
            </a:r>
            <a:endParaRPr/>
          </a:p>
          <a:p>
            <a:pPr marL="457200" lvl="1" indent="0" algn="l" rtl="0">
              <a:lnSpc>
                <a:spcPct val="90000"/>
              </a:lnSpc>
              <a:spcBef>
                <a:spcPts val="1000"/>
              </a:spcBef>
              <a:spcAft>
                <a:spcPts val="0"/>
              </a:spcAft>
              <a:buSzPts val="1280"/>
              <a:buNone/>
            </a:pPr>
            <a:r>
              <a:rPr lang="en-US"/>
              <a:t>POST🡪 Create New Review.</a:t>
            </a:r>
            <a:endParaRPr/>
          </a:p>
          <a:p>
            <a:pPr marL="457200" lvl="1" indent="0" algn="l" rtl="0">
              <a:lnSpc>
                <a:spcPct val="90000"/>
              </a:lnSpc>
              <a:spcBef>
                <a:spcPts val="1000"/>
              </a:spcBef>
              <a:spcAft>
                <a:spcPts val="0"/>
              </a:spcAft>
              <a:buSzPts val="1280"/>
              <a:buNone/>
            </a:pPr>
            <a:r>
              <a:rPr lang="en-US"/>
              <a:t>DELETE🡪 Delete Review.</a:t>
            </a:r>
            <a:endParaRPr/>
          </a:p>
          <a:p>
            <a:pPr marL="457200" lvl="1" indent="0" algn="l" rtl="0">
              <a:lnSpc>
                <a:spcPct val="90000"/>
              </a:lnSpc>
              <a:spcBef>
                <a:spcPts val="1000"/>
              </a:spcBef>
              <a:spcAft>
                <a:spcPts val="0"/>
              </a:spcAft>
              <a:buSzPts val="1280"/>
              <a:buNone/>
            </a:pPr>
            <a:r>
              <a:rPr lang="en-US"/>
              <a:t>PATCH🡪 Update Review.</a:t>
            </a:r>
            <a:endParaRPr/>
          </a:p>
          <a:p>
            <a:pPr marL="800100" lvl="1" indent="-342900" algn="l" rtl="0">
              <a:lnSpc>
                <a:spcPct val="90000"/>
              </a:lnSpc>
              <a:spcBef>
                <a:spcPts val="1000"/>
              </a:spcBef>
              <a:spcAft>
                <a:spcPts val="0"/>
              </a:spcAft>
              <a:buSzPts val="1280"/>
              <a:buFont typeface="Trebuchet MS"/>
              <a:buAutoNum type="arabicPeriod" startAt="5"/>
            </a:pPr>
            <a:r>
              <a:rPr lang="en-US"/>
              <a:t>Write a review on a specific tour</a:t>
            </a:r>
            <a:endParaRPr/>
          </a:p>
          <a:p>
            <a:pPr marL="457200" lvl="1" indent="0" algn="l" rtl="0">
              <a:lnSpc>
                <a:spcPct val="90000"/>
              </a:lnSpc>
              <a:spcBef>
                <a:spcPts val="1000"/>
              </a:spcBef>
              <a:spcAft>
                <a:spcPts val="0"/>
              </a:spcAft>
              <a:buSzPts val="1280"/>
              <a:buNone/>
            </a:pPr>
            <a:r>
              <a:rPr lang="en-US"/>
              <a:t>GET🡪 All Reviews on a Tour.</a:t>
            </a:r>
            <a:endParaRPr/>
          </a:p>
          <a:p>
            <a:pPr marL="457200" lvl="1" indent="0" algn="l" rtl="0">
              <a:lnSpc>
                <a:spcPct val="90000"/>
              </a:lnSpc>
              <a:spcBef>
                <a:spcPts val="1000"/>
              </a:spcBef>
              <a:spcAft>
                <a:spcPts val="0"/>
              </a:spcAft>
              <a:buSzPts val="1280"/>
              <a:buNone/>
            </a:pPr>
            <a:r>
              <a:rPr lang="en-US"/>
              <a:t>POST🡪 Create New Review on a Tour.</a:t>
            </a:r>
            <a:endParaRPr/>
          </a:p>
          <a:p>
            <a:pPr marL="800100" lvl="1" indent="-342900" algn="l" rtl="0">
              <a:lnSpc>
                <a:spcPct val="90000"/>
              </a:lnSpc>
              <a:spcBef>
                <a:spcPts val="1000"/>
              </a:spcBef>
              <a:spcAft>
                <a:spcPts val="0"/>
              </a:spcAft>
              <a:buSzPts val="1280"/>
              <a:buFont typeface="Trebuchet MS"/>
              <a:buAutoNum type="arabicPeriod" startAt="6"/>
            </a:pPr>
            <a:r>
              <a:rPr lang="en-US"/>
              <a:t>Bookings:</a:t>
            </a:r>
            <a:endParaRPr/>
          </a:p>
          <a:p>
            <a:pPr marL="457200" lvl="1" indent="0" algn="l" rtl="0">
              <a:lnSpc>
                <a:spcPct val="90000"/>
              </a:lnSpc>
              <a:spcBef>
                <a:spcPts val="1000"/>
              </a:spcBef>
              <a:spcAft>
                <a:spcPts val="0"/>
              </a:spcAft>
              <a:buSzPts val="1280"/>
              <a:buNone/>
            </a:pPr>
            <a:r>
              <a:rPr lang="en-US"/>
              <a:t>GET🡪 All Bookings, Single Booking.</a:t>
            </a:r>
            <a:endParaRPr/>
          </a:p>
          <a:p>
            <a:pPr marL="0" lvl="0" indent="0" algn="l" rtl="0">
              <a:lnSpc>
                <a:spcPct val="90000"/>
              </a:lnSpc>
              <a:spcBef>
                <a:spcPts val="1000"/>
              </a:spcBef>
              <a:spcAft>
                <a:spcPts val="0"/>
              </a:spcAft>
              <a:buSzPts val="1440"/>
              <a:buNone/>
            </a:pPr>
            <a:endParaRPr/>
          </a:p>
        </p:txBody>
      </p:sp>
      <p:sp>
        <p:nvSpPr>
          <p:cNvPr id="246" name="Google Shape;246;p11"/>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2"/>
          <p:cNvSpPr txBox="1">
            <a:spLocks noGrp="1"/>
          </p:cNvSpPr>
          <p:nvPr>
            <p:ph type="body" idx="1"/>
          </p:nvPr>
        </p:nvSpPr>
        <p:spPr>
          <a:xfrm>
            <a:off x="1000126" y="1063302"/>
            <a:ext cx="6447501" cy="4731396"/>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440"/>
              <a:buChar char="►"/>
            </a:pPr>
            <a:r>
              <a:rPr lang="en-US"/>
              <a:t>Types of testing:</a:t>
            </a:r>
            <a:endParaRPr/>
          </a:p>
          <a:p>
            <a:pPr marL="0" lvl="0" indent="0" algn="l" rtl="0">
              <a:lnSpc>
                <a:spcPct val="90000"/>
              </a:lnSpc>
              <a:spcBef>
                <a:spcPts val="1000"/>
              </a:spcBef>
              <a:spcAft>
                <a:spcPts val="0"/>
              </a:spcAft>
              <a:buSzPts val="1440"/>
              <a:buNone/>
            </a:pPr>
            <a:r>
              <a:rPr lang="en-US"/>
              <a:t>Testing will be split mainly into 2 types:</a:t>
            </a:r>
            <a:endParaRPr/>
          </a:p>
          <a:p>
            <a:pPr marL="688975" lvl="0" indent="-342900" algn="l" rtl="0">
              <a:lnSpc>
                <a:spcPct val="90000"/>
              </a:lnSpc>
              <a:spcBef>
                <a:spcPts val="1000"/>
              </a:spcBef>
              <a:spcAft>
                <a:spcPts val="0"/>
              </a:spcAft>
              <a:buSzPts val="1440"/>
              <a:buFont typeface="Trebuchet MS"/>
              <a:buAutoNum type="arabicPeriod"/>
            </a:pPr>
            <a:r>
              <a:rPr lang="en-US"/>
              <a:t>Functional testing: testing the functionality if the API includes:</a:t>
            </a:r>
            <a:endParaRPr/>
          </a:p>
          <a:p>
            <a:pPr marL="1089025" lvl="1" indent="-285750" algn="l" rtl="0">
              <a:lnSpc>
                <a:spcPct val="90000"/>
              </a:lnSpc>
              <a:spcBef>
                <a:spcPts val="1000"/>
              </a:spcBef>
              <a:spcAft>
                <a:spcPts val="0"/>
              </a:spcAft>
              <a:buSzPts val="1280"/>
              <a:buFont typeface="Arial"/>
              <a:buChar char="•"/>
            </a:pPr>
            <a:r>
              <a:rPr lang="en-US"/>
              <a:t>Verify response and request body structure and schema.</a:t>
            </a:r>
            <a:endParaRPr/>
          </a:p>
          <a:p>
            <a:pPr marL="1089025" lvl="1" indent="-285750" algn="l" rtl="0">
              <a:lnSpc>
                <a:spcPct val="90000"/>
              </a:lnSpc>
              <a:spcBef>
                <a:spcPts val="1000"/>
              </a:spcBef>
              <a:spcAft>
                <a:spcPts val="0"/>
              </a:spcAft>
              <a:buSzPts val="1280"/>
              <a:buFont typeface="Arial"/>
              <a:buChar char="•"/>
            </a:pPr>
            <a:r>
              <a:rPr lang="en-US"/>
              <a:t>Check URL structure is as expected.</a:t>
            </a:r>
            <a:endParaRPr/>
          </a:p>
          <a:p>
            <a:pPr marL="1089025" lvl="1" indent="-285750" algn="l" rtl="0">
              <a:lnSpc>
                <a:spcPct val="90000"/>
              </a:lnSpc>
              <a:spcBef>
                <a:spcPts val="1000"/>
              </a:spcBef>
              <a:spcAft>
                <a:spcPts val="0"/>
              </a:spcAft>
              <a:buSzPts val="1280"/>
              <a:buFont typeface="Arial"/>
              <a:buChar char="•"/>
            </a:pPr>
            <a:r>
              <a:rPr lang="en-US"/>
              <a:t>Check request method.</a:t>
            </a:r>
            <a:endParaRPr/>
          </a:p>
          <a:p>
            <a:pPr marL="688975" lvl="0" indent="-342900" algn="l" rtl="0">
              <a:lnSpc>
                <a:spcPct val="90000"/>
              </a:lnSpc>
              <a:spcBef>
                <a:spcPts val="1000"/>
              </a:spcBef>
              <a:spcAft>
                <a:spcPts val="0"/>
              </a:spcAft>
              <a:buSzPts val="1440"/>
              <a:buFont typeface="Trebuchet MS"/>
              <a:buAutoNum type="arabicPeriod"/>
            </a:pPr>
            <a:r>
              <a:rPr lang="en-US"/>
              <a:t>Security testing: </a:t>
            </a:r>
            <a:endParaRPr/>
          </a:p>
          <a:p>
            <a:pPr marL="1089025" lvl="1" indent="-285750" algn="l" rtl="0">
              <a:lnSpc>
                <a:spcPct val="90000"/>
              </a:lnSpc>
              <a:spcBef>
                <a:spcPts val="1000"/>
              </a:spcBef>
              <a:spcAft>
                <a:spcPts val="0"/>
              </a:spcAft>
              <a:buSzPts val="1280"/>
              <a:buFont typeface="Arial"/>
              <a:buChar char="•"/>
            </a:pPr>
            <a:r>
              <a:rPr lang="en-US"/>
              <a:t>Test cookies.</a:t>
            </a:r>
            <a:endParaRPr/>
          </a:p>
          <a:p>
            <a:pPr marL="1089025" lvl="1" indent="-285750" algn="l" rtl="0">
              <a:lnSpc>
                <a:spcPct val="90000"/>
              </a:lnSpc>
              <a:spcBef>
                <a:spcPts val="1000"/>
              </a:spcBef>
              <a:spcAft>
                <a:spcPts val="0"/>
              </a:spcAft>
              <a:buSzPts val="1280"/>
              <a:buFont typeface="Arial"/>
              <a:buChar char="•"/>
            </a:pPr>
            <a:r>
              <a:rPr lang="en-US"/>
              <a:t>Test heading “authorization”.</a:t>
            </a:r>
            <a:endParaRPr/>
          </a:p>
          <a:p>
            <a:pPr marL="1089025" lvl="1" indent="-285750" algn="l" rtl="0">
              <a:lnSpc>
                <a:spcPct val="90000"/>
              </a:lnSpc>
              <a:spcBef>
                <a:spcPts val="1000"/>
              </a:spcBef>
              <a:spcAft>
                <a:spcPts val="0"/>
              </a:spcAft>
              <a:buSzPts val="1280"/>
              <a:buFont typeface="Arial"/>
              <a:buChar char="•"/>
            </a:pPr>
            <a:r>
              <a:rPr lang="en-US"/>
              <a:t>Test “JWT” token.</a:t>
            </a:r>
            <a:endParaRPr/>
          </a:p>
          <a:p>
            <a:pPr marL="803275" lvl="1" indent="0" algn="l" rtl="0">
              <a:lnSpc>
                <a:spcPct val="90000"/>
              </a:lnSpc>
              <a:spcBef>
                <a:spcPts val="1000"/>
              </a:spcBef>
              <a:spcAft>
                <a:spcPts val="0"/>
              </a:spcAft>
              <a:buSzPts val="128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3"/>
          <p:cNvSpPr txBox="1">
            <a:spLocks noGrp="1"/>
          </p:cNvSpPr>
          <p:nvPr>
            <p:ph type="body" idx="1"/>
          </p:nvPr>
        </p:nvSpPr>
        <p:spPr>
          <a:xfrm>
            <a:off x="1000126" y="2394897"/>
            <a:ext cx="6447501" cy="2068205"/>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440"/>
              <a:buChar char="►"/>
            </a:pPr>
            <a:r>
              <a:rPr lang="en-US"/>
              <a:t>Tools used in testing:</a:t>
            </a:r>
            <a:endParaRPr/>
          </a:p>
          <a:p>
            <a:pPr marL="0" lvl="0" indent="0" algn="l" rtl="0">
              <a:lnSpc>
                <a:spcPct val="90000"/>
              </a:lnSpc>
              <a:spcBef>
                <a:spcPts val="1000"/>
              </a:spcBef>
              <a:spcAft>
                <a:spcPts val="0"/>
              </a:spcAft>
              <a:buSzPts val="1440"/>
              <a:buNone/>
            </a:pPr>
            <a:r>
              <a:rPr lang="en-US"/>
              <a:t>Main tool used in API testing is Postman.</a:t>
            </a:r>
            <a:endParaRPr/>
          </a:p>
          <a:p>
            <a:pPr marL="0" lvl="0" indent="0" algn="l" rtl="0">
              <a:lnSpc>
                <a:spcPct val="90000"/>
              </a:lnSpc>
              <a:spcBef>
                <a:spcPts val="1000"/>
              </a:spcBef>
              <a:spcAft>
                <a:spcPts val="0"/>
              </a:spcAft>
              <a:buSzPts val="1440"/>
              <a:buNone/>
            </a:pPr>
            <a:r>
              <a:rPr lang="en-US"/>
              <a:t>Postman is an API platform which helps with building APIs and testing them.</a:t>
            </a:r>
            <a:endParaRPr/>
          </a:p>
          <a:p>
            <a:pPr marL="0" lvl="0" indent="0" algn="l" rtl="0">
              <a:lnSpc>
                <a:spcPct val="90000"/>
              </a:lnSpc>
              <a:spcBef>
                <a:spcPts val="1000"/>
              </a:spcBef>
              <a:spcAft>
                <a:spcPts val="0"/>
              </a:spcAft>
              <a:buSzPts val="1440"/>
              <a:buNone/>
            </a:pPr>
            <a:r>
              <a:rPr lang="en-US"/>
              <a:t>It provides an environment for running JavaScript code to write and execute test cases.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4"/>
          <p:cNvSpPr txBox="1">
            <a:spLocks noGrp="1"/>
          </p:cNvSpPr>
          <p:nvPr>
            <p:ph type="body" idx="1"/>
          </p:nvPr>
        </p:nvSpPr>
        <p:spPr>
          <a:xfrm>
            <a:off x="1000126" y="1063302"/>
            <a:ext cx="6447501" cy="542893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440"/>
              <a:buChar char="►"/>
            </a:pPr>
            <a:r>
              <a:rPr lang="en-US"/>
              <a:t>Test cases design:</a:t>
            </a:r>
            <a:endParaRPr/>
          </a:p>
          <a:p>
            <a:pPr marL="0" lvl="0" indent="0" algn="l" rtl="0">
              <a:lnSpc>
                <a:spcPct val="90000"/>
              </a:lnSpc>
              <a:spcBef>
                <a:spcPts val="1000"/>
              </a:spcBef>
              <a:spcAft>
                <a:spcPts val="0"/>
              </a:spcAft>
              <a:buSzPts val="1440"/>
              <a:buNone/>
            </a:pPr>
            <a:r>
              <a:rPr lang="en-US"/>
              <a:t>Test cases will focus on functional testing and security testing, testing the positive test cases only (valid input, valid output).</a:t>
            </a:r>
            <a:endParaRPr/>
          </a:p>
          <a:p>
            <a:pPr marL="0" lvl="0" indent="0" algn="l" rtl="0">
              <a:lnSpc>
                <a:spcPct val="90000"/>
              </a:lnSpc>
              <a:spcBef>
                <a:spcPts val="1000"/>
              </a:spcBef>
              <a:spcAft>
                <a:spcPts val="0"/>
              </a:spcAft>
              <a:buSzPts val="1440"/>
              <a:buNone/>
            </a:pPr>
            <a:r>
              <a:rPr lang="en-US"/>
              <a:t>Some endpoints were tested against negative cases.</a:t>
            </a:r>
            <a:endParaRPr/>
          </a:p>
          <a:p>
            <a:pPr marL="0" lvl="0" indent="0" algn="l" rtl="0">
              <a:lnSpc>
                <a:spcPct val="90000"/>
              </a:lnSpc>
              <a:spcBef>
                <a:spcPts val="1000"/>
              </a:spcBef>
              <a:spcAft>
                <a:spcPts val="0"/>
              </a:spcAft>
              <a:buSzPts val="1440"/>
              <a:buNone/>
            </a:pPr>
            <a:r>
              <a:rPr lang="en-US"/>
              <a:t>Each test case includes:</a:t>
            </a:r>
            <a:endParaRPr/>
          </a:p>
          <a:p>
            <a:pPr marL="742950" lvl="1" indent="-285750" algn="l" rtl="0">
              <a:lnSpc>
                <a:spcPct val="90000"/>
              </a:lnSpc>
              <a:spcBef>
                <a:spcPts val="1000"/>
              </a:spcBef>
              <a:spcAft>
                <a:spcPts val="0"/>
              </a:spcAft>
              <a:buSzPts val="1280"/>
              <a:buFont typeface="Arial"/>
              <a:buChar char="•"/>
            </a:pPr>
            <a:r>
              <a:rPr lang="en-US"/>
              <a:t>URL call (API call).</a:t>
            </a:r>
            <a:endParaRPr/>
          </a:p>
          <a:p>
            <a:pPr marL="742950" lvl="1" indent="-285750" algn="l" rtl="0">
              <a:lnSpc>
                <a:spcPct val="90000"/>
              </a:lnSpc>
              <a:spcBef>
                <a:spcPts val="1000"/>
              </a:spcBef>
              <a:spcAft>
                <a:spcPts val="0"/>
              </a:spcAft>
              <a:buSzPts val="1280"/>
              <a:buFont typeface="Arial"/>
              <a:buChar char="•"/>
            </a:pPr>
            <a:r>
              <a:rPr lang="en-US"/>
              <a:t>Expected result.</a:t>
            </a:r>
            <a:endParaRPr/>
          </a:p>
          <a:p>
            <a:pPr marL="742950" lvl="1" indent="-285750" algn="l" rtl="0">
              <a:lnSpc>
                <a:spcPct val="90000"/>
              </a:lnSpc>
              <a:spcBef>
                <a:spcPts val="1000"/>
              </a:spcBef>
              <a:spcAft>
                <a:spcPts val="0"/>
              </a:spcAft>
              <a:buSzPts val="1280"/>
              <a:buFont typeface="Arial"/>
              <a:buChar char="•"/>
            </a:pPr>
            <a:r>
              <a:rPr lang="en-US"/>
              <a:t>Actual result.</a:t>
            </a:r>
            <a:endParaRPr/>
          </a:p>
          <a:p>
            <a:pPr marL="742950" lvl="1" indent="-285750" algn="l" rtl="0">
              <a:lnSpc>
                <a:spcPct val="90000"/>
              </a:lnSpc>
              <a:spcBef>
                <a:spcPts val="1000"/>
              </a:spcBef>
              <a:spcAft>
                <a:spcPts val="0"/>
              </a:spcAft>
              <a:buSzPts val="1280"/>
              <a:buFont typeface="Arial"/>
              <a:buChar char="•"/>
            </a:pPr>
            <a:r>
              <a:rPr lang="en-US"/>
              <a:t>Testing function (pm.test). </a:t>
            </a:r>
            <a:endParaRPr/>
          </a:p>
          <a:p>
            <a:pPr marL="0" lvl="1" indent="0" algn="l" rtl="0">
              <a:lnSpc>
                <a:spcPct val="90000"/>
              </a:lnSpc>
              <a:spcBef>
                <a:spcPts val="1000"/>
              </a:spcBef>
              <a:spcAft>
                <a:spcPts val="0"/>
              </a:spcAft>
              <a:buSzPts val="1440"/>
              <a:buNone/>
            </a:pPr>
            <a:r>
              <a:rPr lang="en-US" sz="1800"/>
              <a:t>Features that will be the focus of our test cases design are outlined in the first point.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5"/>
          <p:cNvSpPr txBox="1">
            <a:spLocks noGrp="1"/>
          </p:cNvSpPr>
          <p:nvPr>
            <p:ph type="title"/>
          </p:nvPr>
        </p:nvSpPr>
        <p:spPr>
          <a:xfrm>
            <a:off x="2415996" y="2927582"/>
            <a:ext cx="4312007" cy="1002836"/>
          </a:xfrm>
          <a:prstGeom prst="rect">
            <a:avLst/>
          </a:prstGeom>
          <a:noFill/>
          <a:ln>
            <a:noFill/>
          </a:ln>
        </p:spPr>
        <p:txBody>
          <a:bodyPr spcFirstLastPara="1" wrap="square" lIns="91425" tIns="45700" rIns="91425" bIns="45700" anchor="b" anchorCtr="0">
            <a:normAutofit fontScale="90000"/>
          </a:bodyPr>
          <a:lstStyle/>
          <a:p>
            <a:pPr marL="0" lvl="0" indent="0" algn="r" rtl="0">
              <a:spcBef>
                <a:spcPts val="0"/>
              </a:spcBef>
              <a:spcAft>
                <a:spcPts val="0"/>
              </a:spcAft>
              <a:buClr>
                <a:schemeClr val="accent1"/>
              </a:buClr>
              <a:buSzPct val="100000"/>
              <a:buFont typeface="Trebuchet MS"/>
              <a:buNone/>
            </a:pPr>
            <a:r>
              <a:rPr lang="en-US" sz="5400"/>
              <a:t>Manual Testing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30f1e03305b_0_62"/>
          <p:cNvSpPr txBox="1">
            <a:spLocks noGrp="1"/>
          </p:cNvSpPr>
          <p:nvPr>
            <p:ph type="body" idx="1"/>
          </p:nvPr>
        </p:nvSpPr>
        <p:spPr>
          <a:xfrm>
            <a:off x="1000126" y="1063302"/>
            <a:ext cx="6447600" cy="47313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440"/>
              <a:buChar char="►"/>
            </a:pPr>
            <a:r>
              <a:rPr lang="en-US"/>
              <a:t>Test Types</a:t>
            </a:r>
            <a:endParaRPr/>
          </a:p>
          <a:p>
            <a:pPr marL="688975" lvl="0" indent="-342900" algn="l" rtl="0">
              <a:lnSpc>
                <a:spcPct val="90000"/>
              </a:lnSpc>
              <a:spcBef>
                <a:spcPts val="1000"/>
              </a:spcBef>
              <a:spcAft>
                <a:spcPts val="0"/>
              </a:spcAft>
              <a:buSzPts val="1440"/>
              <a:buFont typeface="Trebuchet MS"/>
              <a:buAutoNum type="arabicPeriod"/>
            </a:pPr>
            <a:r>
              <a:rPr lang="en-US"/>
              <a:t>Functional testing:</a:t>
            </a:r>
            <a:endParaRPr/>
          </a:p>
          <a:p>
            <a:pPr marL="1089025" lvl="1" indent="-285750" algn="l" rtl="0">
              <a:lnSpc>
                <a:spcPct val="90000"/>
              </a:lnSpc>
              <a:spcBef>
                <a:spcPts val="1000"/>
              </a:spcBef>
              <a:spcAft>
                <a:spcPts val="0"/>
              </a:spcAft>
              <a:buSzPts val="1280"/>
              <a:buFont typeface="Arial"/>
              <a:buChar char="•"/>
            </a:pPr>
            <a:r>
              <a:rPr lang="en-US"/>
              <a:t>Verify response and request body structure and schema.</a:t>
            </a:r>
            <a:endParaRPr/>
          </a:p>
          <a:p>
            <a:pPr marL="1089025" lvl="1" indent="-285750" algn="l" rtl="0">
              <a:lnSpc>
                <a:spcPct val="90000"/>
              </a:lnSpc>
              <a:spcBef>
                <a:spcPts val="1000"/>
              </a:spcBef>
              <a:spcAft>
                <a:spcPts val="0"/>
              </a:spcAft>
              <a:buSzPts val="1280"/>
              <a:buFont typeface="Arial"/>
              <a:buChar char="•"/>
            </a:pPr>
            <a:r>
              <a:rPr lang="en-US"/>
              <a:t>Check URL structure is as expected.</a:t>
            </a:r>
            <a:endParaRPr/>
          </a:p>
          <a:p>
            <a:pPr marL="1089025" lvl="1" indent="-285750" algn="l" rtl="0">
              <a:lnSpc>
                <a:spcPct val="90000"/>
              </a:lnSpc>
              <a:spcBef>
                <a:spcPts val="1000"/>
              </a:spcBef>
              <a:spcAft>
                <a:spcPts val="0"/>
              </a:spcAft>
              <a:buSzPts val="1280"/>
              <a:buFont typeface="Arial"/>
              <a:buChar char="•"/>
            </a:pPr>
            <a:r>
              <a:rPr lang="en-US"/>
              <a:t>Check request method.</a:t>
            </a:r>
            <a:endParaRPr/>
          </a:p>
          <a:p>
            <a:pPr marL="803275" lvl="1" indent="0" algn="l" rtl="0">
              <a:lnSpc>
                <a:spcPct val="90000"/>
              </a:lnSpc>
              <a:spcBef>
                <a:spcPts val="1000"/>
              </a:spcBef>
              <a:spcAft>
                <a:spcPts val="0"/>
              </a:spcAft>
              <a:buSzPts val="1280"/>
              <a:buNone/>
            </a:pPr>
            <a:r>
              <a:rPr lang="en-US"/>
              <a:t>Test level :</a:t>
            </a:r>
            <a:endParaRPr/>
          </a:p>
          <a:p>
            <a:pPr marL="803275" lvl="1" indent="0" algn="l" rtl="0">
              <a:lnSpc>
                <a:spcPct val="90000"/>
              </a:lnSpc>
              <a:spcBef>
                <a:spcPts val="1000"/>
              </a:spcBef>
              <a:spcAft>
                <a:spcPts val="0"/>
              </a:spcAft>
              <a:buSzPts val="1280"/>
              <a:buNone/>
            </a:pPr>
            <a:r>
              <a:rPr lang="en-US"/>
              <a:t>system testing :focuses on the overall behavior and capabilities of an entire system</a:t>
            </a:r>
            <a:endParaRPr/>
          </a:p>
          <a:p>
            <a:pPr marL="803275" lvl="1" indent="0" algn="l" rtl="0">
              <a:lnSpc>
                <a:spcPct val="90000"/>
              </a:lnSpc>
              <a:spcBef>
                <a:spcPts val="1000"/>
              </a:spcBef>
              <a:spcAft>
                <a:spcPts val="0"/>
              </a:spcAft>
              <a:buSzPts val="1280"/>
              <a:buNone/>
            </a:pPr>
            <a:endParaRPr/>
          </a:p>
          <a:p>
            <a:pPr marL="803275" lvl="1" indent="0" algn="l" rtl="0">
              <a:lnSpc>
                <a:spcPct val="90000"/>
              </a:lnSpc>
              <a:spcBef>
                <a:spcPts val="1000"/>
              </a:spcBef>
              <a:spcAft>
                <a:spcPts val="0"/>
              </a:spcAft>
              <a:buSzPts val="1280"/>
              <a:buNone/>
            </a:pPr>
            <a:r>
              <a:rPr lang="en-US"/>
              <a:t>as of this combination we are in the Quadrant Q2 (business facing, support the team)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sp>
        <p:nvSpPr>
          <p:cNvPr id="276" name="Google Shape;276;p1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77" name="Google Shape;277;p16"/>
          <p:cNvSpPr txBox="1">
            <a:spLocks noGrp="1"/>
          </p:cNvSpPr>
          <p:nvPr>
            <p:ph type="title"/>
          </p:nvPr>
        </p:nvSpPr>
        <p:spPr>
          <a:xfrm>
            <a:off x="782962" y="1179151"/>
            <a:ext cx="2475485" cy="4463889"/>
          </a:xfrm>
          <a:prstGeom prst="rect">
            <a:avLst/>
          </a:prstGeom>
          <a:noFill/>
          <a:ln>
            <a:noFill/>
          </a:ln>
        </p:spPr>
        <p:txBody>
          <a:bodyPr spcFirstLastPara="1" wrap="square" lIns="91425" tIns="45700" rIns="91425" bIns="45700" anchor="ctr" anchorCtr="0">
            <a:normAutofit/>
          </a:bodyPr>
          <a:lstStyle/>
          <a:p>
            <a:pPr marL="342900" lvl="0" indent="-342900" algn="l" rtl="0">
              <a:spcBef>
                <a:spcPts val="1000"/>
              </a:spcBef>
              <a:spcAft>
                <a:spcPts val="0"/>
              </a:spcAft>
              <a:buSzPts val="1440"/>
              <a:buFont typeface="Noto Sans Symbols"/>
              <a:buChar char="►"/>
            </a:pPr>
            <a:r>
              <a:rPr lang="en-US" sz="1800">
                <a:solidFill>
                  <a:srgbClr val="3F3F3F"/>
                </a:solidFill>
              </a:rPr>
              <a:t>Bugs report</a:t>
            </a:r>
            <a:endParaRPr sz="1800">
              <a:solidFill>
                <a:srgbClr val="3F3F3F"/>
              </a:solidFill>
            </a:endParaRPr>
          </a:p>
          <a:p>
            <a:pPr marL="0" lvl="0" indent="0" algn="l" rtl="0">
              <a:spcBef>
                <a:spcPts val="0"/>
              </a:spcBef>
              <a:spcAft>
                <a:spcPts val="0"/>
              </a:spcAft>
              <a:buClr>
                <a:schemeClr val="accent1"/>
              </a:buClr>
              <a:buSzPts val="2500"/>
              <a:buFont typeface="Trebuchet MS"/>
              <a:buNone/>
            </a:pPr>
            <a:endParaRPr sz="2500"/>
          </a:p>
        </p:txBody>
      </p:sp>
      <p:sp>
        <p:nvSpPr>
          <p:cNvPr id="278" name="Google Shape;278;p16"/>
          <p:cNvSpPr/>
          <p:nvPr/>
        </p:nvSpPr>
        <p:spPr>
          <a:xfrm>
            <a:off x="0" y="4013200"/>
            <a:ext cx="336549" cy="2844800"/>
          </a:xfrm>
          <a:prstGeom prst="triangle">
            <a:avLst>
              <a:gd name="adj" fmla="val 0"/>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cxnSp>
        <p:nvCxnSpPr>
          <p:cNvPr id="279" name="Google Shape;279;p16"/>
          <p:cNvCxnSpPr/>
          <p:nvPr/>
        </p:nvCxnSpPr>
        <p:spPr>
          <a:xfrm>
            <a:off x="3492502" y="1442595"/>
            <a:ext cx="0" cy="3937000"/>
          </a:xfrm>
          <a:prstGeom prst="straightConnector1">
            <a:avLst/>
          </a:prstGeom>
          <a:noFill/>
          <a:ln w="12700" cap="rnd" cmpd="sng">
            <a:solidFill>
              <a:schemeClr val="accent1"/>
            </a:solidFill>
            <a:prstDash val="solid"/>
            <a:round/>
            <a:headEnd type="none" w="sm" len="sm"/>
            <a:tailEnd type="none" w="sm" len="sm"/>
          </a:ln>
        </p:spPr>
      </p:cxnSp>
      <p:sp>
        <p:nvSpPr>
          <p:cNvPr id="280" name="Google Shape;280;p16"/>
          <p:cNvSpPr txBox="1">
            <a:spLocks noGrp="1"/>
          </p:cNvSpPr>
          <p:nvPr>
            <p:ph type="body" idx="1"/>
          </p:nvPr>
        </p:nvSpPr>
        <p:spPr>
          <a:xfrm>
            <a:off x="3734188" y="1109145"/>
            <a:ext cx="4755762" cy="4603900"/>
          </a:xfrm>
          <a:prstGeom prst="rect">
            <a:avLst/>
          </a:prstGeom>
          <a:noFill/>
          <a:ln>
            <a:noFill/>
          </a:ln>
        </p:spPr>
        <p:txBody>
          <a:bodyPr spcFirstLastPara="1" wrap="square" lIns="91425" tIns="45700" rIns="91425" bIns="45700" anchor="ctr" anchorCtr="0">
            <a:normAutofit/>
          </a:bodyPr>
          <a:lstStyle/>
          <a:p>
            <a:pPr marL="0" lvl="0" indent="0" algn="l" rtl="0">
              <a:spcBef>
                <a:spcPts val="1000"/>
              </a:spcBef>
              <a:spcAft>
                <a:spcPts val="0"/>
              </a:spcAft>
              <a:buNone/>
            </a:pPr>
            <a:endParaRPr/>
          </a:p>
          <a:p>
            <a:pPr marL="342900" lvl="0" indent="-342900" algn="l" rtl="0">
              <a:spcBef>
                <a:spcPts val="1000"/>
              </a:spcBef>
              <a:spcAft>
                <a:spcPts val="0"/>
              </a:spcAft>
              <a:buSzPts val="1440"/>
              <a:buChar char="►"/>
            </a:pPr>
            <a:r>
              <a:rPr lang="en-US"/>
              <a:t>it is the output of Test execution work products</a:t>
            </a:r>
            <a:endParaRPr/>
          </a:p>
          <a:p>
            <a:pPr marL="342900" lvl="0" indent="-342900" algn="l" rtl="0">
              <a:spcBef>
                <a:spcPts val="1000"/>
              </a:spcBef>
              <a:spcAft>
                <a:spcPts val="0"/>
              </a:spcAft>
              <a:buSzPts val="1440"/>
              <a:buChar char="►"/>
            </a:pPr>
            <a:endParaRPr/>
          </a:p>
          <a:p>
            <a:pPr marL="342900" lvl="0" indent="-342900" algn="l" rtl="0">
              <a:spcBef>
                <a:spcPts val="1000"/>
              </a:spcBef>
              <a:spcAft>
                <a:spcPts val="0"/>
              </a:spcAft>
              <a:buSzPts val="1440"/>
              <a:buChar char="►"/>
            </a:pPr>
            <a:r>
              <a:rPr lang="en-US" u="sng">
                <a:solidFill>
                  <a:schemeClr val="hlink"/>
                </a:solidFill>
                <a:hlinkClick r:id="rId3"/>
              </a:rPr>
              <a:t>https://docs.google.com/spreadsheets/d/1FD4GfIxYiHe4mjwLjyDubYJdF5PuHK4a/edit?gid=660306602#gid=660306602</a:t>
            </a:r>
            <a:endParaRPr/>
          </a:p>
          <a:p>
            <a:pPr marL="342900" lvl="0" indent="-342900" algn="l" rtl="0">
              <a:spcBef>
                <a:spcPts val="1000"/>
              </a:spcBef>
              <a:spcAft>
                <a:spcPts val="0"/>
              </a:spcAft>
              <a:buSzPts val="1440"/>
              <a:buChar char="►"/>
            </a:pPr>
            <a:r>
              <a:rPr lang="en-US"/>
              <a:t>in the end they are in test progress report it asldo help sd in Traceability </a:t>
            </a:r>
            <a:endParaRPr/>
          </a:p>
        </p:txBody>
      </p:sp>
      <p:sp>
        <p:nvSpPr>
          <p:cNvPr id="281" name="Google Shape;281;p16"/>
          <p:cNvSpPr/>
          <p:nvPr/>
        </p:nvSpPr>
        <p:spPr>
          <a:xfrm rot="10800000" flipH="1">
            <a:off x="8523104" y="0"/>
            <a:ext cx="631947" cy="4616289"/>
          </a:xfrm>
          <a:prstGeom prst="triangle">
            <a:avLst>
              <a:gd name="adj" fmla="val 100000"/>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cxnSp>
        <p:nvCxnSpPr>
          <p:cNvPr id="149" name="Google Shape;149;p2"/>
          <p:cNvCxnSpPr/>
          <p:nvPr/>
        </p:nvCxnSpPr>
        <p:spPr>
          <a:xfrm>
            <a:off x="3181353" y="1460500"/>
            <a:ext cx="0" cy="3937000"/>
          </a:xfrm>
          <a:prstGeom prst="straightConnector1">
            <a:avLst/>
          </a:prstGeom>
          <a:noFill/>
          <a:ln w="12700" cap="rnd" cmpd="sng">
            <a:solidFill>
              <a:schemeClr val="accent1"/>
            </a:solidFill>
            <a:prstDash val="solid"/>
            <a:round/>
            <a:headEnd type="none" w="sm" len="sm"/>
            <a:tailEnd type="none" w="sm" len="sm"/>
          </a:ln>
        </p:spPr>
      </p:cxnSp>
      <p:sp>
        <p:nvSpPr>
          <p:cNvPr id="150" name="Google Shape;150;p2"/>
          <p:cNvSpPr txBox="1">
            <a:spLocks noGrp="1"/>
          </p:cNvSpPr>
          <p:nvPr>
            <p:ph type="title"/>
          </p:nvPr>
        </p:nvSpPr>
        <p:spPr>
          <a:xfrm>
            <a:off x="482600" y="816638"/>
            <a:ext cx="2525519" cy="522472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300"/>
              <a:buFont typeface="Trebuchet MS"/>
              <a:buNone/>
            </a:pPr>
            <a:r>
              <a:rPr lang="en-US" sz="3300"/>
              <a:t>Introduction</a:t>
            </a:r>
            <a:endParaRPr/>
          </a:p>
        </p:txBody>
      </p:sp>
      <p:sp>
        <p:nvSpPr>
          <p:cNvPr id="151" name="Google Shape;151;p2"/>
          <p:cNvSpPr txBox="1">
            <a:spLocks noGrp="1"/>
          </p:cNvSpPr>
          <p:nvPr>
            <p:ph type="body" idx="1"/>
          </p:nvPr>
        </p:nvSpPr>
        <p:spPr>
          <a:xfrm>
            <a:off x="3490721" y="816638"/>
            <a:ext cx="3464779" cy="5224724"/>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440"/>
              <a:buChar char="►"/>
            </a:pPr>
            <a:r>
              <a:rPr lang="en-US"/>
              <a:t>Overview of the project</a:t>
            </a:r>
            <a:endParaRPr/>
          </a:p>
          <a:p>
            <a:pPr marL="342900" lvl="0" indent="-342900" algn="l" rtl="0">
              <a:spcBef>
                <a:spcPts val="1000"/>
              </a:spcBef>
              <a:spcAft>
                <a:spcPts val="0"/>
              </a:spcAft>
              <a:buSzPts val="1440"/>
              <a:buChar char="►"/>
            </a:pPr>
            <a:r>
              <a:rPr lang="en-US"/>
              <a:t>Problem statement</a:t>
            </a:r>
            <a:endParaRPr/>
          </a:p>
          <a:p>
            <a:pPr marL="342900" lvl="0" indent="-342900" algn="l" rtl="0">
              <a:spcBef>
                <a:spcPts val="1000"/>
              </a:spcBef>
              <a:spcAft>
                <a:spcPts val="0"/>
              </a:spcAft>
              <a:buSzPts val="1440"/>
              <a:buChar char="►"/>
            </a:pPr>
            <a:r>
              <a:rPr lang="en-US"/>
              <a:t>Objectives</a:t>
            </a:r>
            <a:endParaRPr/>
          </a:p>
          <a:p>
            <a:pPr marL="342900" lvl="0" indent="-342900" algn="l" rtl="0">
              <a:spcBef>
                <a:spcPts val="1000"/>
              </a:spcBef>
              <a:spcAft>
                <a:spcPts val="0"/>
              </a:spcAft>
              <a:buSzPts val="1440"/>
              <a:buChar char="►"/>
            </a:pPr>
            <a:r>
              <a:rPr lang="en-US"/>
              <a:t>Motivation for the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7"/>
          <p:cNvSpPr txBox="1">
            <a:spLocks noGrp="1"/>
          </p:cNvSpPr>
          <p:nvPr>
            <p:ph type="title"/>
          </p:nvPr>
        </p:nvSpPr>
        <p:spPr>
          <a:xfrm>
            <a:off x="2785665" y="3088449"/>
            <a:ext cx="3572669" cy="1002836"/>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accent1"/>
              </a:buClr>
              <a:buSzPts val="5400"/>
              <a:buFont typeface="Trebuchet MS"/>
              <a:buNone/>
            </a:pPr>
            <a:r>
              <a:rPr lang="en-US" sz="5400"/>
              <a:t>API Testing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8"/>
          <p:cNvSpPr txBox="1">
            <a:spLocks noGrp="1"/>
          </p:cNvSpPr>
          <p:nvPr>
            <p:ph type="body" idx="1"/>
          </p:nvPr>
        </p:nvSpPr>
        <p:spPr>
          <a:xfrm>
            <a:off x="1000126" y="522665"/>
            <a:ext cx="6447501" cy="542893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440"/>
              <a:buChar char="►"/>
            </a:pPr>
            <a:r>
              <a:rPr lang="en-US"/>
              <a:t>Demonstration of the system:</a:t>
            </a:r>
            <a:endParaRPr/>
          </a:p>
          <a:p>
            <a:pPr marL="0" lvl="0" indent="0" algn="l" rtl="0">
              <a:lnSpc>
                <a:spcPct val="90000"/>
              </a:lnSpc>
              <a:spcBef>
                <a:spcPts val="1000"/>
              </a:spcBef>
              <a:spcAft>
                <a:spcPts val="0"/>
              </a:spcAft>
              <a:buSzPts val="1440"/>
              <a:buNone/>
            </a:pPr>
            <a:r>
              <a:rPr lang="en-US" sz="1800"/>
              <a:t>The system consists of a set of APIs to manipulate various data within the system, and they are listed as follows:</a:t>
            </a:r>
            <a:endParaRPr/>
          </a:p>
        </p:txBody>
      </p:sp>
      <p:pic>
        <p:nvPicPr>
          <p:cNvPr id="292" name="Google Shape;292;p18" descr="A screenshot of a phone&#10;&#10;Description automatically generated"/>
          <p:cNvPicPr preferRelativeResize="0"/>
          <p:nvPr/>
        </p:nvPicPr>
        <p:blipFill rotWithShape="1">
          <a:blip r:embed="rId3">
            <a:alphaModFix/>
          </a:blip>
          <a:srcRect/>
          <a:stretch/>
        </p:blipFill>
        <p:spPr>
          <a:xfrm>
            <a:off x="210728" y="1518814"/>
            <a:ext cx="2118544" cy="2438611"/>
          </a:xfrm>
          <a:prstGeom prst="rect">
            <a:avLst/>
          </a:prstGeom>
          <a:noFill/>
          <a:ln>
            <a:noFill/>
          </a:ln>
        </p:spPr>
      </p:pic>
      <p:pic>
        <p:nvPicPr>
          <p:cNvPr id="293" name="Google Shape;293;p18"/>
          <p:cNvPicPr preferRelativeResize="0"/>
          <p:nvPr/>
        </p:nvPicPr>
        <p:blipFill rotWithShape="1">
          <a:blip r:embed="rId4">
            <a:alphaModFix/>
          </a:blip>
          <a:srcRect/>
          <a:stretch/>
        </p:blipFill>
        <p:spPr>
          <a:xfrm>
            <a:off x="5359363" y="4161529"/>
            <a:ext cx="2755992" cy="1584089"/>
          </a:xfrm>
          <a:prstGeom prst="rect">
            <a:avLst/>
          </a:prstGeom>
          <a:noFill/>
          <a:ln>
            <a:noFill/>
          </a:ln>
        </p:spPr>
      </p:pic>
      <p:pic>
        <p:nvPicPr>
          <p:cNvPr id="294" name="Google Shape;294;p18"/>
          <p:cNvPicPr preferRelativeResize="0"/>
          <p:nvPr/>
        </p:nvPicPr>
        <p:blipFill rotWithShape="1">
          <a:blip r:embed="rId5">
            <a:alphaModFix/>
          </a:blip>
          <a:srcRect r="18035"/>
          <a:stretch/>
        </p:blipFill>
        <p:spPr>
          <a:xfrm>
            <a:off x="2419033" y="1518813"/>
            <a:ext cx="2396807" cy="2466975"/>
          </a:xfrm>
          <a:prstGeom prst="rect">
            <a:avLst/>
          </a:prstGeom>
          <a:noFill/>
          <a:ln>
            <a:noFill/>
          </a:ln>
        </p:spPr>
      </p:pic>
      <p:pic>
        <p:nvPicPr>
          <p:cNvPr id="295" name="Google Shape;295;p18"/>
          <p:cNvPicPr preferRelativeResize="0"/>
          <p:nvPr/>
        </p:nvPicPr>
        <p:blipFill rotWithShape="1">
          <a:blip r:embed="rId6">
            <a:alphaModFix/>
          </a:blip>
          <a:srcRect r="6898"/>
          <a:stretch/>
        </p:blipFill>
        <p:spPr>
          <a:xfrm>
            <a:off x="210728" y="4161529"/>
            <a:ext cx="2237408" cy="2061019"/>
          </a:xfrm>
          <a:prstGeom prst="rect">
            <a:avLst/>
          </a:prstGeom>
          <a:noFill/>
          <a:ln>
            <a:noFill/>
          </a:ln>
        </p:spPr>
      </p:pic>
      <p:pic>
        <p:nvPicPr>
          <p:cNvPr id="296" name="Google Shape;296;p18"/>
          <p:cNvPicPr preferRelativeResize="0"/>
          <p:nvPr/>
        </p:nvPicPr>
        <p:blipFill rotWithShape="1">
          <a:blip r:embed="rId7">
            <a:alphaModFix/>
          </a:blip>
          <a:srcRect/>
          <a:stretch/>
        </p:blipFill>
        <p:spPr>
          <a:xfrm>
            <a:off x="4905601" y="1517761"/>
            <a:ext cx="2530116" cy="2468027"/>
          </a:xfrm>
          <a:prstGeom prst="rect">
            <a:avLst/>
          </a:prstGeom>
          <a:noFill/>
          <a:ln>
            <a:noFill/>
          </a:ln>
        </p:spPr>
      </p:pic>
      <p:pic>
        <p:nvPicPr>
          <p:cNvPr id="297" name="Google Shape;297;p18"/>
          <p:cNvPicPr preferRelativeResize="0"/>
          <p:nvPr/>
        </p:nvPicPr>
        <p:blipFill rotWithShape="1">
          <a:blip r:embed="rId8">
            <a:alphaModFix/>
          </a:blip>
          <a:srcRect/>
          <a:stretch/>
        </p:blipFill>
        <p:spPr>
          <a:xfrm>
            <a:off x="2558740" y="4161529"/>
            <a:ext cx="2690019" cy="1689787"/>
          </a:xfrm>
          <a:prstGeom prst="rect">
            <a:avLst/>
          </a:prstGeom>
          <a:noFill/>
          <a:ln>
            <a:noFill/>
          </a:ln>
        </p:spPr>
      </p:pic>
      <p:pic>
        <p:nvPicPr>
          <p:cNvPr id="298" name="Google Shape;298;p18"/>
          <p:cNvPicPr preferRelativeResize="0"/>
          <p:nvPr/>
        </p:nvPicPr>
        <p:blipFill rotWithShape="1">
          <a:blip r:embed="rId9">
            <a:alphaModFix/>
          </a:blip>
          <a:srcRect/>
          <a:stretch/>
        </p:blipFill>
        <p:spPr>
          <a:xfrm>
            <a:off x="2558740" y="5926103"/>
            <a:ext cx="2371725" cy="352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9"/>
          <p:cNvSpPr txBox="1">
            <a:spLocks noGrp="1"/>
          </p:cNvSpPr>
          <p:nvPr>
            <p:ph type="body" idx="1"/>
          </p:nvPr>
        </p:nvSpPr>
        <p:spPr>
          <a:xfrm>
            <a:off x="1000126" y="522665"/>
            <a:ext cx="6447501" cy="54289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440"/>
              <a:buNone/>
            </a:pPr>
            <a:r>
              <a:rPr lang="en-US"/>
              <a:t>Examples of APIs response:</a:t>
            </a:r>
            <a:endParaRPr/>
          </a:p>
          <a:p>
            <a:pPr marL="742950" lvl="1" indent="-285750" algn="l" rtl="0">
              <a:lnSpc>
                <a:spcPct val="90000"/>
              </a:lnSpc>
              <a:spcBef>
                <a:spcPts val="1000"/>
              </a:spcBef>
              <a:spcAft>
                <a:spcPts val="0"/>
              </a:spcAft>
              <a:buSzPts val="1280"/>
              <a:buFont typeface="Arial"/>
              <a:buChar char="•"/>
            </a:pPr>
            <a:r>
              <a:rPr lang="en-US"/>
              <a:t>Get single tour</a:t>
            </a:r>
            <a:endParaRPr/>
          </a:p>
        </p:txBody>
      </p:sp>
      <p:grpSp>
        <p:nvGrpSpPr>
          <p:cNvPr id="304" name="Google Shape;304;p19"/>
          <p:cNvGrpSpPr/>
          <p:nvPr/>
        </p:nvGrpSpPr>
        <p:grpSpPr>
          <a:xfrm>
            <a:off x="701040" y="1392572"/>
            <a:ext cx="7741920" cy="4774547"/>
            <a:chOff x="101600" y="906397"/>
            <a:chExt cx="6423808" cy="3851682"/>
          </a:xfrm>
        </p:grpSpPr>
        <p:pic>
          <p:nvPicPr>
            <p:cNvPr id="305" name="Google Shape;305;p19"/>
            <p:cNvPicPr preferRelativeResize="0"/>
            <p:nvPr/>
          </p:nvPicPr>
          <p:blipFill rotWithShape="1">
            <a:blip r:embed="rId3">
              <a:alphaModFix/>
            </a:blip>
            <a:srcRect/>
            <a:stretch/>
          </p:blipFill>
          <p:spPr>
            <a:xfrm>
              <a:off x="101600" y="906397"/>
              <a:ext cx="6423808" cy="3154377"/>
            </a:xfrm>
            <a:prstGeom prst="rect">
              <a:avLst/>
            </a:prstGeom>
            <a:noFill/>
            <a:ln>
              <a:noFill/>
            </a:ln>
          </p:spPr>
        </p:pic>
        <p:pic>
          <p:nvPicPr>
            <p:cNvPr id="306" name="Google Shape;306;p19"/>
            <p:cNvPicPr preferRelativeResize="0"/>
            <p:nvPr/>
          </p:nvPicPr>
          <p:blipFill rotWithShape="1">
            <a:blip r:embed="rId4">
              <a:alphaModFix/>
            </a:blip>
            <a:srcRect/>
            <a:stretch/>
          </p:blipFill>
          <p:spPr>
            <a:xfrm>
              <a:off x="101600" y="4060774"/>
              <a:ext cx="6423808" cy="697305"/>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0"/>
          <p:cNvSpPr txBox="1">
            <a:spLocks noGrp="1"/>
          </p:cNvSpPr>
          <p:nvPr>
            <p:ph type="body" idx="1"/>
          </p:nvPr>
        </p:nvSpPr>
        <p:spPr>
          <a:xfrm>
            <a:off x="1000126" y="522665"/>
            <a:ext cx="6447501" cy="54289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440"/>
              <a:buNone/>
            </a:pPr>
            <a:r>
              <a:rPr lang="en-US"/>
              <a:t>Examples of APIs response:</a:t>
            </a:r>
            <a:endParaRPr/>
          </a:p>
          <a:p>
            <a:pPr marL="742950" lvl="1" indent="-285750" algn="l" rtl="0">
              <a:lnSpc>
                <a:spcPct val="90000"/>
              </a:lnSpc>
              <a:spcBef>
                <a:spcPts val="1000"/>
              </a:spcBef>
              <a:spcAft>
                <a:spcPts val="0"/>
              </a:spcAft>
              <a:buSzPts val="1280"/>
              <a:buFont typeface="Arial"/>
              <a:buChar char="•"/>
            </a:pPr>
            <a:r>
              <a:rPr lang="en-US"/>
              <a:t>Login</a:t>
            </a:r>
            <a:endParaRPr/>
          </a:p>
          <a:p>
            <a:pPr marL="742950" lvl="1" indent="-204469" algn="l" rtl="0">
              <a:lnSpc>
                <a:spcPct val="90000"/>
              </a:lnSpc>
              <a:spcBef>
                <a:spcPts val="1000"/>
              </a:spcBef>
              <a:spcAft>
                <a:spcPts val="0"/>
              </a:spcAft>
              <a:buSzPts val="1280"/>
              <a:buFont typeface="Arial"/>
              <a:buNone/>
            </a:pPr>
            <a:endParaRPr/>
          </a:p>
          <a:p>
            <a:pPr marL="742950" lvl="1" indent="-204469" algn="l" rtl="0">
              <a:lnSpc>
                <a:spcPct val="90000"/>
              </a:lnSpc>
              <a:spcBef>
                <a:spcPts val="1000"/>
              </a:spcBef>
              <a:spcAft>
                <a:spcPts val="0"/>
              </a:spcAft>
              <a:buSzPts val="1280"/>
              <a:buFont typeface="Arial"/>
              <a:buNone/>
            </a:pPr>
            <a:endParaRPr/>
          </a:p>
          <a:p>
            <a:pPr marL="742950" lvl="1" indent="-204469" algn="l" rtl="0">
              <a:lnSpc>
                <a:spcPct val="90000"/>
              </a:lnSpc>
              <a:spcBef>
                <a:spcPts val="1000"/>
              </a:spcBef>
              <a:spcAft>
                <a:spcPts val="0"/>
              </a:spcAft>
              <a:buSzPts val="1280"/>
              <a:buFont typeface="Arial"/>
              <a:buNone/>
            </a:pPr>
            <a:endParaRPr/>
          </a:p>
          <a:p>
            <a:pPr marL="742950" lvl="1" indent="-204469" algn="l" rtl="0">
              <a:lnSpc>
                <a:spcPct val="90000"/>
              </a:lnSpc>
              <a:spcBef>
                <a:spcPts val="1000"/>
              </a:spcBef>
              <a:spcAft>
                <a:spcPts val="0"/>
              </a:spcAft>
              <a:buSzPts val="1280"/>
              <a:buFont typeface="Arial"/>
              <a:buNone/>
            </a:pPr>
            <a:endParaRPr/>
          </a:p>
          <a:p>
            <a:pPr marL="457200" lvl="1" indent="0" algn="l" rtl="0">
              <a:lnSpc>
                <a:spcPct val="90000"/>
              </a:lnSpc>
              <a:spcBef>
                <a:spcPts val="1000"/>
              </a:spcBef>
              <a:spcAft>
                <a:spcPts val="0"/>
              </a:spcAft>
              <a:buSzPts val="1280"/>
              <a:buNone/>
            </a:pPr>
            <a:endParaRPr/>
          </a:p>
          <a:p>
            <a:pPr marL="457200" lvl="1" indent="0" algn="l" rtl="0">
              <a:lnSpc>
                <a:spcPct val="90000"/>
              </a:lnSpc>
              <a:spcBef>
                <a:spcPts val="1000"/>
              </a:spcBef>
              <a:spcAft>
                <a:spcPts val="0"/>
              </a:spcAft>
              <a:buSzPts val="1280"/>
              <a:buNone/>
            </a:pPr>
            <a:endParaRPr/>
          </a:p>
          <a:p>
            <a:pPr marL="742950" lvl="1" indent="-285750" algn="l" rtl="0">
              <a:lnSpc>
                <a:spcPct val="90000"/>
              </a:lnSpc>
              <a:spcBef>
                <a:spcPts val="1000"/>
              </a:spcBef>
              <a:spcAft>
                <a:spcPts val="0"/>
              </a:spcAft>
              <a:buSzPts val="1280"/>
              <a:buFont typeface="Arial"/>
              <a:buChar char="•"/>
            </a:pPr>
            <a:r>
              <a:rPr lang="en-US"/>
              <a:t>Get Review By ID</a:t>
            </a:r>
            <a:endParaRPr/>
          </a:p>
        </p:txBody>
      </p:sp>
      <p:pic>
        <p:nvPicPr>
          <p:cNvPr id="312" name="Google Shape;312;p20"/>
          <p:cNvPicPr preferRelativeResize="0"/>
          <p:nvPr/>
        </p:nvPicPr>
        <p:blipFill rotWithShape="1">
          <a:blip r:embed="rId3">
            <a:alphaModFix/>
          </a:blip>
          <a:srcRect/>
          <a:stretch/>
        </p:blipFill>
        <p:spPr>
          <a:xfrm>
            <a:off x="1000126" y="1199091"/>
            <a:ext cx="7622483" cy="2109164"/>
          </a:xfrm>
          <a:prstGeom prst="rect">
            <a:avLst/>
          </a:prstGeom>
          <a:noFill/>
          <a:ln>
            <a:noFill/>
          </a:ln>
        </p:spPr>
      </p:pic>
      <p:pic>
        <p:nvPicPr>
          <p:cNvPr id="313" name="Google Shape;313;p20" descr="A computer screen shot of a code&#10;&#10;Description automatically generated"/>
          <p:cNvPicPr preferRelativeResize="0"/>
          <p:nvPr/>
        </p:nvPicPr>
        <p:blipFill rotWithShape="1">
          <a:blip r:embed="rId4">
            <a:alphaModFix/>
          </a:blip>
          <a:srcRect/>
          <a:stretch/>
        </p:blipFill>
        <p:spPr>
          <a:xfrm>
            <a:off x="1000126" y="3783427"/>
            <a:ext cx="3752339" cy="255190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7"/>
        <p:cNvGrpSpPr/>
        <p:nvPr/>
      </p:nvGrpSpPr>
      <p:grpSpPr>
        <a:xfrm>
          <a:off x="0" y="0"/>
          <a:ext cx="0" cy="0"/>
          <a:chOff x="0" y="0"/>
          <a:chExt cx="0" cy="0"/>
        </a:xfrm>
      </p:grpSpPr>
      <p:sp>
        <p:nvSpPr>
          <p:cNvPr id="318" name="Google Shape;318;p2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19" name="Google Shape;319;p21"/>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20" name="Google Shape;320;p21"/>
          <p:cNvSpPr txBox="1">
            <a:spLocks noGrp="1"/>
          </p:cNvSpPr>
          <p:nvPr>
            <p:ph type="body" idx="1"/>
          </p:nvPr>
        </p:nvSpPr>
        <p:spPr>
          <a:xfrm>
            <a:off x="1000126" y="2160589"/>
            <a:ext cx="6447501" cy="268573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Code snippets (with output):</a:t>
            </a:r>
            <a:endParaRPr/>
          </a:p>
          <a:p>
            <a:pPr marL="0" lvl="0" indent="0" algn="l" rtl="0">
              <a:spcBef>
                <a:spcPts val="1000"/>
              </a:spcBef>
              <a:spcAft>
                <a:spcPts val="0"/>
              </a:spcAft>
              <a:buSzPts val="1440"/>
              <a:buNone/>
            </a:pPr>
            <a:r>
              <a:rPr lang="en-US"/>
              <a:t>Code for API testing is repetitive, so the same code snippet that tests the Json response schema will be the same for all APIs except for the schema itself, also testing the request method, Authorization header, URL structure.</a:t>
            </a:r>
            <a:endParaRPr/>
          </a:p>
          <a:p>
            <a:pPr marL="0" lvl="0" indent="0" algn="l" rtl="0">
              <a:spcBef>
                <a:spcPts val="1000"/>
              </a:spcBef>
              <a:spcAft>
                <a:spcPts val="0"/>
              </a:spcAft>
              <a:buSzPts val="1440"/>
              <a:buNone/>
            </a:pPr>
            <a:r>
              <a:rPr lang="en-US"/>
              <a:t>They will only differ in slight change depending on the need of each request.</a:t>
            </a:r>
            <a:endParaRPr/>
          </a:p>
          <a:p>
            <a:pPr marL="342900" lvl="0" indent="-251459" algn="l" rtl="0">
              <a:spcBef>
                <a:spcPts val="1000"/>
              </a:spcBef>
              <a:spcAft>
                <a:spcPts val="0"/>
              </a:spcAft>
              <a:buSzPts val="1440"/>
              <a:buFont typeface="Arial"/>
              <a:buNone/>
            </a:pPr>
            <a:endParaRPr/>
          </a:p>
        </p:txBody>
      </p:sp>
      <p:sp>
        <p:nvSpPr>
          <p:cNvPr id="321" name="Google Shape;321;p21"/>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5"/>
        <p:cNvGrpSpPr/>
        <p:nvPr/>
      </p:nvGrpSpPr>
      <p:grpSpPr>
        <a:xfrm>
          <a:off x="0" y="0"/>
          <a:ext cx="0" cy="0"/>
          <a:chOff x="0" y="0"/>
          <a:chExt cx="0" cy="0"/>
        </a:xfrm>
      </p:grpSpPr>
      <p:sp>
        <p:nvSpPr>
          <p:cNvPr id="326" name="Google Shape;326;p22"/>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27" name="Google Shape;327;p22"/>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28" name="Google Shape;328;p22"/>
          <p:cNvSpPr txBox="1">
            <a:spLocks noGrp="1"/>
          </p:cNvSpPr>
          <p:nvPr>
            <p:ph type="body" idx="1"/>
          </p:nvPr>
        </p:nvSpPr>
        <p:spPr>
          <a:xfrm>
            <a:off x="898526" y="284459"/>
            <a:ext cx="3723465" cy="35909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Font typeface="Arial"/>
              <a:buChar char="•"/>
            </a:pPr>
            <a:r>
              <a:rPr lang="en-US"/>
              <a:t>Testing schema</a:t>
            </a:r>
            <a:endParaRPr/>
          </a:p>
          <a:p>
            <a:pPr marL="342900" lvl="0" indent="-251459" algn="l" rtl="0">
              <a:spcBef>
                <a:spcPts val="1000"/>
              </a:spcBef>
              <a:spcAft>
                <a:spcPts val="0"/>
              </a:spcAft>
              <a:buSzPts val="1440"/>
              <a:buFont typeface="Arial"/>
              <a:buNone/>
            </a:pPr>
            <a:endParaRPr/>
          </a:p>
        </p:txBody>
      </p:sp>
      <p:sp>
        <p:nvSpPr>
          <p:cNvPr id="329" name="Google Shape;329;p22"/>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330" name="Google Shape;330;p22"/>
          <p:cNvPicPr preferRelativeResize="0"/>
          <p:nvPr/>
        </p:nvPicPr>
        <p:blipFill rotWithShape="1">
          <a:blip r:embed="rId3">
            <a:alphaModFix/>
          </a:blip>
          <a:srcRect/>
          <a:stretch/>
        </p:blipFill>
        <p:spPr>
          <a:xfrm>
            <a:off x="773573" y="672727"/>
            <a:ext cx="3848418" cy="5540463"/>
          </a:xfrm>
          <a:prstGeom prst="rect">
            <a:avLst/>
          </a:prstGeom>
          <a:noFill/>
          <a:ln>
            <a:noFill/>
          </a:ln>
        </p:spPr>
      </p:pic>
      <p:pic>
        <p:nvPicPr>
          <p:cNvPr id="331" name="Google Shape;331;p22" descr="A black screen with white text&#10;&#10;Description automatically generated"/>
          <p:cNvPicPr preferRelativeResize="0"/>
          <p:nvPr/>
        </p:nvPicPr>
        <p:blipFill rotWithShape="1">
          <a:blip r:embed="rId4">
            <a:alphaModFix/>
          </a:blip>
          <a:srcRect/>
          <a:stretch/>
        </p:blipFill>
        <p:spPr>
          <a:xfrm>
            <a:off x="773573" y="6213190"/>
            <a:ext cx="3258113" cy="6156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p2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37" name="Google Shape;337;p23"/>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38" name="Google Shape;338;p23"/>
          <p:cNvSpPr txBox="1">
            <a:spLocks noGrp="1"/>
          </p:cNvSpPr>
          <p:nvPr>
            <p:ph type="body" idx="1"/>
          </p:nvPr>
        </p:nvSpPr>
        <p:spPr>
          <a:xfrm>
            <a:off x="898526" y="284459"/>
            <a:ext cx="6447501" cy="359091"/>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Font typeface="Arial"/>
              <a:buChar char="•"/>
            </a:pPr>
            <a:r>
              <a:rPr lang="en-US"/>
              <a:t>Testing Response Status</a:t>
            </a:r>
            <a:endParaRPr/>
          </a:p>
          <a:p>
            <a:pPr marL="342900" lvl="0" indent="-251459" algn="l" rtl="0">
              <a:spcBef>
                <a:spcPts val="1000"/>
              </a:spcBef>
              <a:spcAft>
                <a:spcPts val="0"/>
              </a:spcAft>
              <a:buSzPts val="1440"/>
              <a:buFont typeface="Arial"/>
              <a:buNone/>
            </a:pPr>
            <a:endParaRPr/>
          </a:p>
        </p:txBody>
      </p:sp>
      <p:sp>
        <p:nvSpPr>
          <p:cNvPr id="339" name="Google Shape;339;p23"/>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340" name="Google Shape;340;p23" descr="A screen shot of a computer&#10;&#10;Description automatically generated"/>
          <p:cNvPicPr preferRelativeResize="0"/>
          <p:nvPr/>
        </p:nvPicPr>
        <p:blipFill rotWithShape="1">
          <a:blip r:embed="rId3">
            <a:alphaModFix/>
          </a:blip>
          <a:srcRect/>
          <a:stretch/>
        </p:blipFill>
        <p:spPr>
          <a:xfrm>
            <a:off x="898525" y="736662"/>
            <a:ext cx="3845406" cy="606172"/>
          </a:xfrm>
          <a:prstGeom prst="rect">
            <a:avLst/>
          </a:prstGeom>
          <a:noFill/>
          <a:ln>
            <a:noFill/>
          </a:ln>
        </p:spPr>
      </p:pic>
      <p:sp>
        <p:nvSpPr>
          <p:cNvPr id="341" name="Google Shape;341;p23"/>
          <p:cNvSpPr txBox="1"/>
          <p:nvPr/>
        </p:nvSpPr>
        <p:spPr>
          <a:xfrm>
            <a:off x="898526" y="1432539"/>
            <a:ext cx="6447501" cy="359091"/>
          </a:xfrm>
          <a:prstGeom prst="rect">
            <a:avLst/>
          </a:prstGeom>
          <a:noFill/>
          <a:ln>
            <a:noFill/>
          </a:ln>
        </p:spPr>
        <p:txBody>
          <a:bodyPr spcFirstLastPara="1" wrap="square" lIns="91425" tIns="45700" rIns="91425" bIns="45700" anchor="t" anchorCtr="0">
            <a:normAutofit lnSpcReduction="10000"/>
          </a:bodyPr>
          <a:lstStyle/>
          <a:p>
            <a:pPr marL="342900" marR="0" lvl="0" indent="-342900" algn="l" rtl="0">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Testing Response Format Is Json</a:t>
            </a:r>
            <a:endParaRPr/>
          </a:p>
          <a:p>
            <a:pPr marL="342900" marR="0" lvl="0" indent="-251459" algn="l" rtl="0">
              <a:spcBef>
                <a:spcPts val="1000"/>
              </a:spcBef>
              <a:spcAft>
                <a:spcPts val="0"/>
              </a:spcAft>
              <a:buClr>
                <a:schemeClr val="accent1"/>
              </a:buClr>
              <a:buSzPts val="1440"/>
              <a:buFont typeface="Arial"/>
              <a:buNone/>
            </a:pPr>
            <a:endParaRPr sz="1800">
              <a:solidFill>
                <a:srgbClr val="3F3F3F"/>
              </a:solidFill>
              <a:latin typeface="Trebuchet MS"/>
              <a:ea typeface="Trebuchet MS"/>
              <a:cs typeface="Trebuchet MS"/>
              <a:sym typeface="Trebuchet MS"/>
            </a:endParaRPr>
          </a:p>
        </p:txBody>
      </p:sp>
      <p:pic>
        <p:nvPicPr>
          <p:cNvPr id="342" name="Google Shape;342;p23"/>
          <p:cNvPicPr preferRelativeResize="0"/>
          <p:nvPr/>
        </p:nvPicPr>
        <p:blipFill rotWithShape="1">
          <a:blip r:embed="rId4">
            <a:alphaModFix/>
          </a:blip>
          <a:srcRect/>
          <a:stretch/>
        </p:blipFill>
        <p:spPr>
          <a:xfrm>
            <a:off x="898525" y="1881335"/>
            <a:ext cx="6677071" cy="606172"/>
          </a:xfrm>
          <a:prstGeom prst="rect">
            <a:avLst/>
          </a:prstGeom>
          <a:noFill/>
          <a:ln>
            <a:noFill/>
          </a:ln>
        </p:spPr>
      </p:pic>
      <p:sp>
        <p:nvSpPr>
          <p:cNvPr id="343" name="Google Shape;343;p23"/>
          <p:cNvSpPr txBox="1"/>
          <p:nvPr/>
        </p:nvSpPr>
        <p:spPr>
          <a:xfrm>
            <a:off x="898527" y="2577212"/>
            <a:ext cx="6447501" cy="359091"/>
          </a:xfrm>
          <a:prstGeom prst="rect">
            <a:avLst/>
          </a:prstGeom>
          <a:noFill/>
          <a:ln>
            <a:noFill/>
          </a:ln>
        </p:spPr>
        <p:txBody>
          <a:bodyPr spcFirstLastPara="1" wrap="square" lIns="91425" tIns="45700" rIns="91425" bIns="45700" anchor="t" anchorCtr="0">
            <a:normAutofit lnSpcReduction="10000"/>
          </a:bodyPr>
          <a:lstStyle/>
          <a:p>
            <a:pPr marL="342900" marR="0" lvl="0" indent="-342900" algn="l" rtl="0">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Testing Request Method</a:t>
            </a:r>
            <a:endParaRPr/>
          </a:p>
          <a:p>
            <a:pPr marL="342900" marR="0" lvl="0" indent="-251459" algn="l" rtl="0">
              <a:spcBef>
                <a:spcPts val="1000"/>
              </a:spcBef>
              <a:spcAft>
                <a:spcPts val="0"/>
              </a:spcAft>
              <a:buClr>
                <a:schemeClr val="accent1"/>
              </a:buClr>
              <a:buSzPts val="1440"/>
              <a:buFont typeface="Arial"/>
              <a:buNone/>
            </a:pPr>
            <a:endParaRPr sz="1800">
              <a:solidFill>
                <a:srgbClr val="3F3F3F"/>
              </a:solidFill>
              <a:latin typeface="Trebuchet MS"/>
              <a:ea typeface="Trebuchet MS"/>
              <a:cs typeface="Trebuchet MS"/>
              <a:sym typeface="Trebuchet MS"/>
            </a:endParaRPr>
          </a:p>
        </p:txBody>
      </p:sp>
      <p:sp>
        <p:nvSpPr>
          <p:cNvPr id="344" name="Google Shape;344;p23"/>
          <p:cNvSpPr txBox="1"/>
          <p:nvPr/>
        </p:nvSpPr>
        <p:spPr>
          <a:xfrm>
            <a:off x="898527" y="3962567"/>
            <a:ext cx="6447501" cy="359091"/>
          </a:xfrm>
          <a:prstGeom prst="rect">
            <a:avLst/>
          </a:prstGeom>
          <a:noFill/>
          <a:ln>
            <a:noFill/>
          </a:ln>
        </p:spPr>
        <p:txBody>
          <a:bodyPr spcFirstLastPara="1" wrap="square" lIns="91425" tIns="45700" rIns="91425" bIns="45700" anchor="t" anchorCtr="0">
            <a:normAutofit lnSpcReduction="10000"/>
          </a:bodyPr>
          <a:lstStyle/>
          <a:p>
            <a:pPr marL="342900" marR="0" lvl="0" indent="-342900" algn="l" rtl="0">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Testing Authorization header and JWT token</a:t>
            </a:r>
            <a:endParaRPr/>
          </a:p>
          <a:p>
            <a:pPr marL="342900" marR="0" lvl="0" indent="-251459" algn="l" rtl="0">
              <a:spcBef>
                <a:spcPts val="1000"/>
              </a:spcBef>
              <a:spcAft>
                <a:spcPts val="0"/>
              </a:spcAft>
              <a:buClr>
                <a:schemeClr val="accent1"/>
              </a:buClr>
              <a:buSzPts val="1440"/>
              <a:buFont typeface="Arial"/>
              <a:buNone/>
            </a:pPr>
            <a:endParaRPr sz="1800">
              <a:solidFill>
                <a:srgbClr val="3F3F3F"/>
              </a:solidFill>
              <a:latin typeface="Trebuchet MS"/>
              <a:ea typeface="Trebuchet MS"/>
              <a:cs typeface="Trebuchet MS"/>
              <a:sym typeface="Trebuchet MS"/>
            </a:endParaRPr>
          </a:p>
        </p:txBody>
      </p:sp>
      <p:pic>
        <p:nvPicPr>
          <p:cNvPr id="345" name="Google Shape;345;p23" descr="A black screen with white text&#10;&#10;Description automatically generated"/>
          <p:cNvPicPr preferRelativeResize="0"/>
          <p:nvPr/>
        </p:nvPicPr>
        <p:blipFill rotWithShape="1">
          <a:blip r:embed="rId5">
            <a:alphaModFix/>
          </a:blip>
          <a:srcRect/>
          <a:stretch/>
        </p:blipFill>
        <p:spPr>
          <a:xfrm>
            <a:off x="898525" y="3029499"/>
            <a:ext cx="4101699" cy="839872"/>
          </a:xfrm>
          <a:prstGeom prst="rect">
            <a:avLst/>
          </a:prstGeom>
          <a:noFill/>
          <a:ln>
            <a:noFill/>
          </a:ln>
        </p:spPr>
      </p:pic>
      <p:pic>
        <p:nvPicPr>
          <p:cNvPr id="346" name="Google Shape;346;p23" descr="A screen shot of a computer code&#10;&#10;Description automatically generated"/>
          <p:cNvPicPr preferRelativeResize="0"/>
          <p:nvPr/>
        </p:nvPicPr>
        <p:blipFill rotWithShape="1">
          <a:blip r:embed="rId6">
            <a:alphaModFix/>
          </a:blip>
          <a:srcRect/>
          <a:stretch/>
        </p:blipFill>
        <p:spPr>
          <a:xfrm>
            <a:off x="898525" y="4411363"/>
            <a:ext cx="5668614" cy="124410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0"/>
        <p:cNvGrpSpPr/>
        <p:nvPr/>
      </p:nvGrpSpPr>
      <p:grpSpPr>
        <a:xfrm>
          <a:off x="0" y="0"/>
          <a:ext cx="0" cy="0"/>
          <a:chOff x="0" y="0"/>
          <a:chExt cx="0" cy="0"/>
        </a:xfrm>
      </p:grpSpPr>
      <p:sp>
        <p:nvSpPr>
          <p:cNvPr id="351" name="Google Shape;351;p2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52" name="Google Shape;352;p24"/>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53" name="Google Shape;353;p24"/>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54" name="Google Shape;354;p24"/>
          <p:cNvSpPr txBox="1"/>
          <p:nvPr/>
        </p:nvSpPr>
        <p:spPr>
          <a:xfrm>
            <a:off x="898526" y="284459"/>
            <a:ext cx="3723465" cy="359091"/>
          </a:xfrm>
          <a:prstGeom prst="rect">
            <a:avLst/>
          </a:prstGeom>
          <a:noFill/>
          <a:ln>
            <a:noFill/>
          </a:ln>
        </p:spPr>
        <p:txBody>
          <a:bodyPr spcFirstLastPara="1" wrap="square" lIns="91425" tIns="45700" rIns="91425" bIns="45700" anchor="t" anchorCtr="0">
            <a:normAutofit lnSpcReduction="10000"/>
          </a:bodyPr>
          <a:lstStyle/>
          <a:p>
            <a:pPr marL="342900" marR="0" lvl="0" indent="-342900" algn="l" rtl="0">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Testing URL structure</a:t>
            </a:r>
            <a:endParaRPr/>
          </a:p>
          <a:p>
            <a:pPr marL="342900" marR="0" lvl="0" indent="-251459" algn="l" rtl="0">
              <a:spcBef>
                <a:spcPts val="1000"/>
              </a:spcBef>
              <a:spcAft>
                <a:spcPts val="0"/>
              </a:spcAft>
              <a:buClr>
                <a:schemeClr val="accent1"/>
              </a:buClr>
              <a:buSzPts val="1440"/>
              <a:buFont typeface="Arial"/>
              <a:buNone/>
            </a:pPr>
            <a:endParaRPr sz="1800">
              <a:solidFill>
                <a:srgbClr val="3F3F3F"/>
              </a:solidFill>
              <a:latin typeface="Trebuchet MS"/>
              <a:ea typeface="Trebuchet MS"/>
              <a:cs typeface="Trebuchet MS"/>
              <a:sym typeface="Trebuchet MS"/>
            </a:endParaRPr>
          </a:p>
        </p:txBody>
      </p:sp>
      <p:pic>
        <p:nvPicPr>
          <p:cNvPr id="355" name="Google Shape;355;p24" descr="A computer code on a black background&#10;&#10;Description automatically generated"/>
          <p:cNvPicPr preferRelativeResize="0"/>
          <p:nvPr/>
        </p:nvPicPr>
        <p:blipFill rotWithShape="1">
          <a:blip r:embed="rId3">
            <a:alphaModFix/>
          </a:blip>
          <a:srcRect/>
          <a:stretch/>
        </p:blipFill>
        <p:spPr>
          <a:xfrm>
            <a:off x="898526" y="643550"/>
            <a:ext cx="6254578" cy="1266530"/>
          </a:xfrm>
          <a:prstGeom prst="rect">
            <a:avLst/>
          </a:prstGeom>
          <a:noFill/>
          <a:ln>
            <a:noFill/>
          </a:ln>
        </p:spPr>
      </p:pic>
      <p:pic>
        <p:nvPicPr>
          <p:cNvPr id="356" name="Google Shape;356;p24" descr="A screen shot of a computer program&#10;&#10;Description automatically generated"/>
          <p:cNvPicPr preferRelativeResize="0"/>
          <p:nvPr/>
        </p:nvPicPr>
        <p:blipFill rotWithShape="1">
          <a:blip r:embed="rId4">
            <a:alphaModFix/>
          </a:blip>
          <a:srcRect/>
          <a:stretch/>
        </p:blipFill>
        <p:spPr>
          <a:xfrm>
            <a:off x="898525" y="2583328"/>
            <a:ext cx="5995912" cy="1068363"/>
          </a:xfrm>
          <a:prstGeom prst="rect">
            <a:avLst/>
          </a:prstGeom>
          <a:noFill/>
          <a:ln>
            <a:noFill/>
          </a:ln>
        </p:spPr>
      </p:pic>
      <p:sp>
        <p:nvSpPr>
          <p:cNvPr id="357" name="Google Shape;357;p24"/>
          <p:cNvSpPr txBox="1"/>
          <p:nvPr/>
        </p:nvSpPr>
        <p:spPr>
          <a:xfrm>
            <a:off x="898525" y="2194539"/>
            <a:ext cx="5146675" cy="359091"/>
          </a:xfrm>
          <a:prstGeom prst="rect">
            <a:avLst/>
          </a:prstGeom>
          <a:noFill/>
          <a:ln>
            <a:noFill/>
          </a:ln>
        </p:spPr>
        <p:txBody>
          <a:bodyPr spcFirstLastPara="1" wrap="square" lIns="91425" tIns="45700" rIns="91425" bIns="45700" anchor="t" anchorCtr="0">
            <a:normAutofit lnSpcReduction="10000"/>
          </a:bodyPr>
          <a:lstStyle/>
          <a:p>
            <a:pPr marL="342900" marR="0" lvl="0" indent="-342900" algn="l" rtl="0">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Testing Environment variable exists </a:t>
            </a:r>
            <a:endParaRPr/>
          </a:p>
          <a:p>
            <a:pPr marL="342900" marR="0" lvl="0" indent="-251459" algn="l" rtl="0">
              <a:spcBef>
                <a:spcPts val="1000"/>
              </a:spcBef>
              <a:spcAft>
                <a:spcPts val="0"/>
              </a:spcAft>
              <a:buClr>
                <a:schemeClr val="accent1"/>
              </a:buClr>
              <a:buSzPts val="1440"/>
              <a:buFont typeface="Arial"/>
              <a:buNone/>
            </a:pP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2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63" name="Google Shape;363;p25"/>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64" name="Google Shape;364;p25"/>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65" name="Google Shape;365;p25"/>
          <p:cNvSpPr txBox="1"/>
          <p:nvPr/>
        </p:nvSpPr>
        <p:spPr>
          <a:xfrm>
            <a:off x="898526" y="284459"/>
            <a:ext cx="7635874" cy="359091"/>
          </a:xfrm>
          <a:prstGeom prst="rect">
            <a:avLst/>
          </a:prstGeom>
          <a:noFill/>
          <a:ln>
            <a:noFill/>
          </a:ln>
        </p:spPr>
        <p:txBody>
          <a:bodyPr spcFirstLastPara="1" wrap="square" lIns="91425" tIns="45700" rIns="91425" bIns="45700" anchor="t" anchorCtr="0">
            <a:normAutofit lnSpcReduction="10000"/>
          </a:bodyPr>
          <a:lstStyle/>
          <a:p>
            <a:pPr marL="342900" marR="0" lvl="0" indent="-342900" algn="l" rtl="0">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Output example for 2 endpoints test</a:t>
            </a:r>
            <a:endParaRPr/>
          </a:p>
          <a:p>
            <a:pPr marL="342900" marR="0" lvl="0" indent="-251459" algn="l" rtl="0">
              <a:spcBef>
                <a:spcPts val="1000"/>
              </a:spcBef>
              <a:spcAft>
                <a:spcPts val="0"/>
              </a:spcAft>
              <a:buClr>
                <a:schemeClr val="accent1"/>
              </a:buClr>
              <a:buSzPts val="1440"/>
              <a:buFont typeface="Arial"/>
              <a:buNone/>
            </a:pPr>
            <a:endParaRPr sz="1800">
              <a:solidFill>
                <a:srgbClr val="3F3F3F"/>
              </a:solidFill>
              <a:latin typeface="Trebuchet MS"/>
              <a:ea typeface="Trebuchet MS"/>
              <a:cs typeface="Trebuchet MS"/>
              <a:sym typeface="Trebuchet MS"/>
            </a:endParaRPr>
          </a:p>
        </p:txBody>
      </p:sp>
      <p:pic>
        <p:nvPicPr>
          <p:cNvPr id="366" name="Google Shape;366;p25" descr="A screenshot of a computer&#10;&#10;Description automatically generated"/>
          <p:cNvPicPr preferRelativeResize="0"/>
          <p:nvPr/>
        </p:nvPicPr>
        <p:blipFill rotWithShape="1">
          <a:blip r:embed="rId3">
            <a:alphaModFix/>
          </a:blip>
          <a:srcRect/>
          <a:stretch/>
        </p:blipFill>
        <p:spPr>
          <a:xfrm>
            <a:off x="315973" y="820143"/>
            <a:ext cx="4784347" cy="3019039"/>
          </a:xfrm>
          <a:prstGeom prst="rect">
            <a:avLst/>
          </a:prstGeom>
          <a:noFill/>
          <a:ln>
            <a:noFill/>
          </a:ln>
        </p:spPr>
      </p:pic>
      <p:sp>
        <p:nvSpPr>
          <p:cNvPr id="367" name="Google Shape;367;p25"/>
          <p:cNvSpPr txBox="1"/>
          <p:nvPr/>
        </p:nvSpPr>
        <p:spPr>
          <a:xfrm>
            <a:off x="6212840" y="2144996"/>
            <a:ext cx="18186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Get All Reviews</a:t>
            </a:r>
            <a:endParaRPr/>
          </a:p>
        </p:txBody>
      </p:sp>
      <p:pic>
        <p:nvPicPr>
          <p:cNvPr id="368" name="Google Shape;368;p25" descr="A screenshot of a computer&#10;&#10;Description automatically generated"/>
          <p:cNvPicPr preferRelativeResize="0"/>
          <p:nvPr/>
        </p:nvPicPr>
        <p:blipFill rotWithShape="1">
          <a:blip r:embed="rId4">
            <a:alphaModFix/>
          </a:blip>
          <a:srcRect r="10266"/>
          <a:stretch/>
        </p:blipFill>
        <p:spPr>
          <a:xfrm>
            <a:off x="315972" y="3906478"/>
            <a:ext cx="4784347" cy="2844800"/>
          </a:xfrm>
          <a:prstGeom prst="rect">
            <a:avLst/>
          </a:prstGeom>
          <a:noFill/>
          <a:ln>
            <a:noFill/>
          </a:ln>
        </p:spPr>
      </p:pic>
      <p:sp>
        <p:nvSpPr>
          <p:cNvPr id="369" name="Google Shape;369;p25"/>
          <p:cNvSpPr txBox="1"/>
          <p:nvPr/>
        </p:nvSpPr>
        <p:spPr>
          <a:xfrm>
            <a:off x="6212840" y="5144212"/>
            <a:ext cx="18186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Login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3"/>
        <p:cNvGrpSpPr/>
        <p:nvPr/>
      </p:nvGrpSpPr>
      <p:grpSpPr>
        <a:xfrm>
          <a:off x="0" y="0"/>
          <a:ext cx="0" cy="0"/>
          <a:chOff x="0" y="0"/>
          <a:chExt cx="0" cy="0"/>
        </a:xfrm>
      </p:grpSpPr>
      <p:sp>
        <p:nvSpPr>
          <p:cNvPr id="374" name="Google Shape;374;p2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75" name="Google Shape;375;p26"/>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76" name="Google Shape;376;p26"/>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77" name="Google Shape;377;p26"/>
          <p:cNvSpPr txBox="1"/>
          <p:nvPr/>
        </p:nvSpPr>
        <p:spPr>
          <a:xfrm>
            <a:off x="898526" y="284459"/>
            <a:ext cx="7635874" cy="359091"/>
          </a:xfrm>
          <a:prstGeom prst="rect">
            <a:avLst/>
          </a:prstGeom>
          <a:noFill/>
          <a:ln>
            <a:noFill/>
          </a:ln>
        </p:spPr>
        <p:txBody>
          <a:bodyPr spcFirstLastPara="1" wrap="square" lIns="91425" tIns="45700" rIns="91425" bIns="45700" anchor="t" anchorCtr="0">
            <a:normAutofit lnSpcReduction="10000"/>
          </a:bodyPr>
          <a:lstStyle/>
          <a:p>
            <a:pPr marL="342900" marR="0" lvl="0" indent="-342900" algn="l" rtl="0">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Test run for all endpoints (bugs will be identified in next section)</a:t>
            </a:r>
            <a:endParaRPr/>
          </a:p>
          <a:p>
            <a:pPr marL="342900" marR="0" lvl="0" indent="-251459" algn="l" rtl="0">
              <a:spcBef>
                <a:spcPts val="1000"/>
              </a:spcBef>
              <a:spcAft>
                <a:spcPts val="0"/>
              </a:spcAft>
              <a:buClr>
                <a:schemeClr val="accent1"/>
              </a:buClr>
              <a:buSzPts val="1440"/>
              <a:buFont typeface="Arial"/>
              <a:buNone/>
            </a:pPr>
            <a:endParaRPr sz="1800">
              <a:solidFill>
                <a:srgbClr val="3F3F3F"/>
              </a:solidFill>
              <a:latin typeface="Trebuchet MS"/>
              <a:ea typeface="Trebuchet MS"/>
              <a:cs typeface="Trebuchet MS"/>
              <a:sym typeface="Trebuchet MS"/>
            </a:endParaRPr>
          </a:p>
        </p:txBody>
      </p:sp>
      <p:pic>
        <p:nvPicPr>
          <p:cNvPr id="378" name="Google Shape;378;p26"/>
          <p:cNvPicPr preferRelativeResize="0"/>
          <p:nvPr/>
        </p:nvPicPr>
        <p:blipFill rotWithShape="1">
          <a:blip r:embed="rId3">
            <a:alphaModFix/>
          </a:blip>
          <a:srcRect/>
          <a:stretch/>
        </p:blipFill>
        <p:spPr>
          <a:xfrm>
            <a:off x="63178" y="800714"/>
            <a:ext cx="4625407" cy="3786003"/>
          </a:xfrm>
          <a:prstGeom prst="rect">
            <a:avLst/>
          </a:prstGeom>
          <a:noFill/>
          <a:ln>
            <a:noFill/>
          </a:ln>
        </p:spPr>
      </p:pic>
      <p:pic>
        <p:nvPicPr>
          <p:cNvPr id="379" name="Google Shape;379;p26"/>
          <p:cNvPicPr preferRelativeResize="0"/>
          <p:nvPr/>
        </p:nvPicPr>
        <p:blipFill rotWithShape="1">
          <a:blip r:embed="rId4">
            <a:alphaModFix/>
          </a:blip>
          <a:srcRect/>
          <a:stretch/>
        </p:blipFill>
        <p:spPr>
          <a:xfrm>
            <a:off x="4688585" y="800714"/>
            <a:ext cx="4478397" cy="3786003"/>
          </a:xfrm>
          <a:prstGeom prst="rect">
            <a:avLst/>
          </a:prstGeom>
          <a:noFill/>
          <a:ln>
            <a:noFill/>
          </a:ln>
        </p:spPr>
      </p:pic>
      <p:pic>
        <p:nvPicPr>
          <p:cNvPr id="380" name="Google Shape;380;p26"/>
          <p:cNvPicPr preferRelativeResize="0"/>
          <p:nvPr/>
        </p:nvPicPr>
        <p:blipFill rotWithShape="1">
          <a:blip r:embed="rId5">
            <a:alphaModFix/>
          </a:blip>
          <a:srcRect/>
          <a:stretch/>
        </p:blipFill>
        <p:spPr>
          <a:xfrm>
            <a:off x="2081973" y="4690140"/>
            <a:ext cx="4980054" cy="20644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grpSp>
        <p:nvGrpSpPr>
          <p:cNvPr id="156" name="Google Shape;156;p3"/>
          <p:cNvGrpSpPr/>
          <p:nvPr/>
        </p:nvGrpSpPr>
        <p:grpSpPr>
          <a:xfrm>
            <a:off x="0" y="-8467"/>
            <a:ext cx="9144001" cy="6866467"/>
            <a:chOff x="0" y="-8467"/>
            <a:chExt cx="12192000" cy="6866467"/>
          </a:xfrm>
        </p:grpSpPr>
        <p:cxnSp>
          <p:nvCxnSpPr>
            <p:cNvPr id="157" name="Google Shape;157;p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58" name="Google Shape;158;p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59" name="Google Shape;159;p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0" name="Google Shape;160;p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1" name="Google Shape;161;p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2" name="Google Shape;162;p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3" name="Google Shape;163;p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4" name="Google Shape;164;p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5" name="Google Shape;165;p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6" name="Google Shape;166;p3"/>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grpSp>
      <p:sp>
        <p:nvSpPr>
          <p:cNvPr id="167" name="Google Shape;167;p3"/>
          <p:cNvSpPr/>
          <p:nvPr/>
        </p:nvSpPr>
        <p:spPr>
          <a:xfrm>
            <a:off x="0" y="0"/>
            <a:ext cx="9144000" cy="686646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8" name="Google Shape;168;p3"/>
          <p:cNvSpPr/>
          <p:nvPr/>
        </p:nvSpPr>
        <p:spPr>
          <a:xfrm rot="10800000">
            <a:off x="0" y="0"/>
            <a:ext cx="631947" cy="5666154"/>
          </a:xfrm>
          <a:prstGeom prst="triangle">
            <a:avLst>
              <a:gd name="adj" fmla="val 100000"/>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69" name="Google Shape;169;p3"/>
          <p:cNvSpPr/>
          <p:nvPr/>
        </p:nvSpPr>
        <p:spPr>
          <a:xfrm>
            <a:off x="5803900" y="3818467"/>
            <a:ext cx="3337719" cy="3039533"/>
          </a:xfrm>
          <a:prstGeom prst="triangle">
            <a:avLst>
              <a:gd name="adj" fmla="val 100000"/>
            </a:avLst>
          </a:prstGeom>
          <a:solidFill>
            <a:schemeClr val="accent1">
              <a:alpha val="8784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0" name="Google Shape;170;p3"/>
          <p:cNvSpPr/>
          <p:nvPr/>
        </p:nvSpPr>
        <p:spPr>
          <a:xfrm>
            <a:off x="7819230" y="0"/>
            <a:ext cx="1324770" cy="6858000"/>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cxnSp>
        <p:nvCxnSpPr>
          <p:cNvPr id="171" name="Google Shape;171;p3"/>
          <p:cNvCxnSpPr/>
          <p:nvPr/>
        </p:nvCxnSpPr>
        <p:spPr>
          <a:xfrm>
            <a:off x="7600950" y="0"/>
            <a:ext cx="1295400" cy="6858000"/>
          </a:xfrm>
          <a:prstGeom prst="straightConnector1">
            <a:avLst/>
          </a:prstGeom>
          <a:noFill/>
          <a:ln w="15875" cap="sq" cmpd="sng">
            <a:solidFill>
              <a:schemeClr val="accent2"/>
            </a:solidFill>
            <a:prstDash val="solid"/>
            <a:bevel/>
            <a:headEnd type="none" w="sm" len="sm"/>
            <a:tailEnd type="none" w="sm" len="sm"/>
          </a:ln>
        </p:spPr>
      </p:cxnSp>
      <p:cxnSp>
        <p:nvCxnSpPr>
          <p:cNvPr id="172" name="Google Shape;172;p3"/>
          <p:cNvCxnSpPr/>
          <p:nvPr/>
        </p:nvCxnSpPr>
        <p:spPr>
          <a:xfrm flipH="1">
            <a:off x="5568950" y="3681413"/>
            <a:ext cx="3572668" cy="3176587"/>
          </a:xfrm>
          <a:prstGeom prst="straightConnector1">
            <a:avLst/>
          </a:prstGeom>
          <a:noFill/>
          <a:ln w="15875" cap="flat" cmpd="sng">
            <a:solidFill>
              <a:schemeClr val="accent1"/>
            </a:solidFill>
            <a:prstDash val="solid"/>
            <a:round/>
            <a:headEnd type="none" w="sm" len="sm"/>
            <a:tailEnd type="none" w="sm" len="sm"/>
          </a:ln>
        </p:spPr>
      </p:cxnSp>
      <p:sp>
        <p:nvSpPr>
          <p:cNvPr id="173" name="Google Shape;173;p3"/>
          <p:cNvSpPr txBox="1">
            <a:spLocks noGrp="1"/>
          </p:cNvSpPr>
          <p:nvPr>
            <p:ph type="title"/>
          </p:nvPr>
        </p:nvSpPr>
        <p:spPr>
          <a:xfrm>
            <a:off x="2785665" y="3088449"/>
            <a:ext cx="3572669" cy="1002836"/>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accent1"/>
              </a:buClr>
              <a:buSzPts val="5400"/>
              <a:buFont typeface="Trebuchet MS"/>
              <a:buNone/>
            </a:pPr>
            <a:r>
              <a:rPr lang="en-US" sz="5400"/>
              <a:t>API Testing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4"/>
        <p:cNvGrpSpPr/>
        <p:nvPr/>
      </p:nvGrpSpPr>
      <p:grpSpPr>
        <a:xfrm>
          <a:off x="0" y="0"/>
          <a:ext cx="0" cy="0"/>
          <a:chOff x="0" y="0"/>
          <a:chExt cx="0" cy="0"/>
        </a:xfrm>
      </p:grpSpPr>
      <p:sp>
        <p:nvSpPr>
          <p:cNvPr id="385" name="Google Shape;385;p27"/>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86" name="Google Shape;386;p27"/>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87" name="Google Shape;387;p27"/>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88" name="Google Shape;388;p27"/>
          <p:cNvSpPr txBox="1"/>
          <p:nvPr/>
        </p:nvSpPr>
        <p:spPr>
          <a:xfrm>
            <a:off x="898526" y="284459"/>
            <a:ext cx="7564754" cy="2479061"/>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440"/>
              <a:buFont typeface="Arial"/>
              <a:buChar char="•"/>
            </a:pPr>
            <a:r>
              <a:rPr lang="en-US" sz="1800">
                <a:solidFill>
                  <a:srgbClr val="3F3F3F"/>
                </a:solidFill>
                <a:latin typeface="Trebuchet MS"/>
                <a:ea typeface="Trebuchet MS"/>
                <a:cs typeface="Trebuchet MS"/>
                <a:sym typeface="Trebuchet MS"/>
              </a:rPr>
              <a:t>A stress test was done, by sending too many requests, and the test, returning status (429 Too Many Requests), passed by blocking the IP for an hour.</a:t>
            </a:r>
            <a:endParaRPr/>
          </a:p>
          <a:p>
            <a:pPr marL="0" marR="0" lvl="0" indent="0" algn="l" rtl="0">
              <a:spcBef>
                <a:spcPts val="1000"/>
              </a:spcBef>
              <a:spcAft>
                <a:spcPts val="0"/>
              </a:spcAft>
              <a:buClr>
                <a:schemeClr val="accent1"/>
              </a:buClr>
              <a:buSzPts val="1440"/>
              <a:buFont typeface="Noto Sans Symbols"/>
              <a:buNone/>
            </a:pPr>
            <a:endParaRPr sz="1800">
              <a:solidFill>
                <a:srgbClr val="3F3F3F"/>
              </a:solidFill>
              <a:latin typeface="Trebuchet MS"/>
              <a:ea typeface="Trebuchet MS"/>
              <a:cs typeface="Trebuchet MS"/>
              <a:sym typeface="Trebuchet MS"/>
            </a:endParaRPr>
          </a:p>
          <a:p>
            <a:pPr marL="342900" marR="0" lvl="0" indent="-251459" algn="l" rtl="0">
              <a:spcBef>
                <a:spcPts val="1000"/>
              </a:spcBef>
              <a:spcAft>
                <a:spcPts val="0"/>
              </a:spcAft>
              <a:buClr>
                <a:schemeClr val="accent1"/>
              </a:buClr>
              <a:buSzPts val="1440"/>
              <a:buFont typeface="Arial"/>
              <a:buNone/>
            </a:pPr>
            <a:endParaRPr sz="1800">
              <a:solidFill>
                <a:srgbClr val="3F3F3F"/>
              </a:solidFill>
              <a:latin typeface="Trebuchet MS"/>
              <a:ea typeface="Trebuchet MS"/>
              <a:cs typeface="Trebuchet MS"/>
              <a:sym typeface="Trebuchet MS"/>
            </a:endParaRPr>
          </a:p>
        </p:txBody>
      </p:sp>
      <p:pic>
        <p:nvPicPr>
          <p:cNvPr id="389" name="Google Shape;389;p27" descr="A black background with white text&#10;&#10;Description automatically generated"/>
          <p:cNvPicPr preferRelativeResize="0"/>
          <p:nvPr/>
        </p:nvPicPr>
        <p:blipFill rotWithShape="1">
          <a:blip r:embed="rId3">
            <a:alphaModFix/>
          </a:blip>
          <a:srcRect/>
          <a:stretch/>
        </p:blipFill>
        <p:spPr>
          <a:xfrm>
            <a:off x="438441" y="1581347"/>
            <a:ext cx="8267117" cy="118217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3"/>
        <p:cNvGrpSpPr/>
        <p:nvPr/>
      </p:nvGrpSpPr>
      <p:grpSpPr>
        <a:xfrm>
          <a:off x="0" y="0"/>
          <a:ext cx="0" cy="0"/>
          <a:chOff x="0" y="0"/>
          <a:chExt cx="0" cy="0"/>
        </a:xfrm>
      </p:grpSpPr>
      <p:sp>
        <p:nvSpPr>
          <p:cNvPr id="394" name="Google Shape;394;p28"/>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95" name="Google Shape;395;p28"/>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96" name="Google Shape;396;p28"/>
          <p:cNvSpPr txBox="1">
            <a:spLocks noGrp="1"/>
          </p:cNvSpPr>
          <p:nvPr>
            <p:ph type="body" idx="1"/>
          </p:nvPr>
        </p:nvSpPr>
        <p:spPr>
          <a:xfrm>
            <a:off x="1000126" y="2160589"/>
            <a:ext cx="6447501"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Bugs identified:</a:t>
            </a:r>
            <a:endParaRPr/>
          </a:p>
          <a:p>
            <a:pPr marL="0" lvl="0" indent="0" algn="l" rtl="0">
              <a:spcBef>
                <a:spcPts val="1000"/>
              </a:spcBef>
              <a:spcAft>
                <a:spcPts val="0"/>
              </a:spcAft>
              <a:buSzPts val="1440"/>
              <a:buNone/>
            </a:pPr>
            <a:r>
              <a:rPr lang="en-US"/>
              <a:t>The bugs identified are mostly due to expectations on the schema response, like not filling a virtual variable so they are minor bugs.</a:t>
            </a:r>
            <a:endParaRPr/>
          </a:p>
          <a:p>
            <a:pPr marL="0" lvl="0" indent="0" algn="l" rtl="0">
              <a:spcBef>
                <a:spcPts val="1000"/>
              </a:spcBef>
              <a:spcAft>
                <a:spcPts val="0"/>
              </a:spcAft>
              <a:buSzPts val="1440"/>
              <a:buNone/>
            </a:pPr>
            <a:r>
              <a:rPr lang="en-US"/>
              <a:t>Some bugs were due to wrong response to using the URL in wrong format (expected “bad request” but got “ok”).</a:t>
            </a:r>
            <a:endParaRPr/>
          </a:p>
          <a:p>
            <a:pPr marL="342900" lvl="0" indent="-251459" algn="l" rtl="0">
              <a:spcBef>
                <a:spcPts val="1000"/>
              </a:spcBef>
              <a:spcAft>
                <a:spcPts val="0"/>
              </a:spcAft>
              <a:buSzPts val="1440"/>
              <a:buFont typeface="Arial"/>
              <a:buNone/>
            </a:pPr>
            <a:endParaRPr/>
          </a:p>
        </p:txBody>
      </p:sp>
      <p:sp>
        <p:nvSpPr>
          <p:cNvPr id="397" name="Google Shape;397;p28"/>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1"/>
        <p:cNvGrpSpPr/>
        <p:nvPr/>
      </p:nvGrpSpPr>
      <p:grpSpPr>
        <a:xfrm>
          <a:off x="0" y="0"/>
          <a:ext cx="0" cy="0"/>
          <a:chOff x="0" y="0"/>
          <a:chExt cx="0" cy="0"/>
        </a:xfrm>
      </p:grpSpPr>
      <p:sp>
        <p:nvSpPr>
          <p:cNvPr id="402" name="Google Shape;402;p29"/>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03" name="Google Shape;403;p29"/>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04" name="Google Shape;404;p29"/>
          <p:cNvSpPr txBox="1">
            <a:spLocks noGrp="1"/>
          </p:cNvSpPr>
          <p:nvPr>
            <p:ph type="body" idx="1"/>
          </p:nvPr>
        </p:nvSpPr>
        <p:spPr>
          <a:xfrm>
            <a:off x="1000126" y="311468"/>
            <a:ext cx="6447501" cy="296005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Font typeface="Arial"/>
              <a:buChar char="•"/>
            </a:pPr>
            <a:r>
              <a:rPr lang="en-US"/>
              <a:t>Examples of bugs:</a:t>
            </a:r>
            <a:endParaRPr/>
          </a:p>
          <a:p>
            <a:pPr marL="742950" lvl="1" indent="-285750" algn="l" rtl="0">
              <a:spcBef>
                <a:spcPts val="1000"/>
              </a:spcBef>
              <a:spcAft>
                <a:spcPts val="0"/>
              </a:spcAft>
              <a:buSzPts val="1280"/>
              <a:buFont typeface="Trebuchet MS"/>
              <a:buAutoNum type="arabicPeriod"/>
            </a:pPr>
            <a:r>
              <a:rPr lang="en-US"/>
              <a:t>Get all tours with fields param:</a:t>
            </a:r>
            <a:endParaRPr/>
          </a:p>
          <a:p>
            <a:pPr marL="457200" lvl="1" indent="0" algn="l" rtl="0">
              <a:spcBef>
                <a:spcPts val="1000"/>
              </a:spcBef>
              <a:spcAft>
                <a:spcPts val="0"/>
              </a:spcAft>
              <a:buSzPts val="1280"/>
              <a:buNone/>
            </a:pPr>
            <a:r>
              <a:rPr lang="en-US"/>
              <a:t>This API request should result in response body with some fields, one of them is “durationWeeks” and it should be a number, but it returned as null.</a:t>
            </a:r>
            <a:endParaRPr/>
          </a:p>
        </p:txBody>
      </p:sp>
      <p:sp>
        <p:nvSpPr>
          <p:cNvPr id="405" name="Google Shape;405;p29"/>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06" name="Google Shape;406;p29" descr="A screenshot of a computer&#10;&#10;Description automatically generated"/>
          <p:cNvPicPr preferRelativeResize="0"/>
          <p:nvPr/>
        </p:nvPicPr>
        <p:blipFill rotWithShape="1">
          <a:blip r:embed="rId3">
            <a:alphaModFix/>
          </a:blip>
          <a:srcRect/>
          <a:stretch/>
        </p:blipFill>
        <p:spPr>
          <a:xfrm>
            <a:off x="1086170" y="2041770"/>
            <a:ext cx="6275411" cy="3263844"/>
          </a:xfrm>
          <a:prstGeom prst="rect">
            <a:avLst/>
          </a:prstGeom>
          <a:noFill/>
          <a:ln>
            <a:noFill/>
          </a:ln>
        </p:spPr>
      </p:pic>
      <p:pic>
        <p:nvPicPr>
          <p:cNvPr id="407" name="Google Shape;407;p29"/>
          <p:cNvPicPr preferRelativeResize="0"/>
          <p:nvPr/>
        </p:nvPicPr>
        <p:blipFill rotWithShape="1">
          <a:blip r:embed="rId4">
            <a:alphaModFix/>
          </a:blip>
          <a:srcRect/>
          <a:stretch/>
        </p:blipFill>
        <p:spPr>
          <a:xfrm>
            <a:off x="2380440" y="5666154"/>
            <a:ext cx="4046571" cy="61727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1"/>
        <p:cNvGrpSpPr/>
        <p:nvPr/>
      </p:nvGrpSpPr>
      <p:grpSpPr>
        <a:xfrm>
          <a:off x="0" y="0"/>
          <a:ext cx="0" cy="0"/>
          <a:chOff x="0" y="0"/>
          <a:chExt cx="0" cy="0"/>
        </a:xfrm>
      </p:grpSpPr>
      <p:sp>
        <p:nvSpPr>
          <p:cNvPr id="412" name="Google Shape;412;p3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13" name="Google Shape;413;p30"/>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14" name="Google Shape;414;p30"/>
          <p:cNvSpPr txBox="1">
            <a:spLocks noGrp="1"/>
          </p:cNvSpPr>
          <p:nvPr>
            <p:ph type="body" idx="1"/>
          </p:nvPr>
        </p:nvSpPr>
        <p:spPr>
          <a:xfrm>
            <a:off x="1000126" y="311468"/>
            <a:ext cx="6447501" cy="2960051"/>
          </a:xfrm>
          <a:prstGeom prst="rect">
            <a:avLst/>
          </a:prstGeom>
          <a:noFill/>
          <a:ln>
            <a:noFill/>
          </a:ln>
        </p:spPr>
        <p:txBody>
          <a:bodyPr spcFirstLastPara="1" wrap="square" lIns="91425" tIns="45700" rIns="91425" bIns="45700" anchor="t" anchorCtr="0">
            <a:normAutofit/>
          </a:bodyPr>
          <a:lstStyle/>
          <a:p>
            <a:pPr marL="800100" lvl="1" indent="-342900" algn="l" rtl="0">
              <a:spcBef>
                <a:spcPts val="0"/>
              </a:spcBef>
              <a:spcAft>
                <a:spcPts val="0"/>
              </a:spcAft>
              <a:buSzPts val="1280"/>
              <a:buFont typeface="Trebuchet MS"/>
              <a:buAutoNum type="arabicPeriod" startAt="2"/>
            </a:pPr>
            <a:r>
              <a:rPr lang="en-US"/>
              <a:t>Sign up:</a:t>
            </a:r>
            <a:endParaRPr/>
          </a:p>
          <a:p>
            <a:pPr marL="457200" lvl="1" indent="0" algn="l" rtl="0">
              <a:spcBef>
                <a:spcPts val="1000"/>
              </a:spcBef>
              <a:spcAft>
                <a:spcPts val="0"/>
              </a:spcAft>
              <a:buSzPts val="1280"/>
              <a:buNone/>
            </a:pPr>
            <a:r>
              <a:rPr lang="en-US"/>
              <a:t>This API request should result in user logged in with a token for the session, and the response be user details and the token, instead it returned 500 error code.</a:t>
            </a:r>
            <a:endParaRPr/>
          </a:p>
          <a:p>
            <a:pPr marL="457200" lvl="1" indent="0" algn="l" rtl="0">
              <a:spcBef>
                <a:spcPts val="1000"/>
              </a:spcBef>
              <a:spcAft>
                <a:spcPts val="0"/>
              </a:spcAft>
              <a:buSzPts val="1280"/>
              <a:buNone/>
            </a:pPr>
            <a:r>
              <a:rPr lang="en-US"/>
              <a:t>Yet user can log in later with these credentials.</a:t>
            </a:r>
            <a:endParaRPr/>
          </a:p>
        </p:txBody>
      </p:sp>
      <p:sp>
        <p:nvSpPr>
          <p:cNvPr id="415" name="Google Shape;415;p30"/>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16" name="Google Shape;416;p30"/>
          <p:cNvPicPr preferRelativeResize="0"/>
          <p:nvPr/>
        </p:nvPicPr>
        <p:blipFill rotWithShape="1">
          <a:blip r:embed="rId3">
            <a:alphaModFix/>
          </a:blip>
          <a:srcRect/>
          <a:stretch/>
        </p:blipFill>
        <p:spPr>
          <a:xfrm>
            <a:off x="1015468" y="2002971"/>
            <a:ext cx="7113063" cy="2852057"/>
          </a:xfrm>
          <a:prstGeom prst="rect">
            <a:avLst/>
          </a:prstGeom>
          <a:noFill/>
          <a:ln>
            <a:noFill/>
          </a:ln>
        </p:spPr>
      </p:pic>
      <p:pic>
        <p:nvPicPr>
          <p:cNvPr id="417" name="Google Shape;417;p30"/>
          <p:cNvPicPr preferRelativeResize="0"/>
          <p:nvPr/>
        </p:nvPicPr>
        <p:blipFill rotWithShape="1">
          <a:blip r:embed="rId4">
            <a:alphaModFix/>
          </a:blip>
          <a:srcRect/>
          <a:stretch/>
        </p:blipFill>
        <p:spPr>
          <a:xfrm>
            <a:off x="2025962" y="4963022"/>
            <a:ext cx="5387473" cy="177437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1"/>
          <p:cNvSpPr txBox="1">
            <a:spLocks noGrp="1"/>
          </p:cNvSpPr>
          <p:nvPr>
            <p:ph type="title"/>
          </p:nvPr>
        </p:nvSpPr>
        <p:spPr>
          <a:xfrm>
            <a:off x="2415996" y="2927582"/>
            <a:ext cx="4312007" cy="1002836"/>
          </a:xfrm>
          <a:prstGeom prst="rect">
            <a:avLst/>
          </a:prstGeom>
          <a:noFill/>
          <a:ln>
            <a:noFill/>
          </a:ln>
        </p:spPr>
        <p:txBody>
          <a:bodyPr spcFirstLastPara="1" wrap="square" lIns="91425" tIns="45700" rIns="91425" bIns="45700" anchor="b" anchorCtr="0">
            <a:normAutofit fontScale="90000"/>
          </a:bodyPr>
          <a:lstStyle/>
          <a:p>
            <a:pPr marL="0" lvl="0" indent="0" algn="r" rtl="0">
              <a:spcBef>
                <a:spcPts val="0"/>
              </a:spcBef>
              <a:spcAft>
                <a:spcPts val="0"/>
              </a:spcAft>
              <a:buClr>
                <a:schemeClr val="accent1"/>
              </a:buClr>
              <a:buSzPct val="100000"/>
              <a:buFont typeface="Trebuchet MS"/>
              <a:buNone/>
            </a:pPr>
            <a:r>
              <a:rPr lang="en-US" sz="5400"/>
              <a:t>Manual Testing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30f1e03305b_0_18"/>
          <p:cNvSpPr txBox="1">
            <a:spLocks noGrp="1"/>
          </p:cNvSpPr>
          <p:nvPr>
            <p:ph type="body" idx="1"/>
          </p:nvPr>
        </p:nvSpPr>
        <p:spPr>
          <a:xfrm>
            <a:off x="310225" y="368202"/>
            <a:ext cx="8977800" cy="63354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440"/>
              <a:buChar char="►"/>
            </a:pPr>
            <a:r>
              <a:rPr lang="en-US"/>
              <a:t>Demonstration of the system:</a:t>
            </a:r>
            <a:endParaRPr/>
          </a:p>
          <a:p>
            <a:pPr marL="0" lvl="0" indent="0" algn="l" rtl="0">
              <a:lnSpc>
                <a:spcPct val="90000"/>
              </a:lnSpc>
              <a:spcBef>
                <a:spcPts val="1000"/>
              </a:spcBef>
              <a:spcAft>
                <a:spcPts val="0"/>
              </a:spcAft>
              <a:buSzPts val="1440"/>
              <a:buNone/>
            </a:pPr>
            <a:r>
              <a:rPr lang="en-US" sz="1800"/>
              <a:t>The system consists of , and they are listed as follows:</a:t>
            </a:r>
            <a:endParaRPr sz="1800"/>
          </a:p>
          <a:p>
            <a:pPr marL="0" lvl="0" indent="0" algn="l" rtl="0">
              <a:lnSpc>
                <a:spcPct val="90000"/>
              </a:lnSpc>
              <a:spcBef>
                <a:spcPts val="1000"/>
              </a:spcBef>
              <a:spcAft>
                <a:spcPts val="0"/>
              </a:spcAft>
              <a:buSzPts val="1440"/>
              <a:buNone/>
            </a:pPr>
            <a:endParaRPr/>
          </a:p>
        </p:txBody>
      </p:sp>
      <p:pic>
        <p:nvPicPr>
          <p:cNvPr id="428" name="Google Shape;428;g30f1e03305b_0_18"/>
          <p:cNvPicPr preferRelativeResize="0"/>
          <p:nvPr/>
        </p:nvPicPr>
        <p:blipFill>
          <a:blip r:embed="rId3">
            <a:alphaModFix/>
          </a:blip>
          <a:stretch>
            <a:fillRect/>
          </a:stretch>
        </p:blipFill>
        <p:spPr>
          <a:xfrm>
            <a:off x="144150" y="1113450"/>
            <a:ext cx="4760377" cy="2480301"/>
          </a:xfrm>
          <a:prstGeom prst="rect">
            <a:avLst/>
          </a:prstGeom>
          <a:noFill/>
          <a:ln>
            <a:noFill/>
          </a:ln>
        </p:spPr>
      </p:pic>
      <p:pic>
        <p:nvPicPr>
          <p:cNvPr id="429" name="Google Shape;429;g30f1e03305b_0_18"/>
          <p:cNvPicPr preferRelativeResize="0"/>
          <p:nvPr/>
        </p:nvPicPr>
        <p:blipFill>
          <a:blip r:embed="rId4">
            <a:alphaModFix/>
          </a:blip>
          <a:stretch>
            <a:fillRect/>
          </a:stretch>
        </p:blipFill>
        <p:spPr>
          <a:xfrm>
            <a:off x="4994200" y="987425"/>
            <a:ext cx="2380463" cy="2480300"/>
          </a:xfrm>
          <a:prstGeom prst="rect">
            <a:avLst/>
          </a:prstGeom>
          <a:noFill/>
          <a:ln>
            <a:noFill/>
          </a:ln>
        </p:spPr>
      </p:pic>
      <p:pic>
        <p:nvPicPr>
          <p:cNvPr id="430" name="Google Shape;430;g30f1e03305b_0_18"/>
          <p:cNvPicPr preferRelativeResize="0"/>
          <p:nvPr/>
        </p:nvPicPr>
        <p:blipFill>
          <a:blip r:embed="rId5">
            <a:alphaModFix/>
          </a:blip>
          <a:stretch>
            <a:fillRect/>
          </a:stretch>
        </p:blipFill>
        <p:spPr>
          <a:xfrm>
            <a:off x="0" y="3941525"/>
            <a:ext cx="4479326" cy="2916476"/>
          </a:xfrm>
          <a:prstGeom prst="rect">
            <a:avLst/>
          </a:prstGeom>
          <a:noFill/>
          <a:ln>
            <a:noFill/>
          </a:ln>
        </p:spPr>
      </p:pic>
      <p:pic>
        <p:nvPicPr>
          <p:cNvPr id="431" name="Google Shape;431;g30f1e03305b_0_18"/>
          <p:cNvPicPr preferRelativeResize="0"/>
          <p:nvPr/>
        </p:nvPicPr>
        <p:blipFill>
          <a:blip r:embed="rId6">
            <a:alphaModFix/>
          </a:blip>
          <a:stretch>
            <a:fillRect/>
          </a:stretch>
        </p:blipFill>
        <p:spPr>
          <a:xfrm>
            <a:off x="3855300" y="4224709"/>
            <a:ext cx="5221811" cy="2350101"/>
          </a:xfrm>
          <a:prstGeom prst="rect">
            <a:avLst/>
          </a:prstGeom>
          <a:noFill/>
          <a:ln>
            <a:noFill/>
          </a:ln>
        </p:spPr>
      </p:pic>
      <p:pic>
        <p:nvPicPr>
          <p:cNvPr id="432" name="Google Shape;432;g30f1e03305b_0_18"/>
          <p:cNvPicPr preferRelativeResize="0"/>
          <p:nvPr/>
        </p:nvPicPr>
        <p:blipFill>
          <a:blip r:embed="rId7">
            <a:alphaModFix/>
          </a:blip>
          <a:stretch>
            <a:fillRect/>
          </a:stretch>
        </p:blipFill>
        <p:spPr>
          <a:xfrm>
            <a:off x="6394625" y="963206"/>
            <a:ext cx="2749376" cy="352214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30f1e03305b_0_35"/>
          <p:cNvSpPr txBox="1">
            <a:spLocks noGrp="1"/>
          </p:cNvSpPr>
          <p:nvPr>
            <p:ph type="body" idx="1"/>
          </p:nvPr>
        </p:nvSpPr>
        <p:spPr>
          <a:xfrm>
            <a:off x="1000126" y="522665"/>
            <a:ext cx="6447600" cy="5428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440"/>
              <a:buNone/>
            </a:pPr>
            <a:r>
              <a:rPr lang="en-US"/>
              <a:t>Examples of APIs response:</a:t>
            </a:r>
            <a:endParaRPr/>
          </a:p>
          <a:p>
            <a:pPr marL="742950" lvl="1" indent="-285750" algn="l" rtl="0">
              <a:lnSpc>
                <a:spcPct val="90000"/>
              </a:lnSpc>
              <a:spcBef>
                <a:spcPts val="1000"/>
              </a:spcBef>
              <a:spcAft>
                <a:spcPts val="0"/>
              </a:spcAft>
              <a:buSzPts val="1280"/>
              <a:buFont typeface="Arial"/>
              <a:buChar char="•"/>
            </a:pPr>
            <a:r>
              <a:rPr lang="en-US"/>
              <a:t>Login</a:t>
            </a:r>
            <a:endParaRPr/>
          </a:p>
          <a:p>
            <a:pPr marL="742950" lvl="1" indent="-204469" algn="l" rtl="0">
              <a:lnSpc>
                <a:spcPct val="90000"/>
              </a:lnSpc>
              <a:spcBef>
                <a:spcPts val="1000"/>
              </a:spcBef>
              <a:spcAft>
                <a:spcPts val="0"/>
              </a:spcAft>
              <a:buSzPts val="1280"/>
              <a:buFont typeface="Arial"/>
              <a:buNone/>
            </a:pPr>
            <a:endParaRPr/>
          </a:p>
          <a:p>
            <a:pPr marL="742950" lvl="1" indent="-204469" algn="l" rtl="0">
              <a:lnSpc>
                <a:spcPct val="90000"/>
              </a:lnSpc>
              <a:spcBef>
                <a:spcPts val="1000"/>
              </a:spcBef>
              <a:spcAft>
                <a:spcPts val="0"/>
              </a:spcAft>
              <a:buSzPts val="1280"/>
              <a:buFont typeface="Arial"/>
              <a:buNone/>
            </a:pPr>
            <a:endParaRPr/>
          </a:p>
          <a:p>
            <a:pPr marL="742950" lvl="1" indent="-204469" algn="l" rtl="0">
              <a:lnSpc>
                <a:spcPct val="90000"/>
              </a:lnSpc>
              <a:spcBef>
                <a:spcPts val="1000"/>
              </a:spcBef>
              <a:spcAft>
                <a:spcPts val="0"/>
              </a:spcAft>
              <a:buSzPts val="1280"/>
              <a:buFont typeface="Arial"/>
              <a:buNone/>
            </a:pPr>
            <a:endParaRPr/>
          </a:p>
          <a:p>
            <a:pPr marL="742950" lvl="1" indent="-204469" algn="l" rtl="0">
              <a:lnSpc>
                <a:spcPct val="90000"/>
              </a:lnSpc>
              <a:spcBef>
                <a:spcPts val="1000"/>
              </a:spcBef>
              <a:spcAft>
                <a:spcPts val="0"/>
              </a:spcAft>
              <a:buSzPts val="1280"/>
              <a:buFont typeface="Arial"/>
              <a:buNone/>
            </a:pPr>
            <a:endParaRPr/>
          </a:p>
          <a:p>
            <a:pPr marL="457200" lvl="1" indent="0" algn="l" rtl="0">
              <a:lnSpc>
                <a:spcPct val="90000"/>
              </a:lnSpc>
              <a:spcBef>
                <a:spcPts val="1000"/>
              </a:spcBef>
              <a:spcAft>
                <a:spcPts val="0"/>
              </a:spcAft>
              <a:buSzPts val="1280"/>
              <a:buNone/>
            </a:pPr>
            <a:endParaRPr/>
          </a:p>
          <a:p>
            <a:pPr marL="457200" lvl="1" indent="0" algn="l" rtl="0">
              <a:lnSpc>
                <a:spcPct val="90000"/>
              </a:lnSpc>
              <a:spcBef>
                <a:spcPts val="1000"/>
              </a:spcBef>
              <a:spcAft>
                <a:spcPts val="0"/>
              </a:spcAft>
              <a:buSzPts val="1280"/>
              <a:buNone/>
            </a:pPr>
            <a:endParaRPr/>
          </a:p>
          <a:p>
            <a:pPr marL="742950" lvl="1" indent="-285750" algn="l" rtl="0">
              <a:lnSpc>
                <a:spcPct val="90000"/>
              </a:lnSpc>
              <a:spcBef>
                <a:spcPts val="1000"/>
              </a:spcBef>
              <a:spcAft>
                <a:spcPts val="0"/>
              </a:spcAft>
              <a:buSzPts val="1280"/>
              <a:buFont typeface="Arial"/>
              <a:buChar char="•"/>
            </a:pPr>
            <a:r>
              <a:rPr lang="en-US"/>
              <a:t>Singup</a:t>
            </a:r>
            <a:endParaRPr/>
          </a:p>
        </p:txBody>
      </p:sp>
      <p:pic>
        <p:nvPicPr>
          <p:cNvPr id="438" name="Google Shape;438;g30f1e03305b_0_35"/>
          <p:cNvPicPr preferRelativeResize="0"/>
          <p:nvPr/>
        </p:nvPicPr>
        <p:blipFill>
          <a:blip r:embed="rId3">
            <a:alphaModFix/>
          </a:blip>
          <a:stretch>
            <a:fillRect/>
          </a:stretch>
        </p:blipFill>
        <p:spPr>
          <a:xfrm>
            <a:off x="751725" y="1223650"/>
            <a:ext cx="6075400" cy="1814050"/>
          </a:xfrm>
          <a:prstGeom prst="rect">
            <a:avLst/>
          </a:prstGeom>
          <a:noFill/>
          <a:ln>
            <a:noFill/>
          </a:ln>
        </p:spPr>
      </p:pic>
      <p:pic>
        <p:nvPicPr>
          <p:cNvPr id="439" name="Google Shape;439;g30f1e03305b_0_35"/>
          <p:cNvPicPr preferRelativeResize="0"/>
          <p:nvPr/>
        </p:nvPicPr>
        <p:blipFill>
          <a:blip r:embed="rId4">
            <a:alphaModFix/>
          </a:blip>
          <a:stretch>
            <a:fillRect/>
          </a:stretch>
        </p:blipFill>
        <p:spPr>
          <a:xfrm>
            <a:off x="1075025" y="3864309"/>
            <a:ext cx="5221811" cy="23501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30f1e03305b_0_43"/>
          <p:cNvSpPr txBox="1">
            <a:spLocks noGrp="1"/>
          </p:cNvSpPr>
          <p:nvPr>
            <p:ph type="body" idx="1"/>
          </p:nvPr>
        </p:nvSpPr>
        <p:spPr>
          <a:xfrm>
            <a:off x="1000126" y="522665"/>
            <a:ext cx="6447600" cy="5428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440"/>
              <a:buNone/>
            </a:pPr>
            <a:r>
              <a:rPr lang="en-US"/>
              <a:t>Examples of APIs response:</a:t>
            </a:r>
            <a:endParaRPr/>
          </a:p>
          <a:p>
            <a:pPr marL="742950" lvl="1" indent="-285750" algn="l" rtl="0">
              <a:lnSpc>
                <a:spcPct val="90000"/>
              </a:lnSpc>
              <a:spcBef>
                <a:spcPts val="1000"/>
              </a:spcBef>
              <a:spcAft>
                <a:spcPts val="0"/>
              </a:spcAft>
              <a:buSzPts val="1280"/>
              <a:buFont typeface="Arial"/>
              <a:buChar char="•"/>
            </a:pPr>
            <a:r>
              <a:rPr lang="en-US"/>
              <a:t>Profile </a:t>
            </a:r>
            <a:endParaRPr/>
          </a:p>
          <a:p>
            <a:pPr marL="742950" lvl="1" indent="-204469" algn="l" rtl="0">
              <a:lnSpc>
                <a:spcPct val="90000"/>
              </a:lnSpc>
              <a:spcBef>
                <a:spcPts val="1000"/>
              </a:spcBef>
              <a:spcAft>
                <a:spcPts val="0"/>
              </a:spcAft>
              <a:buSzPts val="1280"/>
              <a:buFont typeface="Arial"/>
              <a:buNone/>
            </a:pPr>
            <a:endParaRPr/>
          </a:p>
          <a:p>
            <a:pPr marL="742950" lvl="1" indent="-204469" algn="l" rtl="0">
              <a:lnSpc>
                <a:spcPct val="90000"/>
              </a:lnSpc>
              <a:spcBef>
                <a:spcPts val="1000"/>
              </a:spcBef>
              <a:spcAft>
                <a:spcPts val="0"/>
              </a:spcAft>
              <a:buSzPts val="1280"/>
              <a:buFont typeface="Arial"/>
              <a:buNone/>
            </a:pPr>
            <a:endParaRPr/>
          </a:p>
          <a:p>
            <a:pPr marL="742950" lvl="1" indent="-204469" algn="l" rtl="0">
              <a:lnSpc>
                <a:spcPct val="90000"/>
              </a:lnSpc>
              <a:spcBef>
                <a:spcPts val="1000"/>
              </a:spcBef>
              <a:spcAft>
                <a:spcPts val="0"/>
              </a:spcAft>
              <a:buSzPts val="1280"/>
              <a:buFont typeface="Arial"/>
              <a:buNone/>
            </a:pPr>
            <a:endParaRPr/>
          </a:p>
          <a:p>
            <a:pPr marL="742950" lvl="1" indent="-204469" algn="l" rtl="0">
              <a:lnSpc>
                <a:spcPct val="90000"/>
              </a:lnSpc>
              <a:spcBef>
                <a:spcPts val="1000"/>
              </a:spcBef>
              <a:spcAft>
                <a:spcPts val="0"/>
              </a:spcAft>
              <a:buSzPts val="1280"/>
              <a:buFont typeface="Arial"/>
              <a:buNone/>
            </a:pPr>
            <a:endParaRPr/>
          </a:p>
          <a:p>
            <a:pPr marL="457200" lvl="1" indent="0" algn="l" rtl="0">
              <a:lnSpc>
                <a:spcPct val="90000"/>
              </a:lnSpc>
              <a:spcBef>
                <a:spcPts val="1000"/>
              </a:spcBef>
              <a:spcAft>
                <a:spcPts val="0"/>
              </a:spcAft>
              <a:buSzPts val="1280"/>
              <a:buNone/>
            </a:pPr>
            <a:endParaRPr/>
          </a:p>
          <a:p>
            <a:pPr marL="457200" lvl="1" indent="0" algn="l" rtl="0">
              <a:lnSpc>
                <a:spcPct val="90000"/>
              </a:lnSpc>
              <a:spcBef>
                <a:spcPts val="1000"/>
              </a:spcBef>
              <a:spcAft>
                <a:spcPts val="0"/>
              </a:spcAft>
              <a:buSzPts val="1280"/>
              <a:buNone/>
            </a:pPr>
            <a:endParaRPr/>
          </a:p>
          <a:p>
            <a:pPr marL="742950" lvl="1" indent="-285750" algn="l" rtl="0">
              <a:lnSpc>
                <a:spcPct val="90000"/>
              </a:lnSpc>
              <a:spcBef>
                <a:spcPts val="1000"/>
              </a:spcBef>
              <a:spcAft>
                <a:spcPts val="0"/>
              </a:spcAft>
              <a:buSzPts val="1280"/>
              <a:buFont typeface="Arial"/>
              <a:buChar char="•"/>
            </a:pPr>
            <a:r>
              <a:rPr lang="en-US"/>
              <a:t>page after login</a:t>
            </a:r>
            <a:endParaRPr/>
          </a:p>
        </p:txBody>
      </p:sp>
      <p:pic>
        <p:nvPicPr>
          <p:cNvPr id="445" name="Google Shape;445;g30f1e03305b_0_43"/>
          <p:cNvPicPr preferRelativeResize="0"/>
          <p:nvPr/>
        </p:nvPicPr>
        <p:blipFill>
          <a:blip r:embed="rId3">
            <a:alphaModFix/>
          </a:blip>
          <a:stretch>
            <a:fillRect/>
          </a:stretch>
        </p:blipFill>
        <p:spPr>
          <a:xfrm>
            <a:off x="906175" y="1200025"/>
            <a:ext cx="6765301" cy="1672925"/>
          </a:xfrm>
          <a:prstGeom prst="rect">
            <a:avLst/>
          </a:prstGeom>
          <a:noFill/>
          <a:ln>
            <a:noFill/>
          </a:ln>
        </p:spPr>
      </p:pic>
      <p:pic>
        <p:nvPicPr>
          <p:cNvPr id="446" name="Google Shape;446;g30f1e03305b_0_43"/>
          <p:cNvPicPr preferRelativeResize="0"/>
          <p:nvPr/>
        </p:nvPicPr>
        <p:blipFill>
          <a:blip r:embed="rId4">
            <a:alphaModFix/>
          </a:blip>
          <a:stretch>
            <a:fillRect/>
          </a:stretch>
        </p:blipFill>
        <p:spPr>
          <a:xfrm>
            <a:off x="286275" y="4030446"/>
            <a:ext cx="5789151" cy="2827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0"/>
        <p:cNvGrpSpPr/>
        <p:nvPr/>
      </p:nvGrpSpPr>
      <p:grpSpPr>
        <a:xfrm>
          <a:off x="0" y="0"/>
          <a:ext cx="0" cy="0"/>
          <a:chOff x="0" y="0"/>
          <a:chExt cx="0" cy="0"/>
        </a:xfrm>
      </p:grpSpPr>
      <p:sp>
        <p:nvSpPr>
          <p:cNvPr id="451" name="Google Shape;451;g30f1e03305b_0_5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52" name="Google Shape;452;g30f1e03305b_0_51"/>
          <p:cNvSpPr/>
          <p:nvPr/>
        </p:nvSpPr>
        <p:spPr>
          <a:xfrm rot="10800000">
            <a:off x="147" y="54"/>
            <a:ext cx="631800" cy="5666100"/>
          </a:xfrm>
          <a:prstGeom prst="triangle">
            <a:avLst>
              <a:gd name="adj" fmla="val 100000"/>
            </a:avLst>
          </a:prstGeom>
          <a:solidFill>
            <a:schemeClr val="accent1">
              <a:alpha val="8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53" name="Google Shape;453;g30f1e03305b_0_51"/>
          <p:cNvSpPr txBox="1">
            <a:spLocks noGrp="1"/>
          </p:cNvSpPr>
          <p:nvPr>
            <p:ph type="body" idx="1"/>
          </p:nvPr>
        </p:nvSpPr>
        <p:spPr>
          <a:xfrm>
            <a:off x="1000126" y="2160589"/>
            <a:ext cx="6447600" cy="388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Bugs identified:</a:t>
            </a:r>
            <a:endParaRPr/>
          </a:p>
          <a:p>
            <a:pPr marL="0" lvl="0" indent="0" algn="l" rtl="0">
              <a:spcBef>
                <a:spcPts val="1000"/>
              </a:spcBef>
              <a:spcAft>
                <a:spcPts val="0"/>
              </a:spcAft>
              <a:buSzPts val="1440"/>
              <a:buNone/>
            </a:pPr>
            <a:r>
              <a:rPr lang="en-US"/>
              <a:t>The bugs identified are mostly due to expectations on the schema response, like not filling a virtual variable so they are minor bugs.</a:t>
            </a:r>
            <a:endParaRPr/>
          </a:p>
          <a:p>
            <a:pPr marL="0" lvl="0" indent="0" algn="l" rtl="0">
              <a:spcBef>
                <a:spcPts val="1000"/>
              </a:spcBef>
              <a:spcAft>
                <a:spcPts val="0"/>
              </a:spcAft>
              <a:buSzPts val="1440"/>
              <a:buNone/>
            </a:pPr>
            <a:r>
              <a:rPr lang="en-US"/>
              <a:t>Some bugs were due to wrong response to using the URL in wrong format (expected “bad request” but got “ok”).</a:t>
            </a:r>
            <a:endParaRPr/>
          </a:p>
          <a:p>
            <a:pPr marL="342900" lvl="0" indent="-251459" algn="l" rtl="0">
              <a:spcBef>
                <a:spcPts val="1000"/>
              </a:spcBef>
              <a:spcAft>
                <a:spcPts val="0"/>
              </a:spcAft>
              <a:buSzPts val="1440"/>
              <a:buFont typeface="Arial"/>
              <a:buNone/>
            </a:pPr>
            <a:endParaRPr/>
          </a:p>
        </p:txBody>
      </p:sp>
      <p:sp>
        <p:nvSpPr>
          <p:cNvPr id="454" name="Google Shape;454;g30f1e03305b_0_51"/>
          <p:cNvSpPr/>
          <p:nvPr/>
        </p:nvSpPr>
        <p:spPr>
          <a:xfrm flipH="1">
            <a:off x="8807400" y="4013200"/>
            <a:ext cx="336600" cy="2844900"/>
          </a:xfrm>
          <a:prstGeom prst="triangle">
            <a:avLst>
              <a:gd name="adj" fmla="val 0"/>
            </a:avLst>
          </a:prstGeom>
          <a:solidFill>
            <a:schemeClr val="accent1">
              <a:alpha val="8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8"/>
        <p:cNvGrpSpPr/>
        <p:nvPr/>
      </p:nvGrpSpPr>
      <p:grpSpPr>
        <a:xfrm>
          <a:off x="0" y="0"/>
          <a:ext cx="0" cy="0"/>
          <a:chOff x="0" y="0"/>
          <a:chExt cx="0" cy="0"/>
        </a:xfrm>
      </p:grpSpPr>
      <p:cxnSp>
        <p:nvCxnSpPr>
          <p:cNvPr id="459" name="Google Shape;459;p32"/>
          <p:cNvCxnSpPr/>
          <p:nvPr/>
        </p:nvCxnSpPr>
        <p:spPr>
          <a:xfrm>
            <a:off x="3181353" y="1460500"/>
            <a:ext cx="0" cy="3937000"/>
          </a:xfrm>
          <a:prstGeom prst="straightConnector1">
            <a:avLst/>
          </a:prstGeom>
          <a:noFill/>
          <a:ln w="12700" cap="rnd" cmpd="sng">
            <a:solidFill>
              <a:schemeClr val="accent1"/>
            </a:solidFill>
            <a:prstDash val="solid"/>
            <a:round/>
            <a:headEnd type="none" w="sm" len="sm"/>
            <a:tailEnd type="none" w="sm" len="sm"/>
          </a:ln>
        </p:spPr>
      </p:cxnSp>
      <p:sp>
        <p:nvSpPr>
          <p:cNvPr id="460" name="Google Shape;460;p32"/>
          <p:cNvSpPr txBox="1">
            <a:spLocks noGrp="1"/>
          </p:cNvSpPr>
          <p:nvPr>
            <p:ph type="title"/>
          </p:nvPr>
        </p:nvSpPr>
        <p:spPr>
          <a:xfrm>
            <a:off x="482600" y="816638"/>
            <a:ext cx="2525519" cy="522472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Challenges and Solutions</a:t>
            </a:r>
            <a:endParaRPr/>
          </a:p>
        </p:txBody>
      </p:sp>
      <p:sp>
        <p:nvSpPr>
          <p:cNvPr id="461" name="Google Shape;461;p32"/>
          <p:cNvSpPr txBox="1">
            <a:spLocks noGrp="1"/>
          </p:cNvSpPr>
          <p:nvPr>
            <p:ph type="body" idx="1"/>
          </p:nvPr>
        </p:nvSpPr>
        <p:spPr>
          <a:xfrm>
            <a:off x="3490721" y="816638"/>
            <a:ext cx="3464779" cy="5224724"/>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440"/>
              <a:buChar char="►"/>
            </a:pPr>
            <a:r>
              <a:rPr lang="en-US"/>
              <a:t>Challenges encountered</a:t>
            </a:r>
            <a:endParaRPr/>
          </a:p>
          <a:p>
            <a:pPr marL="342900" lvl="0" indent="-342900" algn="l" rtl="0">
              <a:spcBef>
                <a:spcPts val="1000"/>
              </a:spcBef>
              <a:spcAft>
                <a:spcPts val="0"/>
              </a:spcAft>
              <a:buSzPts val="1440"/>
              <a:buChar char="►"/>
            </a:pPr>
            <a:r>
              <a:rPr lang="en-US"/>
              <a:t>Solutions implemented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7"/>
        <p:cNvGrpSpPr/>
        <p:nvPr/>
      </p:nvGrpSpPr>
      <p:grpSpPr>
        <a:xfrm>
          <a:off x="0" y="0"/>
          <a:ext cx="0" cy="0"/>
          <a:chOff x="0" y="0"/>
          <a:chExt cx="0" cy="0"/>
        </a:xfrm>
      </p:grpSpPr>
      <p:sp>
        <p:nvSpPr>
          <p:cNvPr id="178" name="Google Shape;178;g30f1e03305b_0_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79" name="Google Shape;179;g30f1e03305b_0_0"/>
          <p:cNvSpPr/>
          <p:nvPr/>
        </p:nvSpPr>
        <p:spPr>
          <a:xfrm rot="10800000">
            <a:off x="147" y="54"/>
            <a:ext cx="631800" cy="5666100"/>
          </a:xfrm>
          <a:prstGeom prst="triangle">
            <a:avLst>
              <a:gd name="adj" fmla="val 100000"/>
            </a:avLst>
          </a:prstGeom>
          <a:solidFill>
            <a:schemeClr val="accent1">
              <a:alpha val="8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80" name="Google Shape;180;g30f1e03305b_0_0"/>
          <p:cNvSpPr txBox="1">
            <a:spLocks noGrp="1"/>
          </p:cNvSpPr>
          <p:nvPr>
            <p:ph type="body" idx="1"/>
          </p:nvPr>
        </p:nvSpPr>
        <p:spPr>
          <a:xfrm>
            <a:off x="1000126" y="1785381"/>
            <a:ext cx="6447600" cy="3880800"/>
          </a:xfrm>
          <a:prstGeom prst="rect">
            <a:avLst/>
          </a:prstGeom>
          <a:noFill/>
          <a:ln>
            <a:noFill/>
          </a:ln>
        </p:spPr>
        <p:txBody>
          <a:bodyPr spcFirstLastPara="1" wrap="square" lIns="91425" tIns="45700" rIns="91425" bIns="45700" anchor="t" anchorCtr="0">
            <a:normAutofit fontScale="92500" lnSpcReduction="10000"/>
          </a:bodyPr>
          <a:lstStyle/>
          <a:p>
            <a:pPr marL="342900" lvl="0" indent="-336042" algn="l" rtl="0">
              <a:lnSpc>
                <a:spcPct val="90000"/>
              </a:lnSpc>
              <a:spcBef>
                <a:spcPts val="0"/>
              </a:spcBef>
              <a:spcAft>
                <a:spcPts val="0"/>
              </a:spcAft>
              <a:buSzPct val="79999"/>
              <a:buChar char="►"/>
            </a:pPr>
            <a:r>
              <a:rPr lang="en-US"/>
              <a:t>Overview:</a:t>
            </a:r>
            <a:endParaRPr/>
          </a:p>
          <a:p>
            <a:pPr marL="0" lvl="0" indent="0" algn="l" rtl="0">
              <a:lnSpc>
                <a:spcPct val="90000"/>
              </a:lnSpc>
              <a:spcBef>
                <a:spcPts val="1000"/>
              </a:spcBef>
              <a:spcAft>
                <a:spcPts val="0"/>
              </a:spcAft>
              <a:buSzPct val="79999"/>
              <a:buNone/>
            </a:pPr>
            <a:r>
              <a:rPr lang="en-US"/>
              <a:t>This project aims to implement the technical topics learned in this course; it specifically targets the topic of API testing to a hosted website called </a:t>
            </a:r>
            <a:r>
              <a:rPr lang="en-US" u="sng">
                <a:solidFill>
                  <a:schemeClr val="hlink"/>
                </a:solidFill>
                <a:hlinkClick r:id="rId3"/>
              </a:rPr>
              <a:t>Natours</a:t>
            </a:r>
            <a:r>
              <a:rPr lang="en-US"/>
              <a:t> implemented as part of a popular large back-end course made by </a:t>
            </a:r>
            <a:r>
              <a:rPr lang="en-US" u="sng">
                <a:solidFill>
                  <a:schemeClr val="hlink"/>
                </a:solidFill>
                <a:hlinkClick r:id="rId4"/>
              </a:rPr>
              <a:t>Jonas Schmedtmann</a:t>
            </a:r>
            <a:r>
              <a:rPr lang="en-US"/>
              <a:t>.</a:t>
            </a:r>
            <a:endParaRPr/>
          </a:p>
          <a:p>
            <a:pPr marL="342900" lvl="0" indent="-336042" algn="l" rtl="0">
              <a:lnSpc>
                <a:spcPct val="90000"/>
              </a:lnSpc>
              <a:spcBef>
                <a:spcPts val="1000"/>
              </a:spcBef>
              <a:spcAft>
                <a:spcPts val="0"/>
              </a:spcAft>
              <a:buSzPct val="79999"/>
              <a:buChar char="►"/>
            </a:pPr>
            <a:r>
              <a:rPr lang="en-US"/>
              <a:t>Problem statement:</a:t>
            </a:r>
            <a:endParaRPr/>
          </a:p>
          <a:p>
            <a:pPr marL="0" lvl="0" indent="0" algn="l" rtl="0">
              <a:lnSpc>
                <a:spcPct val="90000"/>
              </a:lnSpc>
              <a:spcBef>
                <a:spcPts val="1000"/>
              </a:spcBef>
              <a:spcAft>
                <a:spcPts val="0"/>
              </a:spcAft>
              <a:buSzPct val="79999"/>
              <a:buNone/>
            </a:pPr>
            <a:r>
              <a:rPr lang="en-US"/>
              <a:t>As this is a highly popular course accessed by thousands (maybe more) and it is about building API for a website, it is very beneficial to provide a decent test suite to those APIs to validate the importance of this course, also it will be used by every student who implements this project to validate their work.</a:t>
            </a:r>
            <a:endParaRPr/>
          </a:p>
          <a:p>
            <a:pPr marL="0" lvl="0" indent="0" algn="l" rtl="0">
              <a:lnSpc>
                <a:spcPct val="90000"/>
              </a:lnSpc>
              <a:spcBef>
                <a:spcPts val="1000"/>
              </a:spcBef>
              <a:spcAft>
                <a:spcPts val="0"/>
              </a:spcAft>
              <a:buSzPct val="79999"/>
              <a:buNone/>
            </a:pPr>
            <a:endParaRPr/>
          </a:p>
          <a:p>
            <a:pPr marL="0" lvl="0" indent="0" algn="l" rtl="0">
              <a:lnSpc>
                <a:spcPct val="90000"/>
              </a:lnSpc>
              <a:spcBef>
                <a:spcPts val="1000"/>
              </a:spcBef>
              <a:spcAft>
                <a:spcPts val="0"/>
              </a:spcAft>
              <a:buSzPct val="79999"/>
              <a:buNone/>
            </a:pPr>
            <a:endParaRPr/>
          </a:p>
          <a:p>
            <a:pPr marL="0" lvl="0" indent="0" algn="l" rtl="0">
              <a:lnSpc>
                <a:spcPct val="90000"/>
              </a:lnSpc>
              <a:spcBef>
                <a:spcPts val="1000"/>
              </a:spcBef>
              <a:spcAft>
                <a:spcPts val="0"/>
              </a:spcAft>
              <a:buSzPct val="79999"/>
              <a:buNone/>
            </a:pPr>
            <a:endParaRPr/>
          </a:p>
        </p:txBody>
      </p:sp>
      <p:sp>
        <p:nvSpPr>
          <p:cNvPr id="181" name="Google Shape;181;g30f1e03305b_0_0"/>
          <p:cNvSpPr/>
          <p:nvPr/>
        </p:nvSpPr>
        <p:spPr>
          <a:xfrm flipH="1">
            <a:off x="8807400" y="4013200"/>
            <a:ext cx="336600" cy="2844900"/>
          </a:xfrm>
          <a:prstGeom prst="triangle">
            <a:avLst>
              <a:gd name="adj" fmla="val 0"/>
            </a:avLst>
          </a:prstGeom>
          <a:solidFill>
            <a:schemeClr val="accent1">
              <a:alpha val="8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3"/>
          <p:cNvSpPr txBox="1">
            <a:spLocks noGrp="1"/>
          </p:cNvSpPr>
          <p:nvPr>
            <p:ph type="title"/>
          </p:nvPr>
        </p:nvSpPr>
        <p:spPr>
          <a:xfrm>
            <a:off x="2785665" y="3088449"/>
            <a:ext cx="3572669" cy="1002836"/>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accent1"/>
              </a:buClr>
              <a:buSzPts val="5400"/>
              <a:buFont typeface="Trebuchet MS"/>
              <a:buNone/>
            </a:pPr>
            <a:r>
              <a:rPr lang="en-US" sz="5400"/>
              <a:t>API Testing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0"/>
        <p:cNvGrpSpPr/>
        <p:nvPr/>
      </p:nvGrpSpPr>
      <p:grpSpPr>
        <a:xfrm>
          <a:off x="0" y="0"/>
          <a:ext cx="0" cy="0"/>
          <a:chOff x="0" y="0"/>
          <a:chExt cx="0" cy="0"/>
        </a:xfrm>
      </p:grpSpPr>
      <p:sp>
        <p:nvSpPr>
          <p:cNvPr id="471" name="Google Shape;471;p3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72" name="Google Shape;472;p34"/>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73" name="Google Shape;473;p34"/>
          <p:cNvSpPr txBox="1">
            <a:spLocks noGrp="1"/>
          </p:cNvSpPr>
          <p:nvPr>
            <p:ph type="body" idx="1"/>
          </p:nvPr>
        </p:nvSpPr>
        <p:spPr>
          <a:xfrm>
            <a:off x="1348249" y="1938814"/>
            <a:ext cx="6447501" cy="414877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Challenges encountered:</a:t>
            </a:r>
            <a:endParaRPr/>
          </a:p>
          <a:p>
            <a:pPr marL="0" lvl="0" indent="0" algn="l" rtl="0">
              <a:spcBef>
                <a:spcPts val="1000"/>
              </a:spcBef>
              <a:spcAft>
                <a:spcPts val="0"/>
              </a:spcAft>
              <a:buSzPts val="1440"/>
              <a:buNone/>
            </a:pPr>
            <a:r>
              <a:rPr lang="en-US"/>
              <a:t>Most of the challenges faced were easy and solvable like:</a:t>
            </a:r>
            <a:endParaRPr/>
          </a:p>
          <a:p>
            <a:pPr marL="742950" lvl="1" indent="-285750" algn="l" rtl="0">
              <a:spcBef>
                <a:spcPts val="1000"/>
              </a:spcBef>
              <a:spcAft>
                <a:spcPts val="0"/>
              </a:spcAft>
              <a:buSzPts val="1280"/>
              <a:buFont typeface="Trebuchet MS"/>
              <a:buAutoNum type="arabicPeriod"/>
            </a:pPr>
            <a:r>
              <a:rPr lang="en-US"/>
              <a:t>understanding the APIs responses and setting up the collection variables.</a:t>
            </a:r>
            <a:endParaRPr/>
          </a:p>
          <a:p>
            <a:pPr marL="742950" lvl="1" indent="-285750" algn="l" rtl="0">
              <a:spcBef>
                <a:spcPts val="1000"/>
              </a:spcBef>
              <a:spcAft>
                <a:spcPts val="0"/>
              </a:spcAft>
              <a:buSzPts val="1280"/>
              <a:buFont typeface="Trebuchet MS"/>
              <a:buAutoNum type="arabicPeriod"/>
            </a:pPr>
            <a:r>
              <a:rPr lang="en-US"/>
              <a:t>Also determining the order of running APIs so all the requests would rum smoothly with no unexpected results.</a:t>
            </a:r>
            <a:endParaRPr/>
          </a:p>
          <a:p>
            <a:pPr marL="742950" lvl="1" indent="-285750" algn="l" rtl="0">
              <a:spcBef>
                <a:spcPts val="1000"/>
              </a:spcBef>
              <a:spcAft>
                <a:spcPts val="0"/>
              </a:spcAft>
              <a:buSzPts val="1280"/>
              <a:buFont typeface="Trebuchet MS"/>
              <a:buAutoNum type="arabicPeriod"/>
            </a:pPr>
            <a:r>
              <a:rPr lang="en-US"/>
              <a:t>The most difficult one was some APIs required an admin email to log in which wasn’t provided, also there was provided only a demo email for testing which some APIs were blocked for.</a:t>
            </a:r>
            <a:endParaRPr/>
          </a:p>
          <a:p>
            <a:pPr marL="0" lvl="0" indent="0" algn="l" rtl="0">
              <a:spcBef>
                <a:spcPts val="1000"/>
              </a:spcBef>
              <a:spcAft>
                <a:spcPts val="0"/>
              </a:spcAft>
              <a:buSzPts val="1440"/>
              <a:buNone/>
            </a:pPr>
            <a:endParaRPr/>
          </a:p>
        </p:txBody>
      </p:sp>
      <p:sp>
        <p:nvSpPr>
          <p:cNvPr id="474" name="Google Shape;474;p34"/>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8"/>
        <p:cNvGrpSpPr/>
        <p:nvPr/>
      </p:nvGrpSpPr>
      <p:grpSpPr>
        <a:xfrm>
          <a:off x="0" y="0"/>
          <a:ext cx="0" cy="0"/>
          <a:chOff x="0" y="0"/>
          <a:chExt cx="0" cy="0"/>
        </a:xfrm>
      </p:grpSpPr>
      <p:sp>
        <p:nvSpPr>
          <p:cNvPr id="479" name="Google Shape;479;p3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80" name="Google Shape;480;p35"/>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81" name="Google Shape;481;p35"/>
          <p:cNvSpPr txBox="1">
            <a:spLocks noGrp="1"/>
          </p:cNvSpPr>
          <p:nvPr>
            <p:ph type="body" idx="1"/>
          </p:nvPr>
        </p:nvSpPr>
        <p:spPr>
          <a:xfrm>
            <a:off x="1348249" y="1938814"/>
            <a:ext cx="6447501" cy="414877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Solutions implemented:</a:t>
            </a:r>
            <a:endParaRPr/>
          </a:p>
          <a:p>
            <a:pPr marL="0" lvl="0" indent="0" algn="l" rtl="0">
              <a:spcBef>
                <a:spcPts val="1000"/>
              </a:spcBef>
              <a:spcAft>
                <a:spcPts val="0"/>
              </a:spcAft>
              <a:buSzPts val="1440"/>
              <a:buNone/>
            </a:pPr>
            <a:r>
              <a:rPr lang="en-US"/>
              <a:t>The first 2 challenges were solvable:</a:t>
            </a:r>
            <a:endParaRPr/>
          </a:p>
          <a:p>
            <a:pPr marL="742950" lvl="1" indent="-285750" algn="l" rtl="0">
              <a:spcBef>
                <a:spcPts val="1000"/>
              </a:spcBef>
              <a:spcAft>
                <a:spcPts val="0"/>
              </a:spcAft>
              <a:buSzPts val="1280"/>
              <a:buFont typeface="Trebuchet MS"/>
              <a:buAutoNum type="arabicPeriod"/>
            </a:pPr>
            <a:r>
              <a:rPr lang="en-US"/>
              <a:t>Looking for API documentation and comparing the output to his course content and also to convention. (like when to use 400 or 200 as the response status).</a:t>
            </a:r>
            <a:endParaRPr/>
          </a:p>
          <a:p>
            <a:pPr marL="742950" lvl="1" indent="-285750" algn="l" rtl="0">
              <a:spcBef>
                <a:spcPts val="1000"/>
              </a:spcBef>
              <a:spcAft>
                <a:spcPts val="0"/>
              </a:spcAft>
              <a:buSzPts val="1280"/>
              <a:buFont typeface="Trebuchet MS"/>
              <a:buAutoNum type="arabicPeriod"/>
            </a:pPr>
            <a:r>
              <a:rPr lang="en-US"/>
              <a:t>Understanding the order was easy to solve.</a:t>
            </a:r>
            <a:endParaRPr/>
          </a:p>
          <a:p>
            <a:pPr marL="0" lvl="0" indent="0" algn="l" rtl="0">
              <a:spcBef>
                <a:spcPts val="1000"/>
              </a:spcBef>
              <a:spcAft>
                <a:spcPts val="0"/>
              </a:spcAft>
              <a:buSzPts val="1440"/>
              <a:buNone/>
            </a:pPr>
            <a:r>
              <a:rPr lang="en-US"/>
              <a:t>The third challenge remains unsolved as it needs to contact the owner of the website to allow full access to the APIs.</a:t>
            </a:r>
            <a:endParaRPr/>
          </a:p>
        </p:txBody>
      </p:sp>
      <p:sp>
        <p:nvSpPr>
          <p:cNvPr id="482" name="Google Shape;482;p35"/>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8"/>
          <p:cNvSpPr txBox="1">
            <a:spLocks noGrp="1"/>
          </p:cNvSpPr>
          <p:nvPr>
            <p:ph type="title"/>
          </p:nvPr>
        </p:nvSpPr>
        <p:spPr>
          <a:xfrm>
            <a:off x="2785665" y="3088449"/>
            <a:ext cx="3572669" cy="1002836"/>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accent1"/>
              </a:buClr>
              <a:buSzPts val="5400"/>
              <a:buFont typeface="Trebuchet MS"/>
              <a:buNone/>
            </a:pPr>
            <a:r>
              <a:rPr lang="en-US" sz="5400"/>
              <a:t>API Testing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1"/>
        <p:cNvGrpSpPr/>
        <p:nvPr/>
      </p:nvGrpSpPr>
      <p:grpSpPr>
        <a:xfrm>
          <a:off x="0" y="0"/>
          <a:ext cx="0" cy="0"/>
          <a:chOff x="0" y="0"/>
          <a:chExt cx="0" cy="0"/>
        </a:xfrm>
      </p:grpSpPr>
      <p:sp>
        <p:nvSpPr>
          <p:cNvPr id="492" name="Google Shape;492;p39"/>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93" name="Google Shape;493;p39"/>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94" name="Google Shape;494;p39"/>
          <p:cNvSpPr txBox="1">
            <a:spLocks noGrp="1"/>
          </p:cNvSpPr>
          <p:nvPr>
            <p:ph type="body" idx="1"/>
          </p:nvPr>
        </p:nvSpPr>
        <p:spPr>
          <a:xfrm>
            <a:off x="1348249" y="1938814"/>
            <a:ext cx="6525751" cy="414877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Future enhancement:</a:t>
            </a:r>
            <a:endParaRPr/>
          </a:p>
          <a:p>
            <a:pPr marL="800100" lvl="1" indent="-342900" algn="l" rtl="0">
              <a:spcBef>
                <a:spcPts val="1000"/>
              </a:spcBef>
              <a:spcAft>
                <a:spcPts val="0"/>
              </a:spcAft>
              <a:buSzPts val="1280"/>
              <a:buFont typeface="Trebuchet MS"/>
              <a:buAutoNum type="arabicPeriod"/>
            </a:pPr>
            <a:r>
              <a:rPr lang="en-US"/>
              <a:t>Adding a more comprehensive test suite testing real depth in the API response body.</a:t>
            </a:r>
            <a:endParaRPr/>
          </a:p>
          <a:p>
            <a:pPr marL="800100" lvl="1" indent="-342900" algn="l" rtl="0">
              <a:spcBef>
                <a:spcPts val="1000"/>
              </a:spcBef>
              <a:spcAft>
                <a:spcPts val="0"/>
              </a:spcAft>
              <a:buSzPts val="1280"/>
              <a:buFont typeface="Trebuchet MS"/>
              <a:buAutoNum type="arabicPeriod"/>
            </a:pPr>
            <a:r>
              <a:rPr lang="en-US"/>
              <a:t>The Json response body form a very deep tree containing image extension and real data existing in the system, such as reviews, users, tour and more.</a:t>
            </a:r>
            <a:endParaRPr/>
          </a:p>
          <a:p>
            <a:pPr marL="800100" lvl="1" indent="-342900" algn="l" rtl="0">
              <a:spcBef>
                <a:spcPts val="1000"/>
              </a:spcBef>
              <a:spcAft>
                <a:spcPts val="0"/>
              </a:spcAft>
              <a:buSzPts val="1280"/>
              <a:buFont typeface="Trebuchet MS"/>
              <a:buAutoNum type="arabicPeriod"/>
            </a:pPr>
            <a:r>
              <a:rPr lang="en-US"/>
              <a:t>Collecting repeating test cases as checking the request method, auth header and URL structure to the pre-collection script.</a:t>
            </a:r>
            <a:endParaRPr/>
          </a:p>
        </p:txBody>
      </p:sp>
      <p:sp>
        <p:nvSpPr>
          <p:cNvPr id="495" name="Google Shape;495;p39"/>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9"/>
        <p:cNvGrpSpPr/>
        <p:nvPr/>
      </p:nvGrpSpPr>
      <p:grpSpPr>
        <a:xfrm>
          <a:off x="0" y="0"/>
          <a:ext cx="0" cy="0"/>
          <a:chOff x="0" y="0"/>
          <a:chExt cx="0" cy="0"/>
        </a:xfrm>
      </p:grpSpPr>
      <p:sp>
        <p:nvSpPr>
          <p:cNvPr id="500" name="Google Shape;500;p4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01" name="Google Shape;501;p40"/>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02" name="Google Shape;502;p40"/>
          <p:cNvSpPr txBox="1">
            <a:spLocks noGrp="1"/>
          </p:cNvSpPr>
          <p:nvPr>
            <p:ph type="body" idx="1"/>
          </p:nvPr>
        </p:nvSpPr>
        <p:spPr>
          <a:xfrm>
            <a:off x="1348249" y="1938814"/>
            <a:ext cx="6525751" cy="414877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a:t>Areas for expansion:</a:t>
            </a:r>
            <a:endParaRPr/>
          </a:p>
          <a:p>
            <a:pPr marL="800100" lvl="1" indent="-342900" algn="l" rtl="0">
              <a:spcBef>
                <a:spcPts val="1000"/>
              </a:spcBef>
              <a:spcAft>
                <a:spcPts val="0"/>
              </a:spcAft>
              <a:buSzPts val="1280"/>
              <a:buFont typeface="Trebuchet MS"/>
              <a:buAutoNum type="arabicPeriod"/>
            </a:pPr>
            <a:r>
              <a:rPr lang="en-US"/>
              <a:t>Contacting the website owner to give access to run a more comprehensive test suite that covers 100% of the endpoints.</a:t>
            </a:r>
            <a:endParaRPr/>
          </a:p>
          <a:p>
            <a:pPr marL="457200" lvl="1" indent="0" algn="l" rtl="0">
              <a:spcBef>
                <a:spcPts val="1000"/>
              </a:spcBef>
              <a:spcAft>
                <a:spcPts val="0"/>
              </a:spcAft>
              <a:buSzPts val="1280"/>
              <a:buNone/>
            </a:pPr>
            <a:endParaRPr/>
          </a:p>
        </p:txBody>
      </p:sp>
      <p:sp>
        <p:nvSpPr>
          <p:cNvPr id="503" name="Google Shape;503;p40"/>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1"/>
          <p:cNvSpPr txBox="1">
            <a:spLocks noGrp="1"/>
          </p:cNvSpPr>
          <p:nvPr>
            <p:ph type="title"/>
          </p:nvPr>
        </p:nvSpPr>
        <p:spPr>
          <a:xfrm>
            <a:off x="2415996" y="2927582"/>
            <a:ext cx="4312007" cy="1002836"/>
          </a:xfrm>
          <a:prstGeom prst="rect">
            <a:avLst/>
          </a:prstGeom>
          <a:noFill/>
          <a:ln>
            <a:noFill/>
          </a:ln>
        </p:spPr>
        <p:txBody>
          <a:bodyPr spcFirstLastPara="1" wrap="square" lIns="91425" tIns="45700" rIns="91425" bIns="45700" anchor="b" anchorCtr="0">
            <a:normAutofit fontScale="90000"/>
          </a:bodyPr>
          <a:lstStyle/>
          <a:p>
            <a:pPr marL="0" lvl="0" indent="0" algn="r" rtl="0">
              <a:spcBef>
                <a:spcPts val="0"/>
              </a:spcBef>
              <a:spcAft>
                <a:spcPts val="0"/>
              </a:spcAft>
              <a:buClr>
                <a:schemeClr val="accent1"/>
              </a:buClr>
              <a:buSzPct val="100000"/>
              <a:buFont typeface="Trebuchet MS"/>
              <a:buNone/>
            </a:pPr>
            <a:r>
              <a:rPr lang="en-US" sz="5400"/>
              <a:t>Manual Testing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2"/>
        <p:cNvGrpSpPr/>
        <p:nvPr/>
      </p:nvGrpSpPr>
      <p:grpSpPr>
        <a:xfrm>
          <a:off x="0" y="0"/>
          <a:ext cx="0" cy="0"/>
          <a:chOff x="0" y="0"/>
          <a:chExt cx="0" cy="0"/>
        </a:xfrm>
      </p:grpSpPr>
      <p:cxnSp>
        <p:nvCxnSpPr>
          <p:cNvPr id="513" name="Google Shape;513;p42"/>
          <p:cNvCxnSpPr/>
          <p:nvPr/>
        </p:nvCxnSpPr>
        <p:spPr>
          <a:xfrm>
            <a:off x="3181353" y="1460500"/>
            <a:ext cx="0" cy="3937000"/>
          </a:xfrm>
          <a:prstGeom prst="straightConnector1">
            <a:avLst/>
          </a:prstGeom>
          <a:noFill/>
          <a:ln w="12700" cap="rnd" cmpd="sng">
            <a:solidFill>
              <a:schemeClr val="accent1"/>
            </a:solidFill>
            <a:prstDash val="solid"/>
            <a:round/>
            <a:headEnd type="none" w="sm" len="sm"/>
            <a:tailEnd type="none" w="sm" len="sm"/>
          </a:ln>
        </p:spPr>
      </p:cxnSp>
      <p:sp>
        <p:nvSpPr>
          <p:cNvPr id="514" name="Google Shape;514;p42"/>
          <p:cNvSpPr txBox="1">
            <a:spLocks noGrp="1"/>
          </p:cNvSpPr>
          <p:nvPr>
            <p:ph type="title"/>
          </p:nvPr>
        </p:nvSpPr>
        <p:spPr>
          <a:xfrm>
            <a:off x="482600" y="816638"/>
            <a:ext cx="2525519" cy="522472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Conclusion</a:t>
            </a:r>
            <a:endParaRPr/>
          </a:p>
        </p:txBody>
      </p:sp>
      <p:sp>
        <p:nvSpPr>
          <p:cNvPr id="515" name="Google Shape;515;p42"/>
          <p:cNvSpPr txBox="1">
            <a:spLocks noGrp="1"/>
          </p:cNvSpPr>
          <p:nvPr>
            <p:ph type="body" idx="1"/>
          </p:nvPr>
        </p:nvSpPr>
        <p:spPr>
          <a:xfrm>
            <a:off x="3480421" y="857838"/>
            <a:ext cx="3464700" cy="5224800"/>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440"/>
              <a:buChar char="►"/>
            </a:pPr>
            <a:r>
              <a:rPr lang="en-US"/>
              <a:t>Summary of achievements</a:t>
            </a:r>
            <a:endParaRPr/>
          </a:p>
          <a:p>
            <a:pPr marL="342900" lvl="0" indent="-342900" algn="l" rtl="0">
              <a:spcBef>
                <a:spcPts val="1000"/>
              </a:spcBef>
              <a:spcAft>
                <a:spcPts val="0"/>
              </a:spcAft>
              <a:buSzPts val="1440"/>
              <a:buChar char="►"/>
            </a:pPr>
            <a:r>
              <a:rPr lang="en-US"/>
              <a:t>Reflection on impact</a:t>
            </a:r>
            <a:endParaRPr/>
          </a:p>
          <a:p>
            <a:pPr marL="342900" lvl="0" indent="-342900" algn="l" rtl="0">
              <a:spcBef>
                <a:spcPts val="1000"/>
              </a:spcBef>
              <a:spcAft>
                <a:spcPts val="0"/>
              </a:spcAft>
              <a:buSzPts val="1440"/>
              <a:buChar char="►"/>
            </a:pPr>
            <a:r>
              <a:rPr lang="en-US"/>
              <a:t>Final remarks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9"/>
        <p:cNvGrpSpPr/>
        <p:nvPr/>
      </p:nvGrpSpPr>
      <p:grpSpPr>
        <a:xfrm>
          <a:off x="0" y="0"/>
          <a:ext cx="0" cy="0"/>
          <a:chOff x="0" y="0"/>
          <a:chExt cx="0" cy="0"/>
        </a:xfrm>
      </p:grpSpPr>
      <p:sp>
        <p:nvSpPr>
          <p:cNvPr id="520" name="Google Shape;520;g30f1e03305b_0_6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21" name="Google Shape;521;g30f1e03305b_0_66"/>
          <p:cNvSpPr/>
          <p:nvPr/>
        </p:nvSpPr>
        <p:spPr>
          <a:xfrm rot="10800000">
            <a:off x="147" y="54"/>
            <a:ext cx="631800" cy="5666100"/>
          </a:xfrm>
          <a:prstGeom prst="triangle">
            <a:avLst>
              <a:gd name="adj" fmla="val 100000"/>
            </a:avLst>
          </a:prstGeom>
          <a:solidFill>
            <a:schemeClr val="accent1">
              <a:alpha val="8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22" name="Google Shape;522;g30f1e03305b_0_66"/>
          <p:cNvSpPr txBox="1">
            <a:spLocks noGrp="1"/>
          </p:cNvSpPr>
          <p:nvPr>
            <p:ph type="body" idx="1"/>
          </p:nvPr>
        </p:nvSpPr>
        <p:spPr>
          <a:xfrm>
            <a:off x="1348249" y="1938814"/>
            <a:ext cx="6525900" cy="4148700"/>
          </a:xfrm>
          <a:prstGeom prst="rect">
            <a:avLst/>
          </a:prstGeom>
          <a:noFill/>
          <a:ln>
            <a:noFill/>
          </a:ln>
        </p:spPr>
        <p:txBody>
          <a:bodyPr spcFirstLastPara="1" wrap="square" lIns="91425" tIns="45700" rIns="91425" bIns="45700" anchor="t" anchorCtr="0">
            <a:normAutofit fontScale="77500" lnSpcReduction="20000"/>
          </a:bodyPr>
          <a:lstStyle/>
          <a:p>
            <a:pPr marL="342900" lvl="0" indent="-322326" algn="l" rtl="0">
              <a:spcBef>
                <a:spcPts val="0"/>
              </a:spcBef>
              <a:spcAft>
                <a:spcPts val="0"/>
              </a:spcAft>
              <a:buSzPct val="130909"/>
              <a:buChar char="►"/>
            </a:pPr>
            <a:r>
              <a:rPr lang="en-US"/>
              <a:t>Summary of achievements:</a:t>
            </a:r>
            <a:endParaRPr sz="1100">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US" sz="2072">
                <a:solidFill>
                  <a:schemeClr val="dk2"/>
                </a:solidFill>
                <a:latin typeface="Arial"/>
                <a:ea typeface="Arial"/>
                <a:cs typeface="Arial"/>
                <a:sym typeface="Arial"/>
              </a:rPr>
              <a:t>The project involved developing a simple website dedicated to showcasing various products. Throughout the process, we encountered several challenges that highlighted the importance of addressing certain issues that ultimately affected the website's overall functionality and user experience.</a:t>
            </a:r>
            <a:endParaRPr sz="2072">
              <a:solidFill>
                <a:schemeClr val="dk2"/>
              </a:solidFill>
              <a:latin typeface="Arial"/>
              <a:ea typeface="Arial"/>
              <a:cs typeface="Arial"/>
              <a:sym typeface="Arial"/>
            </a:endParaRPr>
          </a:p>
          <a:p>
            <a:pPr marL="0" lvl="0" indent="0" algn="l" rtl="0">
              <a:lnSpc>
                <a:spcPct val="115000"/>
              </a:lnSpc>
              <a:spcBef>
                <a:spcPts val="1200"/>
              </a:spcBef>
              <a:spcAft>
                <a:spcPts val="0"/>
              </a:spcAft>
              <a:buNone/>
            </a:pPr>
            <a:r>
              <a:rPr lang="en-US" sz="2072">
                <a:solidFill>
                  <a:schemeClr val="dk2"/>
                </a:solidFill>
                <a:latin typeface="Arial"/>
                <a:ea typeface="Arial"/>
                <a:cs typeface="Arial"/>
                <a:sym typeface="Arial"/>
              </a:rPr>
              <a:t>Despite its straightforward nature, we realized that several crucial features that should have been implemented either were not functioning as intended or were overlooked entirely. This oversight hindered the potential effectiveness of the website, limiting user engagement and satisfaction</a:t>
            </a:r>
            <a:endParaRPr sz="2072">
              <a:solidFill>
                <a:schemeClr val="dk2"/>
              </a:solidFill>
              <a:latin typeface="Arial"/>
              <a:ea typeface="Arial"/>
              <a:cs typeface="Arial"/>
              <a:sym typeface="Arial"/>
            </a:endParaRPr>
          </a:p>
          <a:p>
            <a:pPr marL="0" lvl="0" indent="0" algn="l" rtl="0">
              <a:lnSpc>
                <a:spcPct val="115000"/>
              </a:lnSpc>
              <a:spcBef>
                <a:spcPts val="1200"/>
              </a:spcBef>
              <a:spcAft>
                <a:spcPts val="0"/>
              </a:spcAft>
              <a:buNone/>
            </a:pPr>
            <a:endParaRPr sz="1100">
              <a:solidFill>
                <a:schemeClr val="dk2"/>
              </a:solidFill>
              <a:latin typeface="Arial"/>
              <a:ea typeface="Arial"/>
              <a:cs typeface="Arial"/>
              <a:sym typeface="Arial"/>
            </a:endParaRPr>
          </a:p>
          <a:p>
            <a:pPr marL="0" lvl="0" indent="0" algn="l" rtl="0">
              <a:spcBef>
                <a:spcPts val="1200"/>
              </a:spcBef>
              <a:spcAft>
                <a:spcPts val="0"/>
              </a:spcAft>
              <a:buNone/>
            </a:pPr>
            <a:endParaRPr/>
          </a:p>
          <a:p>
            <a:pPr marL="742950" lvl="0" indent="0" algn="l" rtl="0">
              <a:spcBef>
                <a:spcPts val="1000"/>
              </a:spcBef>
              <a:spcAft>
                <a:spcPts val="0"/>
              </a:spcAft>
              <a:buNone/>
            </a:pPr>
            <a:endParaRPr/>
          </a:p>
          <a:p>
            <a:pPr marL="457200" lvl="1" indent="0" algn="l" rtl="0">
              <a:spcBef>
                <a:spcPts val="1000"/>
              </a:spcBef>
              <a:spcAft>
                <a:spcPts val="0"/>
              </a:spcAft>
              <a:buSzPct val="80000"/>
              <a:buNone/>
            </a:pPr>
            <a:endParaRPr/>
          </a:p>
        </p:txBody>
      </p:sp>
      <p:sp>
        <p:nvSpPr>
          <p:cNvPr id="523" name="Google Shape;523;g30f1e03305b_0_66"/>
          <p:cNvSpPr/>
          <p:nvPr/>
        </p:nvSpPr>
        <p:spPr>
          <a:xfrm flipH="1">
            <a:off x="8807400" y="4013200"/>
            <a:ext cx="336600" cy="2844900"/>
          </a:xfrm>
          <a:prstGeom prst="triangle">
            <a:avLst>
              <a:gd name="adj" fmla="val 0"/>
            </a:avLst>
          </a:prstGeom>
          <a:solidFill>
            <a:schemeClr val="accent1">
              <a:alpha val="8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27"/>
        <p:cNvGrpSpPr/>
        <p:nvPr/>
      </p:nvGrpSpPr>
      <p:grpSpPr>
        <a:xfrm>
          <a:off x="0" y="0"/>
          <a:ext cx="0" cy="0"/>
          <a:chOff x="0" y="0"/>
          <a:chExt cx="0" cy="0"/>
        </a:xfrm>
      </p:grpSpPr>
      <p:sp>
        <p:nvSpPr>
          <p:cNvPr id="528" name="Google Shape;528;g30f1e03305b_0_7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29" name="Google Shape;529;g30f1e03305b_0_75"/>
          <p:cNvSpPr/>
          <p:nvPr/>
        </p:nvSpPr>
        <p:spPr>
          <a:xfrm rot="10800000">
            <a:off x="147" y="54"/>
            <a:ext cx="631800" cy="5666100"/>
          </a:xfrm>
          <a:prstGeom prst="triangle">
            <a:avLst>
              <a:gd name="adj" fmla="val 100000"/>
            </a:avLst>
          </a:prstGeom>
          <a:solidFill>
            <a:schemeClr val="accent1">
              <a:alpha val="8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30" name="Google Shape;530;g30f1e03305b_0_75"/>
          <p:cNvSpPr txBox="1">
            <a:spLocks noGrp="1"/>
          </p:cNvSpPr>
          <p:nvPr>
            <p:ph type="body" idx="1"/>
          </p:nvPr>
        </p:nvSpPr>
        <p:spPr>
          <a:xfrm>
            <a:off x="1348249" y="1938814"/>
            <a:ext cx="6525900" cy="4148700"/>
          </a:xfrm>
          <a:prstGeom prst="rect">
            <a:avLst/>
          </a:prstGeom>
          <a:noFill/>
          <a:ln>
            <a:noFill/>
          </a:ln>
        </p:spPr>
        <p:txBody>
          <a:bodyPr spcFirstLastPara="1" wrap="square" lIns="91425" tIns="45700" rIns="91425" bIns="45700" anchor="t" anchorCtr="0">
            <a:normAutofit lnSpcReduction="20000"/>
          </a:bodyPr>
          <a:lstStyle/>
          <a:p>
            <a:pPr marL="342900" lvl="0" indent="-342900" algn="l" rtl="0">
              <a:spcBef>
                <a:spcPts val="0"/>
              </a:spcBef>
              <a:spcAft>
                <a:spcPts val="0"/>
              </a:spcAft>
              <a:buSzPts val="1440"/>
              <a:buChar char="►"/>
            </a:pPr>
            <a:r>
              <a:rPr lang="en-US"/>
              <a:t>Reflection on impact:</a:t>
            </a:r>
            <a:endParaRPr/>
          </a:p>
          <a:p>
            <a:pPr marL="342900" lvl="0" indent="0" algn="l" rtl="0">
              <a:spcBef>
                <a:spcPts val="1000"/>
              </a:spcBef>
              <a:spcAft>
                <a:spcPts val="0"/>
              </a:spcAft>
              <a:buNone/>
            </a:pPr>
            <a:r>
              <a:rPr lang="en-US"/>
              <a:t>The project involved creating a simple website dedicated to showcasing various products. While the initial goal was to provide users with an accessible and engaging platform, we encountered several challenges that significantly impacted the website's effectiveness.</a:t>
            </a:r>
            <a:endParaRPr/>
          </a:p>
          <a:p>
            <a:pPr marL="342900" lvl="0" indent="0" algn="l" rtl="0">
              <a:spcBef>
                <a:spcPts val="0"/>
              </a:spcBef>
              <a:spcAft>
                <a:spcPts val="0"/>
              </a:spcAft>
              <a:buNone/>
            </a:pPr>
            <a:endParaRPr/>
          </a:p>
          <a:p>
            <a:pPr marL="342900" lvl="0" indent="-342900" algn="l" rtl="0">
              <a:spcBef>
                <a:spcPts val="0"/>
              </a:spcBef>
              <a:spcAft>
                <a:spcPts val="0"/>
              </a:spcAft>
              <a:buSzPts val="1440"/>
              <a:buChar char="►"/>
            </a:pPr>
            <a:r>
              <a:rPr lang="en-US"/>
              <a:t>Final remarks:</a:t>
            </a:r>
            <a:endParaRPr/>
          </a:p>
          <a:p>
            <a:pPr marL="0" lvl="0" indent="0" algn="l" rtl="0">
              <a:spcBef>
                <a:spcPts val="1000"/>
              </a:spcBef>
              <a:spcAft>
                <a:spcPts val="0"/>
              </a:spcAft>
              <a:buNone/>
            </a:pPr>
            <a:r>
              <a:rPr lang="en-US"/>
              <a:t>In conclusion, the development of this simple product showcase website has been a valuable journey filled with learning experiences and insights. While our initial goal was to create a straightforward platform for presenting products, we encountered several challenges that ultimately impacted the website's functionality and overall user experience.</a:t>
            </a:r>
            <a:endParaRPr/>
          </a:p>
          <a:p>
            <a:pPr marL="742950" lvl="0" indent="0" algn="l" rtl="0">
              <a:spcBef>
                <a:spcPts val="1000"/>
              </a:spcBef>
              <a:spcAft>
                <a:spcPts val="0"/>
              </a:spcAft>
              <a:buNone/>
            </a:pPr>
            <a:endParaRPr/>
          </a:p>
          <a:p>
            <a:pPr marL="457200" lvl="1" indent="0" algn="l" rtl="0">
              <a:spcBef>
                <a:spcPts val="1000"/>
              </a:spcBef>
              <a:spcAft>
                <a:spcPts val="0"/>
              </a:spcAft>
              <a:buSzPts val="1280"/>
              <a:buNone/>
            </a:pPr>
            <a:endParaRPr/>
          </a:p>
        </p:txBody>
      </p:sp>
      <p:sp>
        <p:nvSpPr>
          <p:cNvPr id="531" name="Google Shape;531;g30f1e03305b_0_75"/>
          <p:cNvSpPr/>
          <p:nvPr/>
        </p:nvSpPr>
        <p:spPr>
          <a:xfrm flipH="1">
            <a:off x="8807400" y="4013200"/>
            <a:ext cx="336600" cy="2844900"/>
          </a:xfrm>
          <a:prstGeom prst="triangle">
            <a:avLst>
              <a:gd name="adj" fmla="val 0"/>
            </a:avLst>
          </a:prstGeom>
          <a:solidFill>
            <a:schemeClr val="accent1">
              <a:alpha val="8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p5"/>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87" name="Google Shape;187;p5"/>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88" name="Google Shape;188;p5"/>
          <p:cNvSpPr txBox="1">
            <a:spLocks noGrp="1"/>
          </p:cNvSpPr>
          <p:nvPr>
            <p:ph type="body" idx="1"/>
          </p:nvPr>
        </p:nvSpPr>
        <p:spPr>
          <a:xfrm>
            <a:off x="1000126" y="1785381"/>
            <a:ext cx="6447501" cy="388077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440"/>
              <a:buChar char="►"/>
            </a:pPr>
            <a:r>
              <a:rPr lang="en-US"/>
              <a:t>Objectives:</a:t>
            </a:r>
            <a:endParaRPr/>
          </a:p>
          <a:p>
            <a:pPr marL="0" lvl="0" indent="0" algn="l" rtl="0">
              <a:lnSpc>
                <a:spcPct val="90000"/>
              </a:lnSpc>
              <a:spcBef>
                <a:spcPts val="1000"/>
              </a:spcBef>
              <a:spcAft>
                <a:spcPts val="0"/>
              </a:spcAft>
              <a:buSzPts val="1440"/>
              <a:buNone/>
            </a:pPr>
            <a:r>
              <a:rPr lang="en-US"/>
              <a:t>The objectives are to ensure proper functionality of the APIs, check integrity of both request and response data, ensure high performance, also to act as a documentation of how to use those APIs and what to expect of them.</a:t>
            </a:r>
            <a:endParaRPr/>
          </a:p>
          <a:p>
            <a:pPr marL="0" lvl="0" indent="0" algn="l" rtl="0">
              <a:lnSpc>
                <a:spcPct val="90000"/>
              </a:lnSpc>
              <a:spcBef>
                <a:spcPts val="1000"/>
              </a:spcBef>
              <a:spcAft>
                <a:spcPts val="0"/>
              </a:spcAft>
              <a:buSzPts val="1440"/>
              <a:buNone/>
            </a:pPr>
            <a:endParaRPr/>
          </a:p>
          <a:p>
            <a:pPr marL="342900" lvl="0" indent="-342900" algn="l" rtl="0">
              <a:lnSpc>
                <a:spcPct val="90000"/>
              </a:lnSpc>
              <a:spcBef>
                <a:spcPts val="1000"/>
              </a:spcBef>
              <a:spcAft>
                <a:spcPts val="0"/>
              </a:spcAft>
              <a:buSzPts val="1440"/>
              <a:buChar char="►"/>
            </a:pPr>
            <a:r>
              <a:rPr lang="en-US"/>
              <a:t>Motivation for the project:</a:t>
            </a:r>
            <a:endParaRPr/>
          </a:p>
          <a:p>
            <a:pPr marL="0" lvl="0" indent="0" algn="l" rtl="0">
              <a:lnSpc>
                <a:spcPct val="90000"/>
              </a:lnSpc>
              <a:spcBef>
                <a:spcPts val="1000"/>
              </a:spcBef>
              <a:spcAft>
                <a:spcPts val="0"/>
              </a:spcAft>
              <a:buSzPts val="1440"/>
              <a:buNone/>
            </a:pPr>
            <a:r>
              <a:rPr lang="en-US"/>
              <a:t>As pointed earlier, many students interested in back-end development using node.js this is their go to course, so it would be of great help to them to validate their work and improve course validity, also help the creator of the course to improve his content and fix any issues.</a:t>
            </a:r>
            <a:endParaRPr/>
          </a:p>
          <a:p>
            <a:pPr marL="0" lvl="0" indent="0" algn="l" rtl="0">
              <a:lnSpc>
                <a:spcPct val="90000"/>
              </a:lnSpc>
              <a:spcBef>
                <a:spcPts val="1000"/>
              </a:spcBef>
              <a:spcAft>
                <a:spcPts val="0"/>
              </a:spcAft>
              <a:buSzPts val="1440"/>
              <a:buNone/>
            </a:pPr>
            <a:endParaRPr/>
          </a:p>
          <a:p>
            <a:pPr marL="0" lvl="0" indent="0" algn="l" rtl="0">
              <a:lnSpc>
                <a:spcPct val="90000"/>
              </a:lnSpc>
              <a:spcBef>
                <a:spcPts val="1000"/>
              </a:spcBef>
              <a:spcAft>
                <a:spcPts val="0"/>
              </a:spcAft>
              <a:buSzPts val="1440"/>
              <a:buNone/>
            </a:pPr>
            <a:endParaRPr/>
          </a:p>
          <a:p>
            <a:pPr marL="0" lvl="0" indent="0" algn="l" rtl="0">
              <a:lnSpc>
                <a:spcPct val="90000"/>
              </a:lnSpc>
              <a:spcBef>
                <a:spcPts val="1000"/>
              </a:spcBef>
              <a:spcAft>
                <a:spcPts val="0"/>
              </a:spcAft>
              <a:buSzPts val="1440"/>
              <a:buNone/>
            </a:pPr>
            <a:endParaRPr/>
          </a:p>
        </p:txBody>
      </p:sp>
      <p:sp>
        <p:nvSpPr>
          <p:cNvPr id="189" name="Google Shape;189;p5"/>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3"/>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Acknowledgments</a:t>
            </a:r>
            <a:endParaRPr/>
          </a:p>
        </p:txBody>
      </p:sp>
      <p:sp>
        <p:nvSpPr>
          <p:cNvPr id="537" name="Google Shape;537;p43"/>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a:t>We would like to thank our </a:t>
            </a:r>
            <a:r>
              <a:rPr lang="en-US" b="1"/>
              <a:t>course instructor Eng.george</a:t>
            </a:r>
            <a:r>
              <a:rPr lang="en-US"/>
              <a:t> for their guidance and support throughout this project.</a:t>
            </a:r>
            <a:endParaRPr/>
          </a:p>
          <a:p>
            <a:pPr marL="0" lvl="0" indent="0" algn="l" rtl="0">
              <a:spcBef>
                <a:spcPts val="1000"/>
              </a:spcBef>
              <a:spcAft>
                <a:spcPts val="0"/>
              </a:spcAft>
              <a:buSzPts val="1440"/>
              <a:buNone/>
            </a:pPr>
            <a:r>
              <a:rPr lang="en-US"/>
              <a:t>A big thanks to all our </a:t>
            </a:r>
            <a:r>
              <a:rPr lang="en-US" b="1"/>
              <a:t>team members</a:t>
            </a:r>
            <a:r>
              <a:rPr lang="en-US"/>
              <a:t> for their collaboration and hard work, as well as to our </a:t>
            </a:r>
            <a:r>
              <a:rPr lang="en-US" b="1"/>
              <a:t>peers</a:t>
            </a:r>
            <a:r>
              <a:rPr lang="en-US"/>
              <a:t> for their valuable feedback.</a:t>
            </a:r>
            <a:endParaRPr/>
          </a:p>
          <a:p>
            <a:pPr marL="0" lvl="0" indent="0" algn="l" rtl="0">
              <a:spcBef>
                <a:spcPts val="1000"/>
              </a:spcBef>
              <a:spcAft>
                <a:spcPts val="0"/>
              </a:spcAft>
              <a:buSzPts val="1440"/>
              <a:buNone/>
            </a:pPr>
            <a:r>
              <a:rPr lang="en-US"/>
              <a:t>This project was a great learning experience, and we appreciate everyone who contributed to its success.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1"/>
        <p:cNvGrpSpPr/>
        <p:nvPr/>
      </p:nvGrpSpPr>
      <p:grpSpPr>
        <a:xfrm>
          <a:off x="0" y="0"/>
          <a:ext cx="0" cy="0"/>
          <a:chOff x="0" y="0"/>
          <a:chExt cx="0" cy="0"/>
        </a:xfrm>
      </p:grpSpPr>
      <p:grpSp>
        <p:nvGrpSpPr>
          <p:cNvPr id="542" name="Google Shape;542;p44"/>
          <p:cNvGrpSpPr/>
          <p:nvPr/>
        </p:nvGrpSpPr>
        <p:grpSpPr>
          <a:xfrm>
            <a:off x="0" y="-8467"/>
            <a:ext cx="9144001" cy="6866467"/>
            <a:chOff x="0" y="-8467"/>
            <a:chExt cx="12192000" cy="6866467"/>
          </a:xfrm>
        </p:grpSpPr>
        <p:cxnSp>
          <p:nvCxnSpPr>
            <p:cNvPr id="543" name="Google Shape;543;p4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544" name="Google Shape;544;p4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545" name="Google Shape;545;p4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46" name="Google Shape;546;p4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47" name="Google Shape;547;p4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48" name="Google Shape;548;p4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49" name="Google Shape;549;p4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50" name="Google Shape;550;p4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51" name="Google Shape;551;p4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52" name="Google Shape;552;p44"/>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grpSp>
      <p:sp>
        <p:nvSpPr>
          <p:cNvPr id="553" name="Google Shape;553;p44"/>
          <p:cNvSpPr txBox="1">
            <a:spLocks noGrp="1"/>
          </p:cNvSpPr>
          <p:nvPr>
            <p:ph type="title"/>
          </p:nvPr>
        </p:nvSpPr>
        <p:spPr>
          <a:xfrm>
            <a:off x="3730752" y="1265314"/>
            <a:ext cx="3224750" cy="324913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5400"/>
              <a:buFont typeface="Trebuchet MS"/>
              <a:buNone/>
            </a:pPr>
            <a:r>
              <a:rPr lang="en-US" sz="5400">
                <a:solidFill>
                  <a:schemeClr val="accent1"/>
                </a:solidFill>
                <a:latin typeface="Trebuchet MS"/>
                <a:ea typeface="Trebuchet MS"/>
                <a:cs typeface="Trebuchet MS"/>
                <a:sym typeface="Trebuchet MS"/>
              </a:rPr>
              <a:t>Questions</a:t>
            </a:r>
            <a:endParaRPr/>
          </a:p>
        </p:txBody>
      </p:sp>
      <p:sp>
        <p:nvSpPr>
          <p:cNvPr id="554" name="Google Shape;554;p44"/>
          <p:cNvSpPr txBox="1">
            <a:spLocks noGrp="1"/>
          </p:cNvSpPr>
          <p:nvPr>
            <p:ph type="body" idx="1"/>
          </p:nvPr>
        </p:nvSpPr>
        <p:spPr>
          <a:xfrm>
            <a:off x="3730752" y="4514446"/>
            <a:ext cx="3224749" cy="87104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a:solidFill>
                  <a:srgbClr val="7F7F7F"/>
                </a:solidFill>
              </a:rPr>
              <a:t>Invite questions from the audience</a:t>
            </a:r>
            <a:endParaRPr/>
          </a:p>
        </p:txBody>
      </p:sp>
      <p:sp>
        <p:nvSpPr>
          <p:cNvPr id="555" name="Google Shape;555;p44"/>
          <p:cNvSpPr/>
          <p:nvPr/>
        </p:nvSpPr>
        <p:spPr>
          <a:xfrm rot="10800000">
            <a:off x="2380" y="1270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556" name="Google Shape;556;p44" descr="Help"/>
          <p:cNvPicPr preferRelativeResize="0"/>
          <p:nvPr/>
        </p:nvPicPr>
        <p:blipFill rotWithShape="1">
          <a:blip r:embed="rId3">
            <a:alphaModFix/>
          </a:blip>
          <a:srcRect/>
          <a:stretch/>
        </p:blipFill>
        <p:spPr>
          <a:xfrm>
            <a:off x="666453" y="2020850"/>
            <a:ext cx="2824269" cy="28242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2415996" y="2927582"/>
            <a:ext cx="4312007" cy="1002836"/>
          </a:xfrm>
          <a:prstGeom prst="rect">
            <a:avLst/>
          </a:prstGeom>
          <a:noFill/>
          <a:ln>
            <a:noFill/>
          </a:ln>
        </p:spPr>
        <p:txBody>
          <a:bodyPr spcFirstLastPara="1" wrap="square" lIns="91425" tIns="45700" rIns="91425" bIns="45700" anchor="b" anchorCtr="0">
            <a:normAutofit fontScale="90000"/>
          </a:bodyPr>
          <a:lstStyle/>
          <a:p>
            <a:pPr marL="0" lvl="0" indent="0" algn="r" rtl="0">
              <a:spcBef>
                <a:spcPts val="0"/>
              </a:spcBef>
              <a:spcAft>
                <a:spcPts val="0"/>
              </a:spcAft>
              <a:buClr>
                <a:schemeClr val="accent1"/>
              </a:buClr>
              <a:buSzPct val="100000"/>
              <a:buFont typeface="Trebuchet MS"/>
              <a:buNone/>
            </a:pPr>
            <a:r>
              <a:rPr lang="en-US" sz="5400"/>
              <a:t>Manual 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0" name="Google Shape;200;p4"/>
          <p:cNvSpPr/>
          <p:nvPr/>
        </p:nvSpPr>
        <p:spPr>
          <a:xfrm rot="10800000">
            <a:off x="0" y="0"/>
            <a:ext cx="631947" cy="5666154"/>
          </a:xfrm>
          <a:prstGeom prst="triangle">
            <a:avLst>
              <a:gd name="adj" fmla="val 10000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1" name="Google Shape;201;p4"/>
          <p:cNvSpPr txBox="1">
            <a:spLocks noGrp="1"/>
          </p:cNvSpPr>
          <p:nvPr>
            <p:ph type="body" idx="1"/>
          </p:nvPr>
        </p:nvSpPr>
        <p:spPr>
          <a:xfrm>
            <a:off x="1000126" y="1785381"/>
            <a:ext cx="6447501" cy="3880773"/>
          </a:xfrm>
          <a:prstGeom prst="rect">
            <a:avLst/>
          </a:prstGeom>
          <a:noFill/>
          <a:ln>
            <a:noFill/>
          </a:ln>
        </p:spPr>
        <p:txBody>
          <a:bodyPr spcFirstLastPara="1" wrap="square" lIns="91425" tIns="45700" rIns="91425" bIns="45700" anchor="t" anchorCtr="0">
            <a:normAutofit fontScale="85000" lnSpcReduction="20000"/>
          </a:bodyPr>
          <a:lstStyle/>
          <a:p>
            <a:pPr marL="342900" lvl="0" indent="-329184" algn="l" rtl="0">
              <a:lnSpc>
                <a:spcPct val="90000"/>
              </a:lnSpc>
              <a:spcBef>
                <a:spcPts val="0"/>
              </a:spcBef>
              <a:spcAft>
                <a:spcPts val="0"/>
              </a:spcAft>
              <a:buSzPct val="79999"/>
              <a:buChar char="►"/>
            </a:pPr>
            <a:r>
              <a:rPr lang="en-US"/>
              <a:t>Overview:</a:t>
            </a:r>
            <a:endParaRPr/>
          </a:p>
          <a:p>
            <a:pPr marL="0" lvl="0" indent="0" algn="l" rtl="0">
              <a:lnSpc>
                <a:spcPct val="90000"/>
              </a:lnSpc>
              <a:spcBef>
                <a:spcPts val="1000"/>
              </a:spcBef>
              <a:spcAft>
                <a:spcPts val="0"/>
              </a:spcAft>
              <a:buSzPct val="79999"/>
              <a:buNone/>
            </a:pPr>
            <a:r>
              <a:rPr lang="en-US"/>
              <a:t>This project aims to apply the manual testing techniques covered in this course. Specifically, it focuses on creating detailed test scenarios and test cases for a hosted website called Natours</a:t>
            </a:r>
            <a:endParaRPr/>
          </a:p>
          <a:p>
            <a:pPr marL="342900" lvl="0" indent="-329184" algn="l" rtl="0">
              <a:lnSpc>
                <a:spcPct val="90000"/>
              </a:lnSpc>
              <a:spcBef>
                <a:spcPts val="1000"/>
              </a:spcBef>
              <a:spcAft>
                <a:spcPts val="0"/>
              </a:spcAft>
              <a:buSzPct val="79999"/>
              <a:buChar char="►"/>
            </a:pPr>
            <a:r>
              <a:rPr lang="en-US"/>
              <a:t>Problem statement:</a:t>
            </a:r>
            <a:endParaRPr/>
          </a:p>
          <a:p>
            <a:pPr marL="0" lvl="0" indent="0" algn="l" rtl="0">
              <a:lnSpc>
                <a:spcPct val="90000"/>
              </a:lnSpc>
              <a:spcBef>
                <a:spcPts val="1000"/>
              </a:spcBef>
              <a:spcAft>
                <a:spcPts val="0"/>
              </a:spcAft>
              <a:buSzPct val="79999"/>
              <a:buNone/>
            </a:pPr>
            <a:r>
              <a:rPr lang="en-US"/>
              <a:t>Given the widespread popularity of this course, which focuses on building APIs for a website, there is a clear need for a comprehensive manual test suite. With thousands of students participating, a robust test suite would not only validate the importance of the course content but also provide students with a practical tool to assess their own API implementations. By developing a structured manual test suite, students will be able to confidently verify the functionality, reliability, and quality of their APIs, ensuring they meet industry standards and reinforcing their understanding of manual testing practices in backend development.</a:t>
            </a:r>
            <a:endParaRPr/>
          </a:p>
          <a:p>
            <a:pPr marL="0" lvl="0" indent="0" algn="l" rtl="0">
              <a:lnSpc>
                <a:spcPct val="90000"/>
              </a:lnSpc>
              <a:spcBef>
                <a:spcPts val="1000"/>
              </a:spcBef>
              <a:spcAft>
                <a:spcPts val="0"/>
              </a:spcAft>
              <a:buSzPct val="79999"/>
              <a:buNone/>
            </a:pPr>
            <a:endParaRPr/>
          </a:p>
          <a:p>
            <a:pPr marL="0" lvl="0" indent="0" algn="l" rtl="0">
              <a:lnSpc>
                <a:spcPct val="90000"/>
              </a:lnSpc>
              <a:spcBef>
                <a:spcPts val="1000"/>
              </a:spcBef>
              <a:spcAft>
                <a:spcPts val="0"/>
              </a:spcAft>
              <a:buSzPct val="79999"/>
              <a:buNone/>
            </a:pPr>
            <a:endParaRPr/>
          </a:p>
          <a:p>
            <a:pPr marL="0" lvl="0" indent="0" algn="l" rtl="0">
              <a:lnSpc>
                <a:spcPct val="90000"/>
              </a:lnSpc>
              <a:spcBef>
                <a:spcPts val="1000"/>
              </a:spcBef>
              <a:spcAft>
                <a:spcPts val="0"/>
              </a:spcAft>
              <a:buSzPct val="79999"/>
              <a:buNone/>
            </a:pPr>
            <a:endParaRPr/>
          </a:p>
        </p:txBody>
      </p:sp>
      <p:sp>
        <p:nvSpPr>
          <p:cNvPr id="202" name="Google Shape;202;p4"/>
          <p:cNvSpPr/>
          <p:nvPr/>
        </p:nvSpPr>
        <p:spPr>
          <a:xfrm flipH="1">
            <a:off x="8807450" y="4013200"/>
            <a:ext cx="336550" cy="2844800"/>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sp>
        <p:nvSpPr>
          <p:cNvPr id="207" name="Google Shape;207;g30f1e03305b_0_7"/>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8" name="Google Shape;208;g30f1e03305b_0_7"/>
          <p:cNvSpPr/>
          <p:nvPr/>
        </p:nvSpPr>
        <p:spPr>
          <a:xfrm rot="10800000">
            <a:off x="147" y="54"/>
            <a:ext cx="631800" cy="5666100"/>
          </a:xfrm>
          <a:prstGeom prst="triangle">
            <a:avLst>
              <a:gd name="adj" fmla="val 100000"/>
            </a:avLst>
          </a:prstGeom>
          <a:solidFill>
            <a:schemeClr val="accent1">
              <a:alpha val="8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9" name="Google Shape;209;g30f1e03305b_0_7"/>
          <p:cNvSpPr txBox="1">
            <a:spLocks noGrp="1"/>
          </p:cNvSpPr>
          <p:nvPr>
            <p:ph type="body" idx="1"/>
          </p:nvPr>
        </p:nvSpPr>
        <p:spPr>
          <a:xfrm>
            <a:off x="1000126" y="1785381"/>
            <a:ext cx="6447600" cy="3880800"/>
          </a:xfrm>
          <a:prstGeom prst="rect">
            <a:avLst/>
          </a:prstGeom>
          <a:noFill/>
          <a:ln>
            <a:noFill/>
          </a:ln>
        </p:spPr>
        <p:txBody>
          <a:bodyPr spcFirstLastPara="1" wrap="square" lIns="91425" tIns="45700" rIns="91425" bIns="45700" anchor="t" anchorCtr="0">
            <a:normAutofit fontScale="77500" lnSpcReduction="20000"/>
          </a:bodyPr>
          <a:lstStyle/>
          <a:p>
            <a:pPr marL="342900" lvl="0" indent="-322326" algn="l" rtl="0">
              <a:lnSpc>
                <a:spcPct val="90000"/>
              </a:lnSpc>
              <a:spcBef>
                <a:spcPts val="0"/>
              </a:spcBef>
              <a:spcAft>
                <a:spcPts val="0"/>
              </a:spcAft>
              <a:buSzPct val="79999"/>
              <a:buChar char="►"/>
            </a:pPr>
            <a:r>
              <a:rPr lang="en-US"/>
              <a:t>Objectives:</a:t>
            </a:r>
            <a:endParaRPr/>
          </a:p>
          <a:p>
            <a:pPr marL="0" lvl="0" indent="0" algn="l" rtl="0">
              <a:lnSpc>
                <a:spcPct val="90000"/>
              </a:lnSpc>
              <a:spcBef>
                <a:spcPts val="1000"/>
              </a:spcBef>
              <a:spcAft>
                <a:spcPts val="0"/>
              </a:spcAft>
              <a:buSzPct val="79999"/>
              <a:buNone/>
            </a:pPr>
            <a:r>
              <a:rPr lang="en-US"/>
              <a:t>The objective is to validate the functionality, usability, and performance of various features on the site through rigorous manual testing method</a:t>
            </a:r>
            <a:endParaRPr/>
          </a:p>
          <a:p>
            <a:pPr marL="0" lvl="0" indent="0" algn="l" rtl="0">
              <a:lnSpc>
                <a:spcPct val="90000"/>
              </a:lnSpc>
              <a:spcBef>
                <a:spcPts val="1000"/>
              </a:spcBef>
              <a:spcAft>
                <a:spcPts val="0"/>
              </a:spcAft>
              <a:buSzPct val="79999"/>
              <a:buNone/>
            </a:pPr>
            <a:endParaRPr/>
          </a:p>
          <a:p>
            <a:pPr marL="342900" lvl="0" indent="-322326" algn="l" rtl="0">
              <a:lnSpc>
                <a:spcPct val="90000"/>
              </a:lnSpc>
              <a:spcBef>
                <a:spcPts val="1000"/>
              </a:spcBef>
              <a:spcAft>
                <a:spcPts val="0"/>
              </a:spcAft>
              <a:buSzPct val="79999"/>
              <a:buChar char="►"/>
            </a:pPr>
            <a:r>
              <a:rPr lang="en-US"/>
              <a:t>Motivation for the project:</a:t>
            </a:r>
            <a:endParaRPr/>
          </a:p>
          <a:p>
            <a:pPr marL="0" lvl="0" indent="0" algn="l" rtl="0">
              <a:lnSpc>
                <a:spcPct val="90000"/>
              </a:lnSpc>
              <a:spcBef>
                <a:spcPts val="1000"/>
              </a:spcBef>
              <a:spcAft>
                <a:spcPts val="0"/>
              </a:spcAft>
              <a:buNone/>
            </a:pPr>
            <a:r>
              <a:rPr lang="en-US"/>
              <a:t>This project targets the many students who rely on this popular Node.js back-end course, focusing specifically on creating manual test scenarios and test cases for API validation. Providing a detailed manual test suite will enable students to thoroughly validate their implementations, ensuring functionality and helping them build confidence in their testing skills. Moreover, this suite will aid the course creator in refining content and addressing any identified issues, ultimately improving the course’s quality and reliability for future students.</a:t>
            </a:r>
            <a:endParaRPr/>
          </a:p>
          <a:p>
            <a:pPr marL="0" lvl="0" indent="0" algn="l" rtl="0">
              <a:lnSpc>
                <a:spcPct val="90000"/>
              </a:lnSpc>
              <a:spcBef>
                <a:spcPts val="1000"/>
              </a:spcBef>
              <a:spcAft>
                <a:spcPts val="0"/>
              </a:spcAft>
              <a:buSzPct val="79999"/>
              <a:buNone/>
            </a:pPr>
            <a:endParaRPr/>
          </a:p>
          <a:p>
            <a:pPr marL="0" lvl="0" indent="0" algn="l" rtl="0">
              <a:lnSpc>
                <a:spcPct val="90000"/>
              </a:lnSpc>
              <a:spcBef>
                <a:spcPts val="1000"/>
              </a:spcBef>
              <a:spcAft>
                <a:spcPts val="0"/>
              </a:spcAft>
              <a:buSzPct val="79999"/>
              <a:buNone/>
            </a:pPr>
            <a:endParaRPr/>
          </a:p>
          <a:p>
            <a:pPr marL="0" lvl="0" indent="0" algn="l" rtl="0">
              <a:lnSpc>
                <a:spcPct val="90000"/>
              </a:lnSpc>
              <a:spcBef>
                <a:spcPts val="1000"/>
              </a:spcBef>
              <a:spcAft>
                <a:spcPts val="0"/>
              </a:spcAft>
              <a:buSzPct val="79999"/>
              <a:buNone/>
            </a:pPr>
            <a:endParaRPr/>
          </a:p>
          <a:p>
            <a:pPr marL="0" lvl="0" indent="0" algn="l" rtl="0">
              <a:lnSpc>
                <a:spcPct val="90000"/>
              </a:lnSpc>
              <a:spcBef>
                <a:spcPts val="1000"/>
              </a:spcBef>
              <a:spcAft>
                <a:spcPts val="0"/>
              </a:spcAft>
              <a:buSzPct val="79999"/>
              <a:buNone/>
            </a:pPr>
            <a:endParaRPr/>
          </a:p>
        </p:txBody>
      </p:sp>
      <p:sp>
        <p:nvSpPr>
          <p:cNvPr id="210" name="Google Shape;210;g30f1e03305b_0_7"/>
          <p:cNvSpPr/>
          <p:nvPr/>
        </p:nvSpPr>
        <p:spPr>
          <a:xfrm flipH="1">
            <a:off x="8807400" y="4013200"/>
            <a:ext cx="336600" cy="2844900"/>
          </a:xfrm>
          <a:prstGeom prst="triangle">
            <a:avLst>
              <a:gd name="adj" fmla="val 0"/>
            </a:avLst>
          </a:prstGeom>
          <a:solidFill>
            <a:schemeClr val="accent1">
              <a:alpha val="8471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4"/>
        <p:cNvGrpSpPr/>
        <p:nvPr/>
      </p:nvGrpSpPr>
      <p:grpSpPr>
        <a:xfrm>
          <a:off x="0" y="0"/>
          <a:ext cx="0" cy="0"/>
          <a:chOff x="0" y="0"/>
          <a:chExt cx="0" cy="0"/>
        </a:xfrm>
      </p:grpSpPr>
      <p:cxnSp>
        <p:nvCxnSpPr>
          <p:cNvPr id="215" name="Google Shape;215;p7"/>
          <p:cNvCxnSpPr/>
          <p:nvPr/>
        </p:nvCxnSpPr>
        <p:spPr>
          <a:xfrm>
            <a:off x="3181353" y="1460500"/>
            <a:ext cx="0" cy="3937000"/>
          </a:xfrm>
          <a:prstGeom prst="straightConnector1">
            <a:avLst/>
          </a:prstGeom>
          <a:noFill/>
          <a:ln w="12700" cap="rnd" cmpd="sng">
            <a:solidFill>
              <a:schemeClr val="accent1"/>
            </a:solidFill>
            <a:prstDash val="solid"/>
            <a:round/>
            <a:headEnd type="none" w="sm" len="sm"/>
            <a:tailEnd type="none" w="sm" len="sm"/>
          </a:ln>
        </p:spPr>
      </p:cxnSp>
      <p:sp>
        <p:nvSpPr>
          <p:cNvPr id="216" name="Google Shape;216;p7"/>
          <p:cNvSpPr txBox="1">
            <a:spLocks noGrp="1"/>
          </p:cNvSpPr>
          <p:nvPr>
            <p:ph type="title"/>
          </p:nvPr>
        </p:nvSpPr>
        <p:spPr>
          <a:xfrm>
            <a:off x="482600" y="816638"/>
            <a:ext cx="2525519" cy="522472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600"/>
              <a:buFont typeface="Trebuchet MS"/>
              <a:buNone/>
            </a:pPr>
            <a:r>
              <a:rPr lang="en-US"/>
              <a:t>Testing process</a:t>
            </a:r>
            <a:endParaRPr/>
          </a:p>
        </p:txBody>
      </p:sp>
      <p:sp>
        <p:nvSpPr>
          <p:cNvPr id="217" name="Google Shape;217;p7"/>
          <p:cNvSpPr txBox="1">
            <a:spLocks noGrp="1"/>
          </p:cNvSpPr>
          <p:nvPr>
            <p:ph type="body" idx="1"/>
          </p:nvPr>
        </p:nvSpPr>
        <p:spPr>
          <a:xfrm>
            <a:off x="3490721" y="816638"/>
            <a:ext cx="3464779" cy="5224724"/>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SzPts val="1440"/>
              <a:buChar char="►"/>
            </a:pPr>
            <a:r>
              <a:rPr lang="en-US"/>
              <a:t>Definition of API endpoints </a:t>
            </a:r>
            <a:endParaRPr/>
          </a:p>
          <a:p>
            <a:pPr marL="342900" lvl="0" indent="-342900" algn="l" rtl="0">
              <a:spcBef>
                <a:spcPts val="1000"/>
              </a:spcBef>
              <a:spcAft>
                <a:spcPts val="0"/>
              </a:spcAft>
              <a:buSzPts val="1440"/>
              <a:buChar char="►"/>
            </a:pPr>
            <a:r>
              <a:rPr lang="en-US"/>
              <a:t>Types of testing</a:t>
            </a:r>
            <a:endParaRPr/>
          </a:p>
          <a:p>
            <a:pPr marL="342900" lvl="0" indent="-342900" algn="l" rtl="0">
              <a:spcBef>
                <a:spcPts val="1000"/>
              </a:spcBef>
              <a:spcAft>
                <a:spcPts val="0"/>
              </a:spcAft>
              <a:buSzPts val="1440"/>
              <a:buChar char="►"/>
            </a:pPr>
            <a:r>
              <a:rPr lang="en-US"/>
              <a:t>Tools used in testing </a:t>
            </a:r>
            <a:endParaRPr/>
          </a:p>
          <a:p>
            <a:pPr marL="342900" lvl="0" indent="-342900" algn="l" rtl="0">
              <a:spcBef>
                <a:spcPts val="1000"/>
              </a:spcBef>
              <a:spcAft>
                <a:spcPts val="0"/>
              </a:spcAft>
              <a:buSzPts val="1440"/>
              <a:buChar char="►"/>
            </a:pPr>
            <a:r>
              <a:rPr lang="en-US"/>
              <a:t>Test cases design</a:t>
            </a: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2096</Words>
  <Application>Microsoft Office PowerPoint</Application>
  <PresentationFormat>On-screen Show (4:3)</PresentationFormat>
  <Paragraphs>221</Paragraphs>
  <Slides>51</Slides>
  <Notes>51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Noto Sans Symbols</vt:lpstr>
      <vt:lpstr>Trebuchet MS</vt:lpstr>
      <vt:lpstr>Facet</vt:lpstr>
      <vt:lpstr>Graduation Project Presentation</vt:lpstr>
      <vt:lpstr>Introduction</vt:lpstr>
      <vt:lpstr>API Testing</vt:lpstr>
      <vt:lpstr>PowerPoint Presentation</vt:lpstr>
      <vt:lpstr>PowerPoint Presentation</vt:lpstr>
      <vt:lpstr>Manual Testing</vt:lpstr>
      <vt:lpstr>PowerPoint Presentation</vt:lpstr>
      <vt:lpstr>PowerPoint Presentation</vt:lpstr>
      <vt:lpstr>Testing process</vt:lpstr>
      <vt:lpstr>API Testing</vt:lpstr>
      <vt:lpstr>PowerPoint Presentation</vt:lpstr>
      <vt:lpstr>PowerPoint Presentation</vt:lpstr>
      <vt:lpstr>PowerPoint Presentation</vt:lpstr>
      <vt:lpstr>PowerPoint Presentation</vt:lpstr>
      <vt:lpstr>PowerPoint Presentation</vt:lpstr>
      <vt:lpstr>PowerPoint Presentation</vt:lpstr>
      <vt:lpstr>Manual Testing</vt:lpstr>
      <vt:lpstr>PowerPoint Presentation</vt:lpstr>
      <vt:lpstr>Bugs report </vt:lpstr>
      <vt:lpstr>API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Manual Testing</vt:lpstr>
      <vt:lpstr>PowerPoint Presentation</vt:lpstr>
      <vt:lpstr>PowerPoint Presentation</vt:lpstr>
      <vt:lpstr>PowerPoint Presentation</vt:lpstr>
      <vt:lpstr>PowerPoint Presentation</vt:lpstr>
      <vt:lpstr>Challenges and Solutions</vt:lpstr>
      <vt:lpstr>API Testing</vt:lpstr>
      <vt:lpstr>PowerPoint Presentation</vt:lpstr>
      <vt:lpstr>PowerPoint Presentation</vt:lpstr>
      <vt:lpstr>API Testing</vt:lpstr>
      <vt:lpstr>PowerPoint Presentation</vt:lpstr>
      <vt:lpstr>PowerPoint Presentation</vt:lpstr>
      <vt:lpstr>Manual Testing</vt:lpstr>
      <vt:lpstr>Conclusion</vt:lpstr>
      <vt:lpstr>PowerPoint Presentation</vt:lpstr>
      <vt:lpstr>PowerPoint Presentation</vt:lpstr>
      <vt:lpstr>Acknowledgments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GEORGE MAGDY ATTYYA ASKANDER</cp:lastModifiedBy>
  <cp:revision>1</cp:revision>
  <dcterms:created xsi:type="dcterms:W3CDTF">2013-01-27T09:14:16Z</dcterms:created>
  <dcterms:modified xsi:type="dcterms:W3CDTF">2024-11-10T21:12:17Z</dcterms:modified>
</cp:coreProperties>
</file>