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8" r:id="rId9"/>
    <p:sldId id="263" r:id="rId10"/>
    <p:sldId id="264" r:id="rId11"/>
    <p:sldId id="273" r:id="rId12"/>
    <p:sldId id="269" r:id="rId13"/>
    <p:sldId id="270" r:id="rId14"/>
    <p:sldId id="271" r:id="rId15"/>
    <p:sldId id="272" r:id="rId16"/>
    <p:sldId id="265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130" autoAdjust="0"/>
  </p:normalViewPr>
  <p:slideViewPr>
    <p:cSldViewPr>
      <p:cViewPr>
        <p:scale>
          <a:sx n="80" d="100"/>
          <a:sy n="80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2055B-E2A9-486F-8791-C1435109B3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5DFC00-5BDA-4894-A42E-182CFF796CFC}">
      <dgm:prSet phldrT="[Texto]"/>
      <dgm:spPr/>
      <dgm:t>
        <a:bodyPr/>
        <a:lstStyle/>
        <a:p>
          <a:r>
            <a:rPr lang="pt-BR" dirty="0" smtClean="0"/>
            <a:t>Entradas</a:t>
          </a:r>
          <a:endParaRPr lang="pt-BR" dirty="0"/>
        </a:p>
      </dgm:t>
    </dgm:pt>
    <dgm:pt modelId="{6FB69B4A-F3F1-4259-AADF-26DA6F2C5463}" type="parTrans" cxnId="{E60D1A29-8855-4903-9D80-58F73413C4F1}">
      <dgm:prSet/>
      <dgm:spPr/>
      <dgm:t>
        <a:bodyPr/>
        <a:lstStyle/>
        <a:p>
          <a:endParaRPr lang="pt-BR"/>
        </a:p>
      </dgm:t>
    </dgm:pt>
    <dgm:pt modelId="{44F04AEE-85AE-4816-9193-6DED69F78228}" type="sibTrans" cxnId="{E60D1A29-8855-4903-9D80-58F73413C4F1}">
      <dgm:prSet/>
      <dgm:spPr/>
      <dgm:t>
        <a:bodyPr/>
        <a:lstStyle/>
        <a:p>
          <a:endParaRPr lang="pt-BR"/>
        </a:p>
      </dgm:t>
    </dgm:pt>
    <dgm:pt modelId="{A6FDCF5C-9923-4D8F-9F90-BA86F0FECC79}">
      <dgm:prSet phldrT="[Texto]"/>
      <dgm:spPr/>
      <dgm:t>
        <a:bodyPr/>
        <a:lstStyle/>
        <a:p>
          <a:r>
            <a:rPr lang="pt-BR" dirty="0" smtClean="0"/>
            <a:t>Ferramentas</a:t>
          </a:r>
        </a:p>
        <a:p>
          <a:r>
            <a:rPr lang="pt-BR" dirty="0" smtClean="0"/>
            <a:t>Técnicas</a:t>
          </a:r>
          <a:endParaRPr lang="pt-BR" dirty="0"/>
        </a:p>
      </dgm:t>
    </dgm:pt>
    <dgm:pt modelId="{A43F1DE5-5C5E-4F4C-84EC-D5954D1FDC2F}" type="parTrans" cxnId="{855F87F4-CECA-4E60-8622-704296E1A881}">
      <dgm:prSet/>
      <dgm:spPr/>
      <dgm:t>
        <a:bodyPr/>
        <a:lstStyle/>
        <a:p>
          <a:endParaRPr lang="pt-BR"/>
        </a:p>
      </dgm:t>
    </dgm:pt>
    <dgm:pt modelId="{4DC3834B-EE06-4D9B-B17A-4EC36D070E9A}" type="sibTrans" cxnId="{855F87F4-CECA-4E60-8622-704296E1A881}">
      <dgm:prSet/>
      <dgm:spPr/>
      <dgm:t>
        <a:bodyPr/>
        <a:lstStyle/>
        <a:p>
          <a:endParaRPr lang="pt-BR"/>
        </a:p>
      </dgm:t>
    </dgm:pt>
    <dgm:pt modelId="{B9F49DEC-4FEE-4675-9052-9420941ACA29}">
      <dgm:prSet phldrT="[Texto]"/>
      <dgm:spPr/>
      <dgm:t>
        <a:bodyPr/>
        <a:lstStyle/>
        <a:p>
          <a:r>
            <a:rPr lang="pt-BR" dirty="0" smtClean="0"/>
            <a:t>Saídas</a:t>
          </a:r>
          <a:endParaRPr lang="pt-BR" dirty="0"/>
        </a:p>
      </dgm:t>
    </dgm:pt>
    <dgm:pt modelId="{0F585946-CCE3-42AD-9EBB-47C3DB2CD38A}" type="parTrans" cxnId="{C575116B-DA7F-4E49-8CB6-3DC1B9759375}">
      <dgm:prSet/>
      <dgm:spPr/>
      <dgm:t>
        <a:bodyPr/>
        <a:lstStyle/>
        <a:p>
          <a:endParaRPr lang="pt-BR"/>
        </a:p>
      </dgm:t>
    </dgm:pt>
    <dgm:pt modelId="{E974B608-1ACD-4137-90B1-E6F2CF312751}" type="sibTrans" cxnId="{C575116B-DA7F-4E49-8CB6-3DC1B9759375}">
      <dgm:prSet/>
      <dgm:spPr/>
      <dgm:t>
        <a:bodyPr/>
        <a:lstStyle/>
        <a:p>
          <a:endParaRPr lang="pt-BR"/>
        </a:p>
      </dgm:t>
    </dgm:pt>
    <dgm:pt modelId="{9AB3C1F5-4BCE-44FF-BC46-A7B5061CC06B}" type="pres">
      <dgm:prSet presAssocID="{48D2055B-E2A9-486F-8791-C1435109B349}" presName="Name0" presStyleCnt="0">
        <dgm:presLayoutVars>
          <dgm:dir/>
          <dgm:resizeHandles val="exact"/>
        </dgm:presLayoutVars>
      </dgm:prSet>
      <dgm:spPr/>
    </dgm:pt>
    <dgm:pt modelId="{60DE439A-3B46-4561-B193-7F4C7F6006DB}" type="pres">
      <dgm:prSet presAssocID="{C45DFC00-5BDA-4894-A42E-182CFF796C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CEC436-2674-4F74-9025-000EC2F9463C}" type="pres">
      <dgm:prSet presAssocID="{44F04AEE-85AE-4816-9193-6DED69F78228}" presName="sibTrans" presStyleLbl="sibTrans2D1" presStyleIdx="0" presStyleCnt="2"/>
      <dgm:spPr/>
      <dgm:t>
        <a:bodyPr/>
        <a:lstStyle/>
        <a:p>
          <a:endParaRPr lang="pt-BR"/>
        </a:p>
      </dgm:t>
    </dgm:pt>
    <dgm:pt modelId="{1ADBE218-CE85-4E42-8B15-659EF0CE07FB}" type="pres">
      <dgm:prSet presAssocID="{44F04AEE-85AE-4816-9193-6DED69F78228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007D71B-7182-46A8-8FA3-F43F8BD508E3}" type="pres">
      <dgm:prSet presAssocID="{A6FDCF5C-9923-4D8F-9F90-BA86F0FECC7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C7F1D4-4D23-40BD-9A6F-C057C98D126B}" type="pres">
      <dgm:prSet presAssocID="{4DC3834B-EE06-4D9B-B17A-4EC36D070E9A}" presName="sibTrans" presStyleLbl="sibTrans2D1" presStyleIdx="1" presStyleCnt="2"/>
      <dgm:spPr/>
      <dgm:t>
        <a:bodyPr/>
        <a:lstStyle/>
        <a:p>
          <a:endParaRPr lang="pt-BR"/>
        </a:p>
      </dgm:t>
    </dgm:pt>
    <dgm:pt modelId="{4F30CA02-CDB6-4ADD-B194-35FC5F6534BD}" type="pres">
      <dgm:prSet presAssocID="{4DC3834B-EE06-4D9B-B17A-4EC36D070E9A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44C4458A-5658-4068-B1FC-128C85726523}" type="pres">
      <dgm:prSet presAssocID="{B9F49DEC-4FEE-4675-9052-9420941ACA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2F8C2A8-6D79-458A-B55A-7A100342AC48}" type="presOf" srcId="{44F04AEE-85AE-4816-9193-6DED69F78228}" destId="{1ADBE218-CE85-4E42-8B15-659EF0CE07FB}" srcOrd="1" destOrd="0" presId="urn:microsoft.com/office/officeart/2005/8/layout/process1"/>
    <dgm:cxn modelId="{AF6B9B67-781A-4022-91EF-0461E07A61EE}" type="presOf" srcId="{C45DFC00-5BDA-4894-A42E-182CFF796CFC}" destId="{60DE439A-3B46-4561-B193-7F4C7F6006DB}" srcOrd="0" destOrd="0" presId="urn:microsoft.com/office/officeart/2005/8/layout/process1"/>
    <dgm:cxn modelId="{E60D1A29-8855-4903-9D80-58F73413C4F1}" srcId="{48D2055B-E2A9-486F-8791-C1435109B349}" destId="{C45DFC00-5BDA-4894-A42E-182CFF796CFC}" srcOrd="0" destOrd="0" parTransId="{6FB69B4A-F3F1-4259-AADF-26DA6F2C5463}" sibTransId="{44F04AEE-85AE-4816-9193-6DED69F78228}"/>
    <dgm:cxn modelId="{607694A4-F733-4577-9433-29A2802AE7C8}" type="presOf" srcId="{4DC3834B-EE06-4D9B-B17A-4EC36D070E9A}" destId="{DDC7F1D4-4D23-40BD-9A6F-C057C98D126B}" srcOrd="0" destOrd="0" presId="urn:microsoft.com/office/officeart/2005/8/layout/process1"/>
    <dgm:cxn modelId="{C520DEAF-DDFD-4589-AEF4-42A530EA641C}" type="presOf" srcId="{48D2055B-E2A9-486F-8791-C1435109B349}" destId="{9AB3C1F5-4BCE-44FF-BC46-A7B5061CC06B}" srcOrd="0" destOrd="0" presId="urn:microsoft.com/office/officeart/2005/8/layout/process1"/>
    <dgm:cxn modelId="{87CC1AC7-6CB6-42A0-AE0F-C984798EE737}" type="presOf" srcId="{A6FDCF5C-9923-4D8F-9F90-BA86F0FECC79}" destId="{8007D71B-7182-46A8-8FA3-F43F8BD508E3}" srcOrd="0" destOrd="0" presId="urn:microsoft.com/office/officeart/2005/8/layout/process1"/>
    <dgm:cxn modelId="{1C691C28-C925-44A9-AEA8-FB3C46981C2A}" type="presOf" srcId="{4DC3834B-EE06-4D9B-B17A-4EC36D070E9A}" destId="{4F30CA02-CDB6-4ADD-B194-35FC5F6534BD}" srcOrd="1" destOrd="0" presId="urn:microsoft.com/office/officeart/2005/8/layout/process1"/>
    <dgm:cxn modelId="{607C2701-0134-4C4D-A2E6-FE0A75475019}" type="presOf" srcId="{44F04AEE-85AE-4816-9193-6DED69F78228}" destId="{93CEC436-2674-4F74-9025-000EC2F9463C}" srcOrd="0" destOrd="0" presId="urn:microsoft.com/office/officeart/2005/8/layout/process1"/>
    <dgm:cxn modelId="{855F87F4-CECA-4E60-8622-704296E1A881}" srcId="{48D2055B-E2A9-486F-8791-C1435109B349}" destId="{A6FDCF5C-9923-4D8F-9F90-BA86F0FECC79}" srcOrd="1" destOrd="0" parTransId="{A43F1DE5-5C5E-4F4C-84EC-D5954D1FDC2F}" sibTransId="{4DC3834B-EE06-4D9B-B17A-4EC36D070E9A}"/>
    <dgm:cxn modelId="{F49B45DC-6F6F-4D1A-B14D-93D9250FBD77}" type="presOf" srcId="{B9F49DEC-4FEE-4675-9052-9420941ACA29}" destId="{44C4458A-5658-4068-B1FC-128C85726523}" srcOrd="0" destOrd="0" presId="urn:microsoft.com/office/officeart/2005/8/layout/process1"/>
    <dgm:cxn modelId="{C575116B-DA7F-4E49-8CB6-3DC1B9759375}" srcId="{48D2055B-E2A9-486F-8791-C1435109B349}" destId="{B9F49DEC-4FEE-4675-9052-9420941ACA29}" srcOrd="2" destOrd="0" parTransId="{0F585946-CCE3-42AD-9EBB-47C3DB2CD38A}" sibTransId="{E974B608-1ACD-4137-90B1-E6F2CF312751}"/>
    <dgm:cxn modelId="{C344AF20-4345-4C81-9D90-97067B897FD4}" type="presParOf" srcId="{9AB3C1F5-4BCE-44FF-BC46-A7B5061CC06B}" destId="{60DE439A-3B46-4561-B193-7F4C7F6006DB}" srcOrd="0" destOrd="0" presId="urn:microsoft.com/office/officeart/2005/8/layout/process1"/>
    <dgm:cxn modelId="{7A45A0DD-E510-47ED-B560-852A5CAF095A}" type="presParOf" srcId="{9AB3C1F5-4BCE-44FF-BC46-A7B5061CC06B}" destId="{93CEC436-2674-4F74-9025-000EC2F9463C}" srcOrd="1" destOrd="0" presId="urn:microsoft.com/office/officeart/2005/8/layout/process1"/>
    <dgm:cxn modelId="{F9F97EF0-6F29-4E81-A0CE-205AC4DDA1F8}" type="presParOf" srcId="{93CEC436-2674-4F74-9025-000EC2F9463C}" destId="{1ADBE218-CE85-4E42-8B15-659EF0CE07FB}" srcOrd="0" destOrd="0" presId="urn:microsoft.com/office/officeart/2005/8/layout/process1"/>
    <dgm:cxn modelId="{9D5B8162-C23C-444C-AF9F-CD912302E0A7}" type="presParOf" srcId="{9AB3C1F5-4BCE-44FF-BC46-A7B5061CC06B}" destId="{8007D71B-7182-46A8-8FA3-F43F8BD508E3}" srcOrd="2" destOrd="0" presId="urn:microsoft.com/office/officeart/2005/8/layout/process1"/>
    <dgm:cxn modelId="{132FC30A-2434-4F81-BB14-CBF1DE522454}" type="presParOf" srcId="{9AB3C1F5-4BCE-44FF-BC46-A7B5061CC06B}" destId="{DDC7F1D4-4D23-40BD-9A6F-C057C98D126B}" srcOrd="3" destOrd="0" presId="urn:microsoft.com/office/officeart/2005/8/layout/process1"/>
    <dgm:cxn modelId="{A1B695B1-EEE6-4D5B-987C-F51D9204F1BE}" type="presParOf" srcId="{DDC7F1D4-4D23-40BD-9A6F-C057C98D126B}" destId="{4F30CA02-CDB6-4ADD-B194-35FC5F6534BD}" srcOrd="0" destOrd="0" presId="urn:microsoft.com/office/officeart/2005/8/layout/process1"/>
    <dgm:cxn modelId="{600375E7-C4E4-43D3-8C4D-A789780FDDBD}" type="presParOf" srcId="{9AB3C1F5-4BCE-44FF-BC46-A7B5061CC06B}" destId="{44C4458A-5658-4068-B1FC-128C85726523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1923-C852-46A2-A14E-F5A2D0B336C4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0175-0A5F-4A13-BA77-EC1320E63A2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Luiz Gomes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George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George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George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George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George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Gilson Moura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Francizozi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Francizozi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Francizozi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Francizozi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Ivan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Ivan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Gilson Moura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George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0175-0A5F-4A13-BA77-EC1320E63A2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2378CA-B8C3-4440-B6BF-3AF0AD9F7906}" type="datetimeFigureOut">
              <a:rPr lang="pt-BR" smtClean="0"/>
              <a:pPr/>
              <a:t>07/04/2015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22C148-AA92-492D-8D1F-9C5C977563E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Computação nas Nuvens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Gerenciamento de Projetos usando </a:t>
            </a:r>
            <a:br>
              <a:rPr lang="pt-BR" dirty="0" smtClean="0"/>
            </a:br>
            <a:r>
              <a:rPr lang="pt-BR" dirty="0" smtClean="0"/>
              <a:t>Zoho Projects</a:t>
            </a:r>
            <a:endParaRPr lang="pt-BR" dirty="0"/>
          </a:p>
        </p:txBody>
      </p:sp>
      <p:pic>
        <p:nvPicPr>
          <p:cNvPr id="4" name="Picture 2" descr="http://www.oficinadanet.com.br/imagens/post/755/cloud-compu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7646" y="1000108"/>
            <a:ext cx="5598407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90051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Gráficos de Grant;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Dependências entre as tarefas;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Calendário do projeto;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Relatórios;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Gerenciamento de usuários;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Wiki;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Chat;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Fórum.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Zoho Projects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Zoho Projects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6366" t="49771" r="17706" b="19336"/>
          <a:stretch>
            <a:fillRect/>
          </a:stretch>
        </p:blipFill>
        <p:spPr bwMode="auto">
          <a:xfrm>
            <a:off x="321439" y="3071810"/>
            <a:ext cx="8501122" cy="21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Zoho Projects – Projeto Artigo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42910" y="2786058"/>
          <a:ext cx="807249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4929222"/>
                <a:gridCol w="1785949"/>
              </a:tblGrid>
              <a:tr h="370840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Fevereiro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Definir o tema da pesquisa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Levantamento bibliográfico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Coleta e análise dos 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Pré-Textuais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03 e 04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Textuais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04 e 06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Pós-Textuais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Revisão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Entrega do Resumo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 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Entrega do Artigo completo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Zoho Projects – Projeto Artigo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6620" t="11130" r="6509" b="6678"/>
          <a:stretch>
            <a:fillRect/>
          </a:stretch>
        </p:blipFill>
        <p:spPr bwMode="auto">
          <a:xfrm>
            <a:off x="1357290" y="2643182"/>
            <a:ext cx="6286544" cy="407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Zoho Projects – Projeto Artigo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9086" t="23116" r="15858" b="20376"/>
          <a:stretch>
            <a:fillRect/>
          </a:stretch>
        </p:blipFill>
        <p:spPr bwMode="auto">
          <a:xfrm>
            <a:off x="1357290" y="2643182"/>
            <a:ext cx="6215106" cy="386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Zoho Projects – Projeto Artigo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9605" t="10274" r="10145" b="5822"/>
          <a:stretch>
            <a:fillRect/>
          </a:stretch>
        </p:blipFill>
        <p:spPr bwMode="auto">
          <a:xfrm>
            <a:off x="1357290" y="2643182"/>
            <a:ext cx="465077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146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Arial" pitchFamily="34" charset="0"/>
              <a:buChar char="•"/>
            </a:pPr>
            <a:r>
              <a:rPr lang="pt-BR" dirty="0" smtClean="0"/>
              <a:t> Benefícios no gerenciamento de projetos utilizando a computação nas nuvens </a:t>
            </a:r>
            <a:br>
              <a:rPr lang="pt-BR" dirty="0" smtClean="0"/>
            </a:br>
            <a:r>
              <a:rPr lang="pt-BR" sz="2400" dirty="0" smtClean="0"/>
              <a:t>( redução de custos e aumento de produtividade)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4000496" y="3000372"/>
            <a:ext cx="4494217" cy="31432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2400" dirty="0" smtClean="0"/>
              <a:t>O que é Computação nas nuvens? (</a:t>
            </a:r>
            <a:r>
              <a:rPr lang="pt-BR" sz="2400" i="1" dirty="0" smtClean="0"/>
              <a:t>Cloud Computing)</a:t>
            </a:r>
            <a:r>
              <a:rPr lang="pt-BR" sz="2400" dirty="0" smtClean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Dados e aplicações distribuidos em rede;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 Exemplo: Webmail (Gmail, Hotmail)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34820" name="Picture 4" descr="http://2.bp.blogspot.com/-zdLJ1ciOCNA/UVwIidpKPuI/AAAAAAAABCw/AvDWedVynu0/s1600/insta-79283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00372"/>
            <a:ext cx="3714776" cy="3194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Aplicação de conhecimento, habilidades, ferramentas e técnicas às atividades do projeto a fim de atender aos seus requisitos(PMI,2008)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Projetos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000364" y="2743200"/>
            <a:ext cx="5494349" cy="34004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2400" dirty="0" smtClean="0"/>
              <a:t>PMBOK – </a:t>
            </a:r>
            <a:r>
              <a:rPr lang="pt-BR" sz="2400" i="1" dirty="0" smtClean="0"/>
              <a:t>Project Management Body of Knowledge</a:t>
            </a:r>
            <a:r>
              <a:rPr lang="pt-BR" sz="2400" dirty="0" smtClean="0"/>
              <a:t> (Corpo de conhecimentos em Gerengiamento de Projetos);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pt-BR" sz="2400" dirty="0" smtClean="0"/>
              <a:t> Gerenciado pelo PMI – </a:t>
            </a:r>
            <a:r>
              <a:rPr lang="pt-BR" sz="2400" i="1" dirty="0" smtClean="0"/>
              <a:t>Project Management Institute</a:t>
            </a:r>
            <a:r>
              <a:rPr lang="pt-BR" sz="2400" dirty="0" smtClean="0"/>
              <a:t>, EUA.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PMBOK</a:t>
            </a:r>
            <a:endParaRPr lang="pt-BR" dirty="0"/>
          </a:p>
        </p:txBody>
      </p:sp>
      <p:pic>
        <p:nvPicPr>
          <p:cNvPr id="32770" name="Picture 2" descr="http://www.sgc.goias.gov.br/upload/arquivos/2014-07/pmi-logo-project-management-institu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5643578"/>
            <a:ext cx="2762210" cy="1011776"/>
          </a:xfrm>
          <a:prstGeom prst="rect">
            <a:avLst/>
          </a:prstGeom>
          <a:noFill/>
        </p:spPr>
      </p:pic>
      <p:pic>
        <p:nvPicPr>
          <p:cNvPr id="32772" name="Picture 4" descr="http://iacom.s8.com.br/produtos/01/00/item/118056/9/118056991_1GG.jpg"/>
          <p:cNvPicPr>
            <a:picLocks noChangeAspect="1" noChangeArrowheads="1"/>
          </p:cNvPicPr>
          <p:nvPr/>
        </p:nvPicPr>
        <p:blipFill>
          <a:blip r:embed="rId4"/>
          <a:srcRect l="15000" r="14499"/>
          <a:stretch>
            <a:fillRect/>
          </a:stretch>
        </p:blipFill>
        <p:spPr bwMode="auto">
          <a:xfrm>
            <a:off x="142844" y="2714620"/>
            <a:ext cx="2770028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000364" y="2743200"/>
            <a:ext cx="5494349" cy="34004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 Teoria, técnicas e ferramentas;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 Origem Militar;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 Processos;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PMBOK</a:t>
            </a:r>
            <a:endParaRPr lang="pt-BR" dirty="0"/>
          </a:p>
        </p:txBody>
      </p:sp>
      <p:pic>
        <p:nvPicPr>
          <p:cNvPr id="32772" name="Picture 4" descr="http://iacom.s8.com.br/produtos/01/00/item/118056/9/118056991_1GG.jpg"/>
          <p:cNvPicPr>
            <a:picLocks noChangeAspect="1" noChangeArrowheads="1"/>
          </p:cNvPicPr>
          <p:nvPr/>
        </p:nvPicPr>
        <p:blipFill>
          <a:blip r:embed="rId3"/>
          <a:srcRect l="15000" r="14499"/>
          <a:stretch>
            <a:fillRect/>
          </a:stretch>
        </p:blipFill>
        <p:spPr bwMode="auto">
          <a:xfrm>
            <a:off x="142844" y="2714620"/>
            <a:ext cx="2770028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146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 Esforço temporário empreendido para criar um produto, serviço ou resultado exclusivo.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Projetos</a:t>
            </a:r>
            <a:endParaRPr lang="pt-BR" dirty="0"/>
          </a:p>
        </p:txBody>
      </p:sp>
      <p:pic>
        <p:nvPicPr>
          <p:cNvPr id="31746" name="Picture 2" descr="http://infraestruturaurbana.pini.com.br/solucoes-tecnicas/32/imagens/i400935.jpg"/>
          <p:cNvPicPr>
            <a:picLocks noChangeAspect="1" noChangeArrowheads="1"/>
          </p:cNvPicPr>
          <p:nvPr/>
        </p:nvPicPr>
        <p:blipFill>
          <a:blip r:embed="rId3"/>
          <a:srcRect t="12739" b="15210"/>
          <a:stretch>
            <a:fillRect/>
          </a:stretch>
        </p:blipFill>
        <p:spPr bwMode="auto">
          <a:xfrm>
            <a:off x="3036920" y="4143380"/>
            <a:ext cx="5964236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90011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Processos;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Áreas de Conhecimentos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357290" y="3071810"/>
          <a:ext cx="6623029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Áreas de Conhecimentos</a:t>
            </a:r>
            <a:endParaRPr lang="pt-BR" dirty="0"/>
          </a:p>
        </p:txBody>
      </p:sp>
      <p:pic>
        <p:nvPicPr>
          <p:cNvPr id="12290" name="Picture 2" descr="http://www.logosassessoria.com.br/img/images/pmbo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9641" y="2786058"/>
            <a:ext cx="5064718" cy="3857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829072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 Fundada em 1996, Pleasanton, CA;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 “Ser inovador significa pertubar o status”;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 Produtos voltados a negócios cloud;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b="1" dirty="0" smtClean="0"/>
              <a:t> http://www.zoho.com</a:t>
            </a: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Zoho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71438"/>
            <a:ext cx="2099369" cy="142873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</TotalTime>
  <Words>320</Words>
  <Application>Microsoft Office PowerPoint</Application>
  <PresentationFormat>Apresentação na tela (4:3)</PresentationFormat>
  <Paragraphs>103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Mediano</vt:lpstr>
      <vt:lpstr>Computação nas Nuvens</vt:lpstr>
      <vt:lpstr>Introdução</vt:lpstr>
      <vt:lpstr>Gerenciamento de Projetos</vt:lpstr>
      <vt:lpstr>PMBOK</vt:lpstr>
      <vt:lpstr>PMBOK</vt:lpstr>
      <vt:lpstr>Projetos</vt:lpstr>
      <vt:lpstr>Áreas de Conhecimentos</vt:lpstr>
      <vt:lpstr>Áreas de Conhecimentos</vt:lpstr>
      <vt:lpstr>Zoho</vt:lpstr>
      <vt:lpstr>Zoho Projects</vt:lpstr>
      <vt:lpstr>Zoho Projects</vt:lpstr>
      <vt:lpstr>Zoho Projects – Projeto Artigo</vt:lpstr>
      <vt:lpstr>Zoho Projects – Projeto Artigo</vt:lpstr>
      <vt:lpstr>Zoho Projects – Projeto Artigo</vt:lpstr>
      <vt:lpstr>Zoho Projects – Projeto Artigo</vt:lpstr>
      <vt:lpstr>Considerações Finais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37</cp:revision>
  <dcterms:created xsi:type="dcterms:W3CDTF">2015-04-07T10:43:16Z</dcterms:created>
  <dcterms:modified xsi:type="dcterms:W3CDTF">2015-04-07T12:27:04Z</dcterms:modified>
</cp:coreProperties>
</file>