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7" r:id="rId5"/>
    <p:sldId id="274" r:id="rId6"/>
    <p:sldId id="269" r:id="rId7"/>
    <p:sldId id="273" r:id="rId8"/>
    <p:sldId id="270" r:id="rId9"/>
    <p:sldId id="268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823" autoAdjust="0"/>
  </p:normalViewPr>
  <p:slideViewPr>
    <p:cSldViewPr snapToGrid="0">
      <p:cViewPr>
        <p:scale>
          <a:sx n="60" d="100"/>
          <a:sy n="60" d="100"/>
        </p:scale>
        <p:origin x="106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notesViewPr>
    <p:cSldViewPr snapToGrid="0"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1875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pt-BR" smtClean="0"/>
              <a:t>30/10/2013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pt-BR" smtClean="0"/>
              <a:t>30/10/2013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Água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éu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Água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gua1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BR" smtClean="0"/>
              <a:t>30/10/2013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pt-BR" dirty="0"/>
          </a:p>
        </p:txBody>
      </p:sp>
      <p:sp>
        <p:nvSpPr>
          <p:cNvPr id="8" name="Água3"/>
          <p:cNvSpPr/>
          <p:nvPr/>
        </p:nvSpPr>
        <p:spPr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Água2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Água1"/>
          <p:cNvPicPr>
            <a:picLocks noChangeAspect="1"/>
          </p:cNvPicPr>
          <p:nvPr/>
        </p:nvPicPr>
        <p:blipFill rotWithShape="1">
          <a:blip r:embed="rId1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pt-BR" smtClean="0"/>
              <a:pPr/>
              <a:t>30/10/2013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RELIGIOSIDADE </a:t>
            </a:r>
            <a:r>
              <a:rPr lang="pt-BR" dirty="0" smtClean="0"/>
              <a:t>BRASILEIRA</a:t>
            </a:r>
            <a:endParaRPr lang="pt-BR" sz="60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PLURALISMO RELIGIOSO, A DIVERSIDADE DE CRENÇAS E O PROCESSO </a:t>
            </a:r>
            <a:r>
              <a:rPr lang="pt-BR" dirty="0" smtClean="0"/>
              <a:t>SINCRÉTICO</a:t>
            </a:r>
            <a:endParaRPr lang="pt-BR" sz="1800" b="0" i="0" baseline="0" dirty="0">
              <a:solidFill>
                <a:srgbClr val="369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O Processo Sincrético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07353"/>
              </p:ext>
            </p:extLst>
          </p:nvPr>
        </p:nvGraphicFramePr>
        <p:xfrm>
          <a:off x="1341120" y="1601981"/>
          <a:ext cx="9509760" cy="3032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69920"/>
                <a:gridCol w="3169920"/>
                <a:gridCol w="3169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Santo Católico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Orixá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Nossa Senhora da Conceição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Iemanjá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Deusa dos grandes rios, mares e oceanos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Bárbara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Iansã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Deusa dos raios, ventos e tempestades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São 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Xangô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Deus do trovão e da justiça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São Jorge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Ogum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Orixá</a:t>
                      </a:r>
                      <a:r>
                        <a:rPr lang="pt-BR" baseline="0" dirty="0" smtClean="0"/>
                        <a:t> da guerra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Jesus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Oxalá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Divindade que criou a humanidade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3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Pluralismo Religioso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4867175" cy="4142232"/>
          </a:xfrm>
        </p:spPr>
        <p:txBody>
          <a:bodyPr>
            <a:normAutofit/>
          </a:bodyPr>
          <a:lstStyle/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Os </a:t>
            </a: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movimentos 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religiosos </a:t>
            </a: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se mostram cada vez mais fechados em suas 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lealdades;</a:t>
            </a:r>
            <a:endParaRPr lang="pt-BR" dirty="0">
              <a:solidFill>
                <a:srgbClr val="3691AA">
                  <a:lumMod val="75000"/>
                </a:srgbClr>
              </a:solidFill>
            </a:endParaRP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As </a:t>
            </a: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religiões oficiais propagam a adesão exclusiva da fé aos seus 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credos;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A religião </a:t>
            </a: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como campo de estudo em espaços acadêmicos;</a:t>
            </a:r>
            <a:endParaRPr lang="pt-BR" sz="2000" b="0" i="0" dirty="0" smtClean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3076" name="Picture 4" descr="http://www.dialogosdosul.org.br/websul/wp-content/uploads/2013/07/Diversidade-Religios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84758" y="1572768"/>
            <a:ext cx="5133474" cy="26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dirty="0" smtClean="0">
                <a:solidFill>
                  <a:srgbClr val="3691AA">
                    <a:lumMod val="50000"/>
                  </a:srgbClr>
                </a:solidFill>
                <a:latin typeface="Georgia"/>
                <a:ea typeface="+mj-ea"/>
                <a:cs typeface="+mj-cs"/>
              </a:rPr>
              <a:t>Ciência da Religião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Estudo </a:t>
            </a:r>
            <a:r>
              <a:rPr lang="pt-BR" dirty="0"/>
              <a:t>empírico que investiga sistematicamente religião em todas as suas </a:t>
            </a:r>
            <a:r>
              <a:rPr lang="pt-BR" dirty="0" smtClean="0"/>
              <a:t>manifestações</a:t>
            </a:r>
            <a:r>
              <a:rPr lang="pt-BR" sz="2000" b="0" i="0" dirty="0" smtClean="0">
                <a:solidFill>
                  <a:srgbClr val="3691AA">
                    <a:lumMod val="75000"/>
                  </a:srgbClr>
                </a:solidFill>
                <a:latin typeface="Georgia"/>
                <a:ea typeface="+mn-ea"/>
                <a:cs typeface="+mn-cs"/>
              </a:rPr>
              <a:t>;</a:t>
            </a:r>
          </a:p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Inventário </a:t>
            </a:r>
            <a:r>
              <a:rPr lang="pt-BR" dirty="0"/>
              <a:t>de fatos reais do mundo </a:t>
            </a:r>
            <a:r>
              <a:rPr lang="pt-BR" dirty="0" smtClean="0"/>
              <a:t>religioso;</a:t>
            </a:r>
          </a:p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Relação </a:t>
            </a:r>
            <a:r>
              <a:rPr lang="pt-BR" dirty="0"/>
              <a:t>religião e </a:t>
            </a:r>
            <a:r>
              <a:rPr lang="pt-BR" dirty="0" smtClean="0"/>
              <a:t>ciência: </a:t>
            </a:r>
            <a:r>
              <a:rPr lang="pt-BR" dirty="0"/>
              <a:t>conflito, independência, diálogo e </a:t>
            </a:r>
            <a:r>
              <a:rPr lang="pt-BR" dirty="0" smtClean="0"/>
              <a:t>integração;</a:t>
            </a:r>
            <a:endParaRPr lang="pt-BR" sz="2000" b="0" i="0" dirty="0" smtClean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dirty="0" smtClean="0">
                <a:solidFill>
                  <a:srgbClr val="3691AA">
                    <a:lumMod val="50000"/>
                  </a:srgbClr>
                </a:solidFill>
                <a:latin typeface="Georgia"/>
                <a:ea typeface="+mj-ea"/>
                <a:cs typeface="+mj-cs"/>
              </a:rPr>
              <a:t>Diversidade de Crenças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5252185" cy="4142232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3691AA">
                  <a:lumMod val="75000"/>
                </a:srgbClr>
              </a:buClr>
              <a:buSzPct val="100000"/>
              <a:buFont typeface="Arial"/>
              <a:buChar char="•"/>
            </a:pPr>
            <a:r>
              <a:rPr lang="pt-BR" sz="2000" b="0" i="0" dirty="0" smtClean="0">
                <a:solidFill>
                  <a:srgbClr val="3691AA">
                    <a:lumMod val="75000"/>
                  </a:srgbClr>
                </a:solidFill>
                <a:latin typeface="Georgia"/>
                <a:ea typeface="+mn-ea"/>
                <a:cs typeface="+mn-cs"/>
              </a:rPr>
              <a:t>Várias religiões e doutrinas atualmente convivem na sociedade</a:t>
            </a:r>
            <a:r>
              <a:rPr lang="pt-BR" sz="2000" b="0" i="0" dirty="0" smtClean="0">
                <a:solidFill>
                  <a:srgbClr val="3691AA">
                    <a:lumMod val="75000"/>
                  </a:srgbClr>
                </a:solidFill>
                <a:latin typeface="Georgia"/>
                <a:ea typeface="+mn-ea"/>
                <a:cs typeface="+mn-cs"/>
              </a:rPr>
              <a:t>;</a:t>
            </a:r>
          </a:p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/>
              <a:t>Brasil é considerado um dos países mais religiosos do </a:t>
            </a:r>
            <a:r>
              <a:rPr lang="pt-BR" dirty="0" smtClean="0"/>
              <a:t>mundo;</a:t>
            </a:r>
            <a:endParaRPr lang="pt-BR" sz="2000" b="0" i="0" dirty="0" smtClean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4" name="Picture 2" descr="http://jeitobaiano.atarde.uol.com.br/wp-content/uploads/2010/01/lav-em-frente-a-igreja-do-bonfim-140110cj105m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525" y="1572768"/>
            <a:ext cx="4841378" cy="32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1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Igreja Católica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5894567" cy="4142232"/>
          </a:xfrm>
        </p:spPr>
        <p:txBody>
          <a:bodyPr>
            <a:normAutofit/>
          </a:bodyPr>
          <a:lstStyle/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Religião </a:t>
            </a:r>
            <a:r>
              <a:rPr lang="pt-BR" dirty="0"/>
              <a:t>mais influente que existe </a:t>
            </a:r>
            <a:r>
              <a:rPr lang="pt-BR" dirty="0" smtClean="0"/>
              <a:t>atualmente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A Cruz é seu </a:t>
            </a:r>
            <a:r>
              <a:rPr lang="pt-BR" dirty="0"/>
              <a:t>maior </a:t>
            </a:r>
            <a:r>
              <a:rPr lang="pt-BR" dirty="0" smtClean="0"/>
              <a:t>símbolo;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endParaRPr lang="pt-BR" dirty="0" smtClean="0">
              <a:solidFill>
                <a:srgbClr val="3691AA">
                  <a:lumMod val="75000"/>
                </a:srgbClr>
              </a:solidFill>
            </a:endParaRPr>
          </a:p>
        </p:txBody>
      </p:sp>
      <p:pic>
        <p:nvPicPr>
          <p:cNvPr id="3074" name="Picture 2" descr="http://www.adf.org.br/home/wp-content/uploads/2013/01/Vaticano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028" y="1572768"/>
            <a:ext cx="4619859" cy="295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Igreja Evangélica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7604097" cy="4142232"/>
          </a:xfrm>
        </p:spPr>
        <p:txBody>
          <a:bodyPr>
            <a:normAutofit/>
          </a:bodyPr>
          <a:lstStyle/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Segunda </a:t>
            </a:r>
            <a:r>
              <a:rPr lang="pt-BR" dirty="0"/>
              <a:t>religião mais influente que existe </a:t>
            </a:r>
            <a:r>
              <a:rPr lang="pt-BR" dirty="0" smtClean="0"/>
              <a:t>atualmente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Possui </a:t>
            </a:r>
            <a:r>
              <a:rPr lang="pt-BR" dirty="0"/>
              <a:t>mais de 970 milhões de seguidores e só no Brasil são mais de 40 milhões de </a:t>
            </a:r>
            <a:r>
              <a:rPr lang="pt-BR" dirty="0" smtClean="0"/>
              <a:t>protestantes;</a:t>
            </a:r>
            <a:endParaRPr lang="pt-BR" dirty="0">
              <a:solidFill>
                <a:srgbClr val="3691AA">
                  <a:lumMod val="75000"/>
                </a:srgbClr>
              </a:solidFill>
            </a:endParaRP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Focam </a:t>
            </a:r>
            <a:r>
              <a:rPr lang="pt-BR" dirty="0"/>
              <a:t>o seu objetivo na pregação e divulgação do </a:t>
            </a:r>
            <a:r>
              <a:rPr lang="pt-BR" dirty="0" smtClean="0"/>
              <a:t>Evangelho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/>
              <a:t>Apenas 32 anos após o descobrimento do Brasil o protestantismo já se fez presente em solos brasileiros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/>
              <a:t>Apenas em 1858 foi fundada uma igreja evangélica congregacional de fala portuguesa no Brasil, que é a Igreja Evangélica Fluminense, localizada na cidade do Rio de </a:t>
            </a:r>
            <a:r>
              <a:rPr lang="pt-BR" dirty="0" smtClean="0"/>
              <a:t>Janeiro;</a:t>
            </a:r>
            <a:endParaRPr lang="pt-BR" sz="2000" b="0" i="0" dirty="0" smtClean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2050" name="Picture 2" descr="http://farm8.staticflickr.com/7195/6869636814_42aeaae53a_z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8943" y="1572768"/>
            <a:ext cx="2354251" cy="35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Espiritismo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6636689" cy="414223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É uma doutrina</a:t>
            </a:r>
            <a:r>
              <a:rPr lang="pt-BR" dirty="0"/>
              <a:t>, revelada por Espíritos Superiores,  </a:t>
            </a:r>
            <a:r>
              <a:rPr lang="pt-BR" dirty="0" smtClean="0"/>
              <a:t>através </a:t>
            </a:r>
            <a:r>
              <a:rPr lang="pt-BR" dirty="0"/>
              <a:t>dos </a:t>
            </a:r>
            <a:r>
              <a:rPr lang="pt-BR" dirty="0" smtClean="0"/>
              <a:t>médiuns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Surgiu </a:t>
            </a:r>
            <a:r>
              <a:rPr lang="pt-BR" dirty="0"/>
              <a:t>na França, no ano de </a:t>
            </a:r>
            <a:r>
              <a:rPr lang="pt-BR" dirty="0" smtClean="0"/>
              <a:t>1857 por Allan Kardec;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O grupo mais antigo desses estudiosos e praticantes constituiu-se no Rio de Janeiro em 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1844;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>
                <a:solidFill>
                  <a:srgbClr val="3691AA">
                    <a:lumMod val="75000"/>
                  </a:srgbClr>
                </a:solidFill>
              </a:rPr>
              <a:t>Fundamentos: Deus, imortalidade da alma, reencarnação e comunicalidade dos espíritos;</a:t>
            </a:r>
          </a:p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endParaRPr lang="pt-BR" dirty="0">
              <a:solidFill>
                <a:srgbClr val="3691AA">
                  <a:lumMod val="75000"/>
                </a:srgbClr>
              </a:solidFill>
            </a:endParaRPr>
          </a:p>
        </p:txBody>
      </p:sp>
      <p:pic>
        <p:nvPicPr>
          <p:cNvPr id="1026" name="Picture 2" descr="http://www.institutoandreluiz.org/Allan_Kardec_espiritis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1923" y="1353312"/>
            <a:ext cx="29051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Candomblé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5947576" cy="4142232"/>
          </a:xfrm>
        </p:spPr>
        <p:txBody>
          <a:bodyPr/>
          <a:lstStyle/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Religião </a:t>
            </a:r>
            <a:r>
              <a:rPr lang="pt-BR" dirty="0"/>
              <a:t>africana trazida para o Brasil no período em que os negros desembarcaram para serem </a:t>
            </a:r>
            <a:r>
              <a:rPr lang="pt-BR" dirty="0" smtClean="0"/>
              <a:t>escravos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  <a:latin typeface="Georgia"/>
              </a:rPr>
              <a:t>;</a:t>
            </a: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A Igreja </a:t>
            </a:r>
            <a:r>
              <a:rPr lang="pt-BR" dirty="0"/>
              <a:t>Católica proibia o ritual africano e ainda tinha o apoio do governo, que julgava o ato como </a:t>
            </a:r>
            <a:r>
              <a:rPr lang="pt-BR" dirty="0" smtClean="0"/>
              <a:t>criminoso;</a:t>
            </a:r>
            <a:endParaRPr lang="pt-BR" dirty="0" smtClean="0">
              <a:solidFill>
                <a:srgbClr val="3691AA">
                  <a:lumMod val="75000"/>
                </a:srgbClr>
              </a:solidFill>
              <a:latin typeface="Georgia"/>
            </a:endParaRPr>
          </a:p>
          <a:p>
            <a:pPr>
              <a:buClr>
                <a:srgbClr val="3691AA">
                  <a:lumMod val="75000"/>
                </a:srgbClr>
              </a:buClr>
              <a:buFont typeface="Arial"/>
              <a:buChar char="•"/>
            </a:pPr>
            <a:endParaRPr lang="pt-BR" sz="2000" b="0" i="0" dirty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2050" name="Picture 2" descr="http://1.bp.blogspot.com/-D-5h9xOg2zY/UD_jkazXkzI/AAAAAAAAArU/elf61N6wxuM/s640/candomble-practice-in-braz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19" y="1649897"/>
            <a:ext cx="4286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 smtClean="0">
                <a:solidFill>
                  <a:srgbClr val="3691AA">
                    <a:lumMod val="50000"/>
                  </a:srgbClr>
                </a:solidFill>
              </a:rPr>
              <a:t>O Processo Sincrético</a:t>
            </a:r>
            <a:endParaRPr lang="pt-BR" sz="3800" b="0" i="0" dirty="0">
              <a:solidFill>
                <a:srgbClr val="3691AA">
                  <a:lumMod val="50000"/>
                </a:srgbClr>
              </a:solidFill>
              <a:latin typeface="Georgi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1572768"/>
            <a:ext cx="7241406" cy="2299156"/>
          </a:xfrm>
        </p:spPr>
        <p:txBody>
          <a:bodyPr/>
          <a:lstStyle/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>
                <a:solidFill>
                  <a:srgbClr val="3691AA">
                    <a:lumMod val="75000"/>
                  </a:srgbClr>
                </a:solidFill>
              </a:rPr>
              <a:t>Brasil é um</a:t>
            </a:r>
            <a:r>
              <a:rPr lang="pt-BR" b="1" dirty="0"/>
              <a:t> estado laico</a:t>
            </a:r>
            <a:r>
              <a:rPr lang="pt-BR" dirty="0"/>
              <a:t>, o que significa que os brasileiros podem escolher a religião que pretendem praticar sem retaliações, perseguições ou preconceito;</a:t>
            </a:r>
            <a:endParaRPr lang="pt-BR" dirty="0">
              <a:solidFill>
                <a:srgbClr val="3691AA">
                  <a:lumMod val="75000"/>
                </a:srgbClr>
              </a:solidFill>
            </a:endParaRPr>
          </a:p>
          <a:p>
            <a:pPr algn="just">
              <a:buClr>
                <a:srgbClr val="3691AA">
                  <a:lumMod val="75000"/>
                </a:srgbClr>
              </a:buClr>
              <a:buFont typeface="Arial"/>
              <a:buChar char="•"/>
            </a:pPr>
            <a:r>
              <a:rPr lang="pt-BR" dirty="0" smtClean="0"/>
              <a:t>Encontro </a:t>
            </a:r>
            <a:r>
              <a:rPr lang="pt-BR" dirty="0"/>
              <a:t>de </a:t>
            </a:r>
            <a:r>
              <a:rPr lang="pt-BR" b="1" dirty="0"/>
              <a:t>três grandes tradições </a:t>
            </a:r>
            <a:r>
              <a:rPr lang="pt-BR" dirty="0"/>
              <a:t>culturais: a ameríndia, nativa da terra; a </a:t>
            </a:r>
            <a:r>
              <a:rPr lang="pt-BR" dirty="0" smtClean="0"/>
              <a:t>europeia, </a:t>
            </a:r>
            <a:r>
              <a:rPr lang="pt-BR" dirty="0"/>
              <a:t>trazida pelos colonizadores portugueses e mais tarde a africana, trazida pelos escravos bantos e </a:t>
            </a:r>
            <a:r>
              <a:rPr lang="pt-BR" dirty="0" smtClean="0"/>
              <a:t>sudaneses</a:t>
            </a:r>
            <a:r>
              <a:rPr lang="pt-BR" dirty="0" smtClean="0">
                <a:solidFill>
                  <a:srgbClr val="3691AA">
                    <a:lumMod val="75000"/>
                  </a:srgbClr>
                </a:solidFill>
                <a:latin typeface="Georgia"/>
              </a:rPr>
              <a:t>;</a:t>
            </a:r>
            <a:endParaRPr lang="pt-BR" sz="2000" b="0" i="0" dirty="0" smtClean="0">
              <a:solidFill>
                <a:srgbClr val="3691AA">
                  <a:lumMod val="75000"/>
                </a:srgbClr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1026" name="Picture 2" descr="http://ideiasnamala.files.wordpress.com/2012/02/dsc0668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1712" y="1572768"/>
            <a:ext cx="2614993" cy="19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c.photoshelter.com/img-get/I0000rwmsMX4COpU/s/860/860/Bonfim-Church-Salvador-Bahia-3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1712" y="3871924"/>
            <a:ext cx="2620267" cy="174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_16x9_TP102895251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A2D1E98-7F01-4EF5-BCD3-D1A02B737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pintura com motivo de mar (widescreen)</Template>
  <TotalTime>0</TotalTime>
  <Words>323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Georgia</vt:lpstr>
      <vt:lpstr>Ocean_16x9_TP102895251</vt:lpstr>
      <vt:lpstr>A RELIGIOSIDADE BRASILEIRA</vt:lpstr>
      <vt:lpstr>Pluralismo Religioso</vt:lpstr>
      <vt:lpstr>Ciência da Religião</vt:lpstr>
      <vt:lpstr>Diversidade de Crenças</vt:lpstr>
      <vt:lpstr>Igreja Católica</vt:lpstr>
      <vt:lpstr>Igreja Evangélica</vt:lpstr>
      <vt:lpstr>Espiritismo</vt:lpstr>
      <vt:lpstr>Candomblé</vt:lpstr>
      <vt:lpstr>O Processo Sincrético</vt:lpstr>
      <vt:lpstr>O Processo Sincrético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2013-10-30T12:19:56Z</dcterms:created>
  <dcterms:modified xsi:type="dcterms:W3CDTF">2013-10-30T16:20:35Z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