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71" r:id="rId3"/>
    <p:sldId id="286" r:id="rId4"/>
    <p:sldId id="272" r:id="rId5"/>
    <p:sldId id="273" r:id="rId6"/>
    <p:sldId id="274" r:id="rId7"/>
    <p:sldId id="280" r:id="rId8"/>
    <p:sldId id="285" r:id="rId9"/>
    <p:sldId id="276" r:id="rId10"/>
    <p:sldId id="278" r:id="rId11"/>
    <p:sldId id="275" r:id="rId12"/>
    <p:sldId id="277" r:id="rId13"/>
    <p:sldId id="281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57" r:id="rId28"/>
    <p:sldId id="297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 autoAdjust="0"/>
    <p:restoredTop sz="94661" autoAdjust="0"/>
  </p:normalViewPr>
  <p:slideViewPr>
    <p:cSldViewPr snapToGrid="0">
      <p:cViewPr varScale="1">
        <p:scale>
          <a:sx n="103" d="100"/>
          <a:sy n="103" d="100"/>
        </p:scale>
        <p:origin x="208" y="4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493258416"/>
        <c:axId val="-493256096"/>
      </c:barChart>
      <c:catAx>
        <c:axId val="-4932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3256096"/>
        <c:crosses val="autoZero"/>
        <c:auto val="1"/>
        <c:lblAlgn val="ctr"/>
        <c:lblOffset val="100"/>
        <c:noMultiLvlLbl val="0"/>
      </c:catAx>
      <c:valAx>
        <c:axId val="-4932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325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 goes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9/7/17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9/7/17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9/7/17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search of thousands of short-read sequencing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Bloom filters and Binary Trees: A probabilistic approach to searching DNA sequences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are an application of a false-biased (one-sided) Monte </a:t>
            </a:r>
            <a:r>
              <a:rPr lang="en-US" dirty="0" smtClean="0"/>
              <a:t>Carlo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always correct when it returns false. </a:t>
            </a:r>
          </a:p>
          <a:p>
            <a:r>
              <a:rPr lang="en-US" dirty="0" smtClean="0"/>
              <a:t>That </a:t>
            </a:r>
            <a:r>
              <a:rPr lang="en-US" dirty="0"/>
              <a:t>is why this is a probabilistic data structure: We don't care about collisions looking for a key: the data structure either returns "no" or "maybe". This relates to the properties of Bloom-filters </a:t>
            </a:r>
            <a:r>
              <a:rPr lang="en-US" dirty="0" smtClean="0"/>
              <a:t>( more to follow).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0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Bloom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</a:t>
            </a:r>
            <a:r>
              <a:rPr lang="en-US" dirty="0"/>
              <a:t>returning a false negative: Data set is maybe in the set or not in it.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"maybe" comes from the way you read back data, as close-enough k-</a:t>
            </a:r>
            <a:r>
              <a:rPr lang="en-US" dirty="0" err="1"/>
              <a:t>mers</a:t>
            </a:r>
            <a:r>
              <a:rPr lang="en-US" dirty="0"/>
              <a:t> can cause the structure to return false results</a:t>
            </a:r>
          </a:p>
          <a:p>
            <a:r>
              <a:rPr lang="en-US" dirty="0" smtClean="0"/>
              <a:t>Storage </a:t>
            </a:r>
            <a:r>
              <a:rPr lang="en-US" dirty="0"/>
              <a:t>of keys can be different from the storage of value</a:t>
            </a:r>
          </a:p>
          <a:p>
            <a:pPr lvl="1"/>
            <a:r>
              <a:rPr lang="en-US" dirty="0" smtClean="0"/>
              <a:t>Keys </a:t>
            </a:r>
            <a:r>
              <a:rPr lang="en-US" dirty="0"/>
              <a:t>can be in core memory which has fast access time, value(s) can be in disk, which has slow access time.</a:t>
            </a:r>
          </a:p>
          <a:p>
            <a:pPr lvl="2"/>
            <a:r>
              <a:rPr lang="en-US" dirty="0" smtClean="0"/>
              <a:t>Minimize </a:t>
            </a:r>
            <a:r>
              <a:rPr lang="en-US" dirty="0"/>
              <a:t>query time and efficient memory usage, as only a percentage of the whole data is in memory (the keys)</a:t>
            </a:r>
          </a:p>
        </p:txBody>
      </p:sp>
    </p:spTree>
    <p:extLst>
      <p:ext uri="{BB962C8B-B14F-4D97-AF65-F5344CB8AC3E}">
        <p14:creationId xmlns:p14="http://schemas.microsoft.com/office/powerpoint/2010/main" val="1778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RRR 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RRR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bit sequence data structure, which answers arbitrary length rank queries in O(1)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 </a:t>
            </a:r>
            <a:r>
              <a:rPr lang="en-US" dirty="0"/>
              <a:t>It implicitly provides compression, as it utilizes bits instead of words while performing the search</a:t>
            </a:r>
          </a:p>
        </p:txBody>
      </p:sp>
    </p:spTree>
    <p:extLst>
      <p:ext uri="{BB962C8B-B14F-4D97-AF65-F5344CB8AC3E}">
        <p14:creationId xmlns:p14="http://schemas.microsoft.com/office/powerpoint/2010/main" val="7574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Bloom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ièce </a:t>
            </a:r>
            <a:r>
              <a:rPr lang="en-US" dirty="0"/>
              <a:t>de </a:t>
            </a:r>
            <a:r>
              <a:rPr lang="en-US" dirty="0" smtClean="0"/>
              <a:t>Résistance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Bloom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Sequence Bloom Tree is a hierarchy of compressed bloom filters in a binary tree data structure format. The filters play the part of the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Sequence Bloom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 structure used in indexing.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paper, it is used to index all experiments in a database that contains a given query sequence </a:t>
            </a:r>
            <a:r>
              <a:rPr lang="en-US" i="1" dirty="0"/>
              <a:t>q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Sequence Bloom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Greatly </a:t>
            </a:r>
            <a:r>
              <a:rPr lang="en-US" dirty="0"/>
              <a:t>reduced storage requirements</a:t>
            </a:r>
          </a:p>
          <a:p>
            <a:r>
              <a:rPr lang="en-US" dirty="0" smtClean="0"/>
              <a:t>Insertion/construction </a:t>
            </a:r>
            <a:r>
              <a:rPr lang="en-US" dirty="0"/>
              <a:t>time lowered</a:t>
            </a:r>
          </a:p>
          <a:p>
            <a:r>
              <a:rPr lang="en-US" dirty="0" smtClean="0"/>
              <a:t>Reduced </a:t>
            </a:r>
            <a:r>
              <a:rPr lang="en-US" dirty="0"/>
              <a:t>query times </a:t>
            </a:r>
          </a:p>
          <a:p>
            <a:r>
              <a:rPr lang="en-US" dirty="0" smtClean="0"/>
              <a:t>Low resource </a:t>
            </a:r>
            <a:r>
              <a:rPr lang="en-US" dirty="0"/>
              <a:t>requirements: Low memory </a:t>
            </a:r>
            <a:r>
              <a:rPr lang="en-US" dirty="0" smtClean="0"/>
              <a:t>usage </a:t>
            </a:r>
            <a:r>
              <a:rPr lang="en-US" dirty="0"/>
              <a:t>/ 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40125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and </a:t>
            </a:r>
            <a:r>
              <a:rPr lang="en-US" dirty="0"/>
              <a:t>insertion </a:t>
            </a:r>
            <a:r>
              <a:rPr lang="en-US" dirty="0" smtClean="0"/>
              <a:t>in SBT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Related concepts: Construction of the SBT works identically to inserting a new node.</a:t>
            </a:r>
          </a:p>
          <a:p>
            <a:pPr marL="0" indent="0">
              <a:buNone/>
            </a:pPr>
            <a:r>
              <a:rPr lang="en-US" dirty="0"/>
              <a:t>Three major tasks:</a:t>
            </a:r>
          </a:p>
          <a:p>
            <a:r>
              <a:rPr lang="en-US" dirty="0" smtClean="0"/>
              <a:t>Computing </a:t>
            </a:r>
            <a:r>
              <a:rPr lang="en-US" dirty="0"/>
              <a:t>bloom filters for each of the experiments included at leaves</a:t>
            </a:r>
          </a:p>
          <a:p>
            <a:r>
              <a:rPr lang="en-US" dirty="0" smtClean="0"/>
              <a:t>Building </a:t>
            </a:r>
            <a:r>
              <a:rPr lang="en-US" dirty="0"/>
              <a:t>the tree and internal node representation</a:t>
            </a:r>
          </a:p>
          <a:p>
            <a:r>
              <a:rPr lang="en-US" dirty="0" smtClean="0"/>
              <a:t>RRR </a:t>
            </a:r>
            <a:r>
              <a:rPr lang="en-US" dirty="0"/>
              <a:t>compression of each of the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We are presenting a probabilistic hash data structure, called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Sequence </a:t>
            </a:r>
            <a:r>
              <a:rPr lang="en-US" b="1" dirty="0"/>
              <a:t>Bloom Tree (SBT).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Data </a:t>
            </a:r>
            <a:r>
              <a:rPr lang="en-US" dirty="0"/>
              <a:t>structure is useful in indexing and searching Big Genomic Data.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current data structures and the tools that utilize them do not allow searching sequence archives of this scale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Construction/Insertion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34066"/>
            <a:ext cx="9601200" cy="42383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bloom filter b(s) of k-</a:t>
            </a:r>
            <a:r>
              <a:rPr lang="en-US" dirty="0" err="1"/>
              <a:t>mers</a:t>
            </a:r>
            <a:r>
              <a:rPr lang="en-US" dirty="0"/>
              <a:t> present in s</a:t>
            </a:r>
          </a:p>
          <a:p>
            <a:r>
              <a:rPr lang="en-US" dirty="0" smtClean="0"/>
              <a:t>Walk </a:t>
            </a:r>
            <a:r>
              <a:rPr lang="en-US" dirty="0"/>
              <a:t>the tree</a:t>
            </a:r>
          </a:p>
          <a:p>
            <a:r>
              <a:rPr lang="en-US" dirty="0" smtClean="0"/>
              <a:t>Insert </a:t>
            </a:r>
            <a:r>
              <a:rPr lang="en-US" dirty="0"/>
              <a:t>at the bottom</a:t>
            </a:r>
          </a:p>
          <a:p>
            <a:r>
              <a:rPr lang="en-US" dirty="0" smtClean="0"/>
              <a:t>Insertion </a:t>
            </a:r>
            <a:r>
              <a:rPr lang="en-US" dirty="0"/>
              <a:t>Criterion: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child: second node </a:t>
            </a:r>
            <a:r>
              <a:rPr lang="en-US" dirty="0" smtClean="0"/>
              <a:t>representing </a:t>
            </a:r>
            <a:r>
              <a:rPr lang="en-US" dirty="0"/>
              <a:t>second child is inserted. </a:t>
            </a:r>
            <a:r>
              <a:rPr lang="en-US" dirty="0" smtClean="0"/>
              <a:t>Node </a:t>
            </a:r>
            <a:r>
              <a:rPr lang="en-US" dirty="0"/>
              <a:t>represents s and has value </a:t>
            </a:r>
            <a:r>
              <a:rPr lang="en-US" b="1" dirty="0" smtClean="0"/>
              <a:t>b(</a:t>
            </a:r>
            <a:r>
              <a:rPr lang="en-US" i="1" dirty="0" smtClean="0"/>
              <a:t>s</a:t>
            </a:r>
            <a:r>
              <a:rPr lang="en-US" b="1" dirty="0"/>
              <a:t>)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children: </a:t>
            </a:r>
            <a:endParaRPr lang="en-US" dirty="0" smtClean="0"/>
          </a:p>
          <a:p>
            <a:pPr lvl="2"/>
            <a:r>
              <a:rPr lang="en-US" dirty="0" smtClean="0"/>
              <a:t>Compare </a:t>
            </a:r>
            <a:r>
              <a:rPr lang="en-US" dirty="0"/>
              <a:t>current </a:t>
            </a:r>
            <a:r>
              <a:rPr lang="en-US" b="1" dirty="0" smtClean="0"/>
              <a:t>b(</a:t>
            </a:r>
            <a:r>
              <a:rPr lang="en-US" i="1" dirty="0" smtClean="0"/>
              <a:t>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against the bloom filters </a:t>
            </a:r>
            <a:r>
              <a:rPr lang="en-US" b="1" dirty="0"/>
              <a:t>b(</a:t>
            </a:r>
            <a:r>
              <a:rPr lang="en-US" i="1" dirty="0"/>
              <a:t>left(u)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/>
              <a:t>b(</a:t>
            </a:r>
            <a:r>
              <a:rPr lang="en-US" i="1" dirty="0"/>
              <a:t>right(u)</a:t>
            </a:r>
            <a:r>
              <a:rPr lang="en-US" b="1" dirty="0"/>
              <a:t>)</a:t>
            </a:r>
            <a:r>
              <a:rPr lang="en-US" dirty="0"/>
              <a:t> of the left </a:t>
            </a:r>
            <a:r>
              <a:rPr lang="en-US" i="1" dirty="0"/>
              <a:t>left(u)</a:t>
            </a:r>
            <a:r>
              <a:rPr lang="en-US" dirty="0"/>
              <a:t> and right </a:t>
            </a:r>
            <a:r>
              <a:rPr lang="en-US" i="1" dirty="0"/>
              <a:t>right(u)</a:t>
            </a:r>
            <a:r>
              <a:rPr lang="en-US" dirty="0"/>
              <a:t> children of u.</a:t>
            </a:r>
          </a:p>
          <a:p>
            <a:pPr lvl="2"/>
            <a:r>
              <a:rPr lang="en-US" dirty="0" smtClean="0"/>
              <a:t>More </a:t>
            </a:r>
            <a:r>
              <a:rPr lang="en-US" dirty="0"/>
              <a:t>similar Hamming distance, become current node</a:t>
            </a:r>
          </a:p>
          <a:p>
            <a:pPr lvl="2"/>
            <a:r>
              <a:rPr lang="en-US" dirty="0" smtClean="0"/>
              <a:t>Repeat </a:t>
            </a:r>
            <a:r>
              <a:rPr lang="en-US" dirty="0"/>
              <a:t>until hit the bottom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children: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experiment represented: add new node that has two children: the current node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786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binary tree properties, experiments with similar bloom trees, get grouped together.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query time</a:t>
            </a:r>
          </a:p>
          <a:p>
            <a:r>
              <a:rPr lang="en-US" dirty="0" smtClean="0"/>
              <a:t>While </a:t>
            </a:r>
            <a:r>
              <a:rPr lang="en-US" dirty="0"/>
              <a:t>walking down the tree, the top of each subtree is the union of all of its leafs, including </a:t>
            </a:r>
            <a:r>
              <a:rPr lang="en-US" b="1" dirty="0"/>
              <a:t>b(</a:t>
            </a:r>
            <a:r>
              <a:rPr lang="en-US" i="1" dirty="0"/>
              <a:t>s</a:t>
            </a:r>
            <a:r>
              <a:rPr lang="en-US" b="1" dirty="0"/>
              <a:t>)</a:t>
            </a:r>
          </a:p>
          <a:p>
            <a:pPr lvl="1"/>
            <a:r>
              <a:rPr lang="en-US" dirty="0" smtClean="0"/>
              <a:t>Potential problem </a:t>
            </a:r>
            <a:r>
              <a:rPr lang="en-US" dirty="0"/>
              <a:t>at the root of the tree ( filter saturation at root)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to leafs, greater possibility of </a:t>
            </a:r>
            <a:r>
              <a:rPr lang="en-US" dirty="0" smtClean="0"/>
              <a:t>false-positive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Quering</a:t>
            </a:r>
            <a:r>
              <a:rPr lang="en-US" dirty="0"/>
              <a:t> 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RRR: A Select Index using Bit Vectors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O(1) access time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filter consists of a bit vector of length m and a set of h hash functions </a:t>
            </a:r>
            <a:r>
              <a:rPr lang="en-US" b="1" dirty="0"/>
              <a:t>h1</a:t>
            </a:r>
          </a:p>
          <a:p>
            <a:pPr lvl="1"/>
            <a:r>
              <a:rPr lang="en-US" dirty="0" smtClean="0"/>
              <a:t>Insertion </a:t>
            </a:r>
            <a:r>
              <a:rPr lang="en-US" dirty="0"/>
              <a:t>of k ∈ U is performed by setting to 1 the bits specified by </a:t>
            </a:r>
            <a:r>
              <a:rPr lang="en-US" b="1" dirty="0"/>
              <a:t>hi(</a:t>
            </a:r>
            <a:r>
              <a:rPr lang="en-US" i="1" dirty="0"/>
              <a:t>k</a:t>
            </a:r>
            <a:r>
              <a:rPr lang="en-US" b="1" dirty="0"/>
              <a:t>)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1, …, h. </a:t>
            </a:r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membership of k in b(k) checks these same bits; if they are all 1, the filter is reported to contain key </a:t>
            </a:r>
            <a:r>
              <a:rPr lang="en-US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One-sided </a:t>
            </a:r>
            <a:r>
              <a:rPr lang="en-US" dirty="0"/>
              <a:t>error: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of overlapping </a:t>
            </a:r>
            <a:r>
              <a:rPr lang="en-US" dirty="0" smtClean="0"/>
              <a:t>hash </a:t>
            </a:r>
            <a:r>
              <a:rPr lang="en-US" dirty="0"/>
              <a:t>results bloom filters have one-sided error: they can report a k-</a:t>
            </a:r>
            <a:r>
              <a:rPr lang="en-US" dirty="0" err="1"/>
              <a:t>mer</a:t>
            </a:r>
            <a:r>
              <a:rPr lang="en-US" dirty="0"/>
              <a:t> k is present when it is </a:t>
            </a:r>
            <a:r>
              <a:rPr lang="en-US" dirty="0" smtClean="0"/>
              <a:t>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Bloom Filter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important parameters:</a:t>
            </a:r>
          </a:p>
          <a:p>
            <a:r>
              <a:rPr lang="en-US" dirty="0" smtClean="0"/>
              <a:t>Bloom </a:t>
            </a:r>
            <a:r>
              <a:rPr lang="en-US" dirty="0"/>
              <a:t>filter length (m)</a:t>
            </a:r>
          </a:p>
          <a:p>
            <a:r>
              <a:rPr lang="en-US" dirty="0" smtClean="0"/>
              <a:t>Number </a:t>
            </a:r>
            <a:r>
              <a:rPr lang="en-US" dirty="0"/>
              <a:t>of hash functions (h) in the filter</a:t>
            </a:r>
          </a:p>
        </p:txBody>
      </p:sp>
    </p:spTree>
    <p:extLst>
      <p:ext uri="{BB962C8B-B14F-4D97-AF65-F5344CB8AC3E}">
        <p14:creationId xmlns:p14="http://schemas.microsoft.com/office/powerpoint/2010/main" val="2832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number of hashes that minimizes the false-positive rate of a union filter </a:t>
                </a:r>
                <a:r>
                  <a:rPr lang="en-US" i="1" dirty="0"/>
                  <a:t>U</a:t>
                </a:r>
                <a:r>
                  <a:rPr lang="en-US" dirty="0"/>
                  <a:t> with the expected number of elements </a:t>
                </a:r>
                <a:r>
                  <a:rPr lang="en-US" i="1" dirty="0"/>
                  <a:t>h</a:t>
                </a:r>
                <a:r>
                  <a:rPr lang="en-US" dirty="0"/>
                  <a:t> is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 be a query string containing </a:t>
            </a:r>
            <a:r>
              <a:rPr lang="en-US" dirty="0" smtClean="0">
                <a:latin typeface="Brush Script Std" panose="03060802040607070404" pitchFamily="66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distinct k-</a:t>
            </a:r>
            <a:r>
              <a:rPr lang="en-US" dirty="0" err="1"/>
              <a:t>mers</a:t>
            </a:r>
            <a:r>
              <a:rPr lang="en-US" dirty="0"/>
              <a:t>. If we treat </a:t>
            </a:r>
            <a:r>
              <a:rPr lang="en-US" dirty="0" smtClean="0"/>
              <a:t>the </a:t>
            </a: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of </a:t>
            </a:r>
            <a:r>
              <a:rPr lang="en-US" i="1" dirty="0"/>
              <a:t>q</a:t>
            </a:r>
            <a:r>
              <a:rPr lang="en-US" dirty="0"/>
              <a:t> as being independent, the probability </a:t>
            </a:r>
            <a:r>
              <a:rPr lang="en-US" dirty="0" smtClean="0"/>
              <a:t>that &gt; ⌊</a:t>
            </a:r>
            <a:r>
              <a:rPr lang="el-GR" dirty="0"/>
              <a:t> θ</a:t>
            </a:r>
            <a:r>
              <a:rPr lang="en-US" dirty="0">
                <a:latin typeface="Brush Script Std" panose="03060802040607070404" pitchFamily="66" charset="0"/>
              </a:rPr>
              <a:t> l </a:t>
            </a:r>
            <a:r>
              <a:rPr lang="en-US" dirty="0" smtClean="0"/>
              <a:t>⌋ false-positive k-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/>
              <a:t>appear in a filter U with FPR </a:t>
            </a:r>
            <a:r>
              <a:rPr lang="en-US" i="1" dirty="0"/>
              <a:t>ξ</a:t>
            </a:r>
            <a:r>
              <a:rPr lang="en-US" dirty="0"/>
              <a:t> is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above expression is nearly 0 when </a:t>
            </a:r>
            <a:r>
              <a:rPr lang="en-US" i="1" dirty="0"/>
              <a:t>ξ</a:t>
            </a:r>
            <a:r>
              <a:rPr lang="en-US" dirty="0"/>
              <a:t> &lt;&lt; </a:t>
            </a:r>
            <a:r>
              <a:rPr lang="en-US" i="1" dirty="0"/>
              <a:t>θ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967037"/>
            <a:ext cx="26193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above lead to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97.7</a:t>
            </a:r>
            <a:r>
              <a:rPr lang="en-US" dirty="0"/>
              <a:t>% reduction in storage ( 200GB out of </a:t>
            </a:r>
            <a:r>
              <a:rPr lang="en-US" dirty="0" smtClean="0"/>
              <a:t>1PB of permanent storage)</a:t>
            </a:r>
            <a:endParaRPr lang="en-US" dirty="0"/>
          </a:p>
          <a:p>
            <a:r>
              <a:rPr lang="en-US" dirty="0" smtClean="0"/>
              <a:t>Low </a:t>
            </a:r>
            <a:r>
              <a:rPr lang="en-US" dirty="0"/>
              <a:t>computational requirements Xeon 2.60 GHz CPUs using a single thread using only 239 MB of RAM</a:t>
            </a:r>
          </a:p>
          <a:p>
            <a:r>
              <a:rPr lang="en-US" dirty="0" smtClean="0"/>
              <a:t>Minutes </a:t>
            </a:r>
            <a:r>
              <a:rPr lang="en-US" dirty="0"/>
              <a:t>to return a result vs days for SRA-BLAST/STAR (emulated time)</a:t>
            </a:r>
          </a:p>
          <a:p>
            <a:r>
              <a:rPr lang="en-US" dirty="0" smtClean="0"/>
              <a:t>Fastest </a:t>
            </a:r>
            <a:r>
              <a:rPr lang="en-US" dirty="0"/>
              <a:t>data structure/indexing technique available currently to </a:t>
            </a:r>
            <a:r>
              <a:rPr lang="en-US" dirty="0" smtClean="0"/>
              <a:t>search </a:t>
            </a:r>
            <a:r>
              <a:rPr lang="en-US" dirty="0"/>
              <a:t>Big Genomic Data</a:t>
            </a:r>
          </a:p>
        </p:txBody>
      </p:sp>
    </p:spTree>
    <p:extLst>
      <p:ext uri="{BB962C8B-B14F-4D97-AF65-F5344CB8AC3E}">
        <p14:creationId xmlns:p14="http://schemas.microsoft.com/office/powerpoint/2010/main" val="24563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we define what an SBT is, </a:t>
            </a:r>
            <a:r>
              <a:rPr lang="en-US" dirty="0" smtClean="0"/>
              <a:t>need to explain the </a:t>
            </a:r>
            <a:r>
              <a:rPr lang="en-US" dirty="0"/>
              <a:t>basic </a:t>
            </a:r>
            <a:r>
              <a:rPr lang="en-US" dirty="0" smtClean="0"/>
              <a:t>concepts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Hash Tables</a:t>
            </a:r>
          </a:p>
          <a:p>
            <a:r>
              <a:rPr lang="en-US" dirty="0" smtClean="0"/>
              <a:t>Bloom Filters</a:t>
            </a:r>
          </a:p>
          <a:p>
            <a:r>
              <a:rPr lang="en-US" dirty="0" smtClean="0"/>
              <a:t>Binary Trees</a:t>
            </a:r>
          </a:p>
          <a:p>
            <a:r>
              <a:rPr lang="en-US" dirty="0"/>
              <a:t>Monte Carlo </a:t>
            </a:r>
            <a:r>
              <a:rPr lang="en-US" dirty="0" smtClean="0"/>
              <a:t>algorithms</a:t>
            </a:r>
          </a:p>
          <a:p>
            <a:r>
              <a:rPr lang="en-US" dirty="0"/>
              <a:t>Bloom Filters</a:t>
            </a:r>
            <a:endParaRPr lang="en-US" dirty="0" smtClean="0"/>
          </a:p>
          <a:p>
            <a:r>
              <a:rPr lang="en-US" dirty="0"/>
              <a:t>RRR </a:t>
            </a:r>
            <a:r>
              <a:rPr lang="en-US" dirty="0" smtClean="0"/>
              <a:t>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regular (deterministic) hash table:</a:t>
            </a:r>
          </a:p>
          <a:p>
            <a:r>
              <a:rPr lang="en-US" dirty="0" smtClean="0"/>
              <a:t>We </a:t>
            </a:r>
            <a:r>
              <a:rPr lang="en-US" dirty="0"/>
              <a:t>have one single hash function that writes or locates a data record. </a:t>
            </a:r>
          </a:p>
          <a:p>
            <a:r>
              <a:rPr lang="en-US" dirty="0" smtClean="0"/>
              <a:t>We </a:t>
            </a:r>
            <a:r>
              <a:rPr lang="en-US" dirty="0"/>
              <a:t>care a lot about collisions.</a:t>
            </a:r>
          </a:p>
          <a:p>
            <a:r>
              <a:rPr lang="en-US" dirty="0" smtClean="0"/>
              <a:t>The </a:t>
            </a:r>
            <a:r>
              <a:rPr lang="en-US" dirty="0"/>
              <a:t>values are stored along with the keys in memory.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the values are loaded in memory along with the keys, hash tables can be come very inefficient for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224865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</a:t>
            </a:r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In a Bloom </a:t>
            </a:r>
            <a:r>
              <a:rPr lang="en-US" dirty="0" smtClean="0"/>
              <a:t>Filter, we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k hash functions to get k array positions</a:t>
            </a:r>
          </a:p>
          <a:p>
            <a:r>
              <a:rPr lang="en-US" dirty="0" smtClean="0"/>
              <a:t>Do </a:t>
            </a:r>
            <a:r>
              <a:rPr lang="en-US" dirty="0"/>
              <a:t>not keep track of the keys</a:t>
            </a:r>
          </a:p>
          <a:p>
            <a:r>
              <a:rPr lang="en-US" dirty="0"/>
              <a:t>I</a:t>
            </a:r>
            <a:r>
              <a:rPr lang="en-US" dirty="0" smtClean="0"/>
              <a:t>gnore </a:t>
            </a:r>
            <a:r>
              <a:rPr lang="en-US" dirty="0"/>
              <a:t>collisions.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tree data structure in which each node has at most two children: </a:t>
            </a:r>
            <a:endParaRPr lang="en-US" dirty="0" smtClean="0"/>
          </a:p>
          <a:p>
            <a:pPr lvl="1"/>
            <a:r>
              <a:rPr lang="en-US" dirty="0" smtClean="0"/>
              <a:t>Left and Right child.</a:t>
            </a:r>
          </a:p>
          <a:p>
            <a:r>
              <a:rPr lang="en-US" dirty="0"/>
              <a:t>The tree is built recursively, from a single root node, according to some predefined mathematical </a:t>
            </a:r>
            <a:r>
              <a:rPr lang="en-US" dirty="0" smtClean="0"/>
              <a:t>inequality</a:t>
            </a:r>
          </a:p>
          <a:p>
            <a:r>
              <a:rPr lang="en-US" dirty="0"/>
              <a:t>From a graph theory perspective, a binary tree is a ordered, rooted tree graph</a:t>
            </a:r>
          </a:p>
        </p:txBody>
      </p:sp>
    </p:spTree>
    <p:extLst>
      <p:ext uri="{BB962C8B-B14F-4D97-AF65-F5344CB8AC3E}">
        <p14:creationId xmlns:p14="http://schemas.microsoft.com/office/powerpoint/2010/main" val="32252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129644"/>
            <a:ext cx="9356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randomized algorithm whose </a:t>
            </a:r>
            <a:r>
              <a:rPr lang="en-US" dirty="0" smtClean="0"/>
              <a:t>output </a:t>
            </a:r>
            <a:r>
              <a:rPr lang="en-US" dirty="0"/>
              <a:t>may be incorrect with a certain (typically small) </a:t>
            </a:r>
            <a:r>
              <a:rPr lang="en-US" dirty="0" smtClean="0"/>
              <a:t>probability.</a:t>
            </a:r>
          </a:p>
          <a:p>
            <a:endParaRPr lang="en-US" dirty="0"/>
          </a:p>
          <a:p>
            <a:r>
              <a:rPr lang="en-US" dirty="0" smtClean="0"/>
              <a:t>Monte </a:t>
            </a:r>
            <a:r>
              <a:rPr lang="en-US" dirty="0" err="1"/>
              <a:t>Calo</a:t>
            </a:r>
            <a:r>
              <a:rPr lang="en-US" dirty="0"/>
              <a:t> algorithms can be one-sided error-prone or two-sided.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"one-sided" refers to the bias of the algorithm </a:t>
            </a:r>
            <a:r>
              <a:rPr lang="en-US" dirty="0" smtClean="0"/>
              <a:t>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</a:t>
            </a:r>
            <a:r>
              <a:rPr lang="en-US" dirty="0"/>
              <a:t>be correct when </a:t>
            </a:r>
            <a:r>
              <a:rPr lang="en-US" dirty="0" smtClean="0"/>
              <a:t>returning false </a:t>
            </a:r>
            <a:r>
              <a:rPr lang="en-US" dirty="0"/>
              <a:t>(false-biased),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</a:t>
            </a:r>
            <a:r>
              <a:rPr lang="en-US" dirty="0"/>
              <a:t>correct when returning true (true-biased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also Monte Carlo algorithms which have no bias at all. </a:t>
            </a:r>
            <a:r>
              <a:rPr lang="en-US" dirty="0" smtClean="0"/>
              <a:t>They </a:t>
            </a:r>
            <a:r>
              <a:rPr lang="en-US" dirty="0"/>
              <a:t>are called "two-sided errors". In those algorithms there is a probability of having false-positives or false negatives or both.</a:t>
            </a:r>
          </a:p>
        </p:txBody>
      </p:sp>
    </p:spTree>
    <p:extLst>
      <p:ext uri="{BB962C8B-B14F-4D97-AF65-F5344CB8AC3E}">
        <p14:creationId xmlns:p14="http://schemas.microsoft.com/office/powerpoint/2010/main" val="12468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2639</TotalTime>
  <Words>1285</Words>
  <Application>Microsoft Macintosh PowerPoint</Application>
  <PresentationFormat>Widescreen</PresentationFormat>
  <Paragraphs>164</Paragraphs>
  <Slides>37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Brush Script Std</vt:lpstr>
      <vt:lpstr>Cambria Math</vt:lpstr>
      <vt:lpstr>Arial</vt:lpstr>
      <vt:lpstr>Diamond Grid 16x9</vt:lpstr>
      <vt:lpstr>Fast search of thousands of short-read sequencing experiments</vt:lpstr>
      <vt:lpstr>PowerPoint Presentation</vt:lpstr>
      <vt:lpstr>Basic Concepts</vt:lpstr>
      <vt:lpstr>Basic Concepts</vt:lpstr>
      <vt:lpstr>Hash tables</vt:lpstr>
      <vt:lpstr>Bloom Filters</vt:lpstr>
      <vt:lpstr>Binary Trees</vt:lpstr>
      <vt:lpstr>Monte Carlo algorithms</vt:lpstr>
      <vt:lpstr>Monte Carlo algorithms</vt:lpstr>
      <vt:lpstr>Bloom Filters</vt:lpstr>
      <vt:lpstr>Bloom filters are an application of a false-biased (one-sided) Monte Carlo algorithm</vt:lpstr>
      <vt:lpstr>Properties of A Bloom Filter</vt:lpstr>
      <vt:lpstr>RRR Compression</vt:lpstr>
      <vt:lpstr>RRR Compression</vt:lpstr>
      <vt:lpstr>Sequence Bloom Tree</vt:lpstr>
      <vt:lpstr>Sequence Bloom Tree</vt:lpstr>
      <vt:lpstr>Use of Sequence Bloom Trees</vt:lpstr>
      <vt:lpstr>Properties of a Sequence Bloom Tree</vt:lpstr>
      <vt:lpstr>Construction of and insertion in SBT</vt:lpstr>
      <vt:lpstr>Construction/Insertion</vt:lpstr>
      <vt:lpstr>PowerPoint Presentation</vt:lpstr>
      <vt:lpstr>Quering SBT</vt:lpstr>
      <vt:lpstr>Setting Bloom Filter Size</vt:lpstr>
      <vt:lpstr>Theorem 1</vt:lpstr>
      <vt:lpstr>Theorem 2</vt:lpstr>
      <vt:lpstr>Results</vt:lpstr>
      <vt:lpstr>Title and content layout with list</vt:lpstr>
      <vt:lpstr>THIS IS THE END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Hachidan Inc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search of thousands of short-read sequencing experiments</dc:title>
  <dc:creator>George Marselis</dc:creator>
  <cp:lastModifiedBy>George Marselis</cp:lastModifiedBy>
  <cp:revision>80</cp:revision>
  <dcterms:created xsi:type="dcterms:W3CDTF">2017-08-30T03:45:36Z</dcterms:created>
  <dcterms:modified xsi:type="dcterms:W3CDTF">2017-09-08T11:27:15Z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