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60" r:id="rId4"/>
    <p:sldId id="259" r:id="rId5"/>
    <p:sldId id="261"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70858" autoAdjust="0"/>
  </p:normalViewPr>
  <p:slideViewPr>
    <p:cSldViewPr snapToGrid="0">
      <p:cViewPr varScale="1">
        <p:scale>
          <a:sx n="57" d="100"/>
          <a:sy n="57" d="100"/>
        </p:scale>
        <p:origin x="19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2BA44-27B5-4A6A-8920-E0E7D1868639}" type="datetimeFigureOut">
              <a:rPr lang="en-GB" smtClean="0"/>
              <a:t>30/09/2024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5B08-AF7A-4DE8-95EE-97F3BC8575C4}" type="slidenum">
              <a:rPr lang="en-GB" smtClean="0"/>
              <a:t>‹#›</a:t>
            </a:fld>
            <a:endParaRPr lang="en-GB"/>
          </a:p>
        </p:txBody>
      </p:sp>
    </p:spTree>
    <p:extLst>
      <p:ext uri="{BB962C8B-B14F-4D97-AF65-F5344CB8AC3E}">
        <p14:creationId xmlns:p14="http://schemas.microsoft.com/office/powerpoint/2010/main" val="300238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641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77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LRTs test the null hypothesis that the simpler model is as good a representation of the data as the more complex one, and therefore should be adopted since it is more</a:t>
            </a:r>
          </a:p>
          <a:p>
            <a:pPr marL="0" indent="0">
              <a:buFontTx/>
              <a:buNone/>
            </a:pPr>
            <a:r>
              <a:rPr lang="en-GB" dirty="0"/>
              <a:t>parsimonious. If we reject the null hypothesis we instead adopt the more complex model.</a:t>
            </a:r>
          </a:p>
          <a:p>
            <a:pPr marL="0" indent="0">
              <a:buFontTx/>
              <a:buNone/>
            </a:pPr>
            <a:endParaRPr lang="en-GB" dirty="0"/>
          </a:p>
          <a:p>
            <a:pPr marL="0" indent="0">
              <a:buFontTx/>
              <a:buNone/>
            </a:pPr>
            <a:r>
              <a:rPr lang="en-GB" dirty="0"/>
              <a:t>DLL = LL(complex) – LL(simpler)</a:t>
            </a:r>
          </a:p>
          <a:p>
            <a:pPr marL="0" indent="0">
              <a:buFontTx/>
              <a:buNone/>
            </a:pPr>
            <a:endParaRPr lang="en-GB" dirty="0"/>
          </a:p>
          <a:p>
            <a:pPr marL="0" indent="0">
              <a:buFontTx/>
              <a:buNone/>
            </a:pPr>
            <a:r>
              <a:rPr lang="en-GB" dirty="0"/>
              <a:t>19.751 = 7342.699 - </a:t>
            </a:r>
            <a:r>
              <a:rPr lang="en-GB" sz="1200" dirty="0"/>
              <a:t>7322.948</a:t>
            </a:r>
          </a:p>
          <a:p>
            <a:pPr marL="0" indent="0">
              <a:buFontTx/>
              <a:buNone/>
            </a:pPr>
            <a:endParaRPr lang="en-GB" sz="1200" dirty="0"/>
          </a:p>
          <a:p>
            <a:pPr marL="0" indent="0">
              <a:buFontTx/>
              <a:buNone/>
            </a:pPr>
            <a:r>
              <a:rPr lang="en-GB" dirty="0"/>
              <a:t>1-pchisq(2DLL, </a:t>
            </a:r>
            <a:r>
              <a:rPr lang="en-GB" dirty="0" err="1"/>
              <a:t>dfc-dfs</a:t>
            </a:r>
            <a:r>
              <a:rPr lang="en-GB" dirty="0"/>
              <a:t>)</a:t>
            </a:r>
            <a:endParaRPr lang="en-GB" sz="1200" dirty="0"/>
          </a:p>
          <a:p>
            <a:pPr marL="0" indent="0">
              <a:buFontTx/>
              <a:buNone/>
            </a:pPr>
            <a:endParaRPr lang="en-GB" sz="1200" dirty="0"/>
          </a:p>
          <a:p>
            <a:pPr marL="0" indent="0">
              <a:buFontTx/>
              <a:buNone/>
            </a:pPr>
            <a:r>
              <a:rPr lang="en-GB" dirty="0"/>
              <a:t>P ~ </a:t>
            </a:r>
            <a:r>
              <a:rPr lang="en-GB"/>
              <a:t>pchisq(</a:t>
            </a:r>
            <a:r>
              <a:rPr lang="en-GB" dirty="0"/>
              <a:t>2x19.751 , (32-10) ) = 0.01235358</a:t>
            </a:r>
          </a:p>
          <a:p>
            <a:pPr marL="0" indent="0">
              <a:buFontTx/>
              <a:buNone/>
            </a:pPr>
            <a:endParaRPr lang="en-GB" dirty="0"/>
          </a:p>
          <a:p>
            <a:pPr marL="0" indent="0">
              <a:buFontTx/>
              <a:buNone/>
            </a:pPr>
            <a:r>
              <a:rPr lang="en-GB" dirty="0"/>
              <a:t>0.0123 &lt; 0.05 therefore  reject the null hypothesis and adopt the more complex model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61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Model 1 is better than Model 2 based on the likelihood ratio test, as it has a higher value (7342.699 compared to 7322.948), indicating a better fit despite having more variables. </a:t>
            </a:r>
          </a:p>
          <a:p>
            <a:pPr marL="0" indent="0">
              <a:buFontTx/>
              <a:buNone/>
            </a:pPr>
            <a:endParaRPr lang="en-GB" dirty="0"/>
          </a:p>
          <a:p>
            <a:pPr marL="171450" indent="-171450">
              <a:buFont typeface="Arial" panose="020B0604020202020204" pitchFamily="34" charset="0"/>
              <a:buChar char="•"/>
            </a:pPr>
            <a:r>
              <a:rPr lang="en-GB" dirty="0"/>
              <a:t>Both models have similar concordance indices (0.692 for Model 1 and 0.691 for Model 2), showing comparable discrimination ability.  </a:t>
            </a:r>
          </a:p>
          <a:p>
            <a:pPr marL="0" indent="0">
              <a:buFontTx/>
              <a:buNone/>
            </a:pPr>
            <a:endParaRPr lang="en-GB" dirty="0"/>
          </a:p>
          <a:p>
            <a:pPr marL="0" indent="0">
              <a:buFontTx/>
              <a:buNone/>
            </a:pPr>
            <a:r>
              <a:rPr lang="en-GB" dirty="0"/>
              <a:t>Concordance indices in Cox regression are similar to AUROC in that they both measure the ability of a model to correctly rank the order of events, with values closer to 1 indicating better discrimination. Specifically, the concordance index represents the probability that, for a pair of individuals, the one who experiences the event first had a higher predicted risk, similar to how AUROC assesses the probability that a randomly chosen positive instance is ranked higher than a negative one.</a:t>
            </a:r>
          </a:p>
          <a:p>
            <a:pPr marL="0" indent="0">
              <a:buFontTx/>
              <a:buNone/>
            </a:pPr>
            <a:endParaRPr lang="en-GB" dirty="0"/>
          </a:p>
          <a:p>
            <a:pPr marL="0" indent="0">
              <a:buFontTx/>
              <a:buNone/>
            </a:pPr>
            <a:r>
              <a:rPr lang="en-GB" i="1" dirty="0"/>
              <a:t>The standard error (SE) by the concordance index in Cox regression represents the variability or precision of the concordance estimate. A smaller SE indicates more precise estimation of the concordance index, suggesting that the reported value is reliable and would be similar if the study were repeated. In your models, the SE of 0.003 means the concordance index estimate is precise, with a small margin of error around the reported values (0.692 and 0.691).</a:t>
            </a:r>
            <a:br>
              <a:rPr lang="en-GB" i="1" dirty="0"/>
            </a:br>
            <a:br>
              <a:rPr lang="en-GB" i="1" dirty="0"/>
            </a:br>
            <a:r>
              <a:rPr lang="en-GB" i="1" dirty="0"/>
              <a:t>1. When we estimate a parameter, we estimate its mean</a:t>
            </a:r>
          </a:p>
          <a:p>
            <a:pPr marL="0" indent="0">
              <a:buFontTx/>
              <a:buNone/>
            </a:pPr>
            <a:r>
              <a:rPr lang="en-GB" i="1" dirty="0"/>
              <a:t>and we do so with error</a:t>
            </a:r>
          </a:p>
          <a:p>
            <a:pPr marL="0" indent="0">
              <a:buFontTx/>
              <a:buNone/>
            </a:pPr>
            <a:r>
              <a:rPr lang="en-GB" i="1" dirty="0"/>
              <a:t>2. The error is assumed to be normally distributed –</a:t>
            </a:r>
          </a:p>
          <a:p>
            <a:pPr marL="0" indent="0">
              <a:buFontTx/>
              <a:buNone/>
            </a:pPr>
            <a:r>
              <a:rPr lang="en-GB" i="1" dirty="0"/>
              <a:t>Central Limit Theorem</a:t>
            </a:r>
          </a:p>
          <a:p>
            <a:pPr marL="0" indent="0">
              <a:buFontTx/>
              <a:buNone/>
            </a:pPr>
            <a:r>
              <a:rPr lang="en-GB" i="1" dirty="0"/>
              <a:t>3. GLMs supply us with an estimate of this error</a:t>
            </a:r>
          </a:p>
          <a:p>
            <a:pPr marL="0" indent="0">
              <a:buFontTx/>
              <a:buNone/>
            </a:pPr>
            <a:r>
              <a:rPr lang="en-GB" i="1" dirty="0"/>
              <a:t>4. This is conventionally referred to as a Standard Error</a:t>
            </a:r>
          </a:p>
          <a:p>
            <a:pPr marL="0" indent="0">
              <a:buFontTx/>
              <a:buNone/>
            </a:pPr>
            <a:r>
              <a:rPr lang="en-GB" i="1" dirty="0"/>
              <a:t>5. Standard Errors are Standard Deviations of</a:t>
            </a:r>
          </a:p>
          <a:p>
            <a:pPr marL="0" indent="0">
              <a:buFontTx/>
              <a:buNone/>
            </a:pPr>
            <a:r>
              <a:rPr lang="en-GB" i="1" dirty="0"/>
              <a:t>parameters</a:t>
            </a:r>
          </a:p>
          <a:p>
            <a:pPr marL="0" indent="0">
              <a:buFontTx/>
              <a:buNone/>
            </a:pPr>
            <a:endParaRPr lang="en-GB" dirty="0"/>
          </a:p>
          <a:p>
            <a:pPr marL="0" indent="0">
              <a:buFontTx/>
              <a:buNone/>
            </a:pPr>
            <a:endParaRPr lang="en-GB" dirty="0"/>
          </a:p>
          <a:p>
            <a:pPr marL="171450" indent="-171450">
              <a:buFont typeface="Arial" panose="020B0604020202020204" pitchFamily="34" charset="0"/>
              <a:buChar char="•"/>
            </a:pPr>
            <a:r>
              <a:rPr lang="en-GB" dirty="0"/>
              <a:t>Model 1 has a slightly higher R-squared value (0.253 versus 0.252), suggesting it explains a marginally greater proportion of the variation in the data. However, Model 1 includes more variables (32 vs. 10), which increases its complexity. The improvement in fit, as shown by the likelihood ratio test, justifies the additional complexity in Model 1. Overall, Model 1 provides a significantly better fit without a substantial loss in model simplicity.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848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1" dirty="0"/>
              <a:t>For survivors of hospitalisation for COVID-19, we used Cox proportional hazards regression analysis to account for differential follow-up, with results presented as </a:t>
            </a:r>
            <a:r>
              <a:rPr lang="en-GB" i="1" dirty="0" err="1"/>
              <a:t>HRs.</a:t>
            </a:r>
            <a:r>
              <a:rPr lang="en-GB" i="1" dirty="0"/>
              <a:t> We used a cause-specific Cox proportional hazards approach to competing risk to model emergency hospital readmission, accounting for the competing risk of death. We included vaccination as a time-varying covariate to allow for effects in patients vaccinated after the index discharge.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944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04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Cumulative Incidence (CI) Plots</a:t>
            </a:r>
          </a:p>
          <a:p>
            <a:r>
              <a:rPr lang="en-GB" b="1" dirty="0"/>
              <a:t>Definition:</a:t>
            </a:r>
          </a:p>
          <a:p>
            <a:pPr>
              <a:buFont typeface="Arial" panose="020B0604020202020204" pitchFamily="34" charset="0"/>
              <a:buChar char="•"/>
            </a:pPr>
            <a:r>
              <a:rPr lang="en-GB" b="1" dirty="0"/>
              <a:t>Cumulative Incidence</a:t>
            </a:r>
            <a:r>
              <a:rPr lang="en-GB" dirty="0"/>
              <a:t>: The cumulative incidence function (CIF) estimates the probability of experiencing a particular event by a certain time in the presence of competing risks. Unlike the Kaplan-Meier (KM) estimate, which is used for overall survival probabilities, cumulative incidence accounts for the possibility that different types of events (competing risks) can preclude the occurrence of the primary event of interest.</a:t>
            </a:r>
          </a:p>
          <a:p>
            <a:r>
              <a:rPr lang="en-GB" b="1" dirty="0"/>
              <a:t>Usage in Studies of COVID-19 Outcomes:</a:t>
            </a:r>
          </a:p>
          <a:p>
            <a:pPr>
              <a:buFont typeface="+mj-lt"/>
              <a:buAutoNum type="arabicPeriod"/>
            </a:pPr>
            <a:r>
              <a:rPr lang="en-GB" b="1" dirty="0"/>
              <a:t>Competing Risks</a:t>
            </a:r>
            <a:r>
              <a:rPr lang="en-GB" dirty="0"/>
              <a:t>:</a:t>
            </a:r>
          </a:p>
          <a:p>
            <a:pPr marL="742950" lvl="1" indent="-285750">
              <a:buFont typeface="+mj-lt"/>
              <a:buAutoNum type="arabicPeriod"/>
            </a:pPr>
            <a:r>
              <a:rPr lang="en-GB" b="1" dirty="0"/>
              <a:t>Multiple Outcomes</a:t>
            </a:r>
            <a:r>
              <a:rPr lang="en-GB" dirty="0"/>
              <a:t>: In a study of COVID-19 outcomes, patients might face several competing risks (e.g., death and readmission). Cumulative incidence helps to estimate the probability of each specific type of event occurring over time while considering the competing nature of other events.</a:t>
            </a:r>
          </a:p>
          <a:p>
            <a:pPr marL="742950" lvl="1" indent="-285750">
              <a:buFont typeface="+mj-lt"/>
              <a:buAutoNum type="arabicPeriod"/>
            </a:pPr>
            <a:r>
              <a:rPr lang="en-GB" b="1" dirty="0"/>
              <a:t>Accurate Risk Estimation</a:t>
            </a:r>
            <a:r>
              <a:rPr lang="en-GB" dirty="0"/>
              <a:t>: For instance, if the primary interest is in readmissions, the occurrence of death acts as a competing risk because it precludes the possibility of a readmission.</a:t>
            </a:r>
          </a:p>
          <a:p>
            <a:pPr>
              <a:buFont typeface="+mj-lt"/>
              <a:buAutoNum type="arabicPeriod"/>
            </a:pPr>
            <a:r>
              <a:rPr lang="en-GB" b="1" dirty="0"/>
              <a:t>Differentiation from KM Curves</a:t>
            </a:r>
            <a:r>
              <a:rPr lang="en-GB" dirty="0"/>
              <a:t>:</a:t>
            </a:r>
          </a:p>
          <a:p>
            <a:pPr marL="742950" lvl="1" indent="-285750">
              <a:buFont typeface="+mj-lt"/>
              <a:buAutoNum type="arabicPeriod"/>
            </a:pPr>
            <a:r>
              <a:rPr lang="en-GB" b="1" dirty="0"/>
              <a:t>KM Curves</a:t>
            </a:r>
            <a:r>
              <a:rPr lang="en-GB" dirty="0"/>
              <a:t>: Estimate the probability of being event-free over time without explicitly accounting for the competing risks.</a:t>
            </a:r>
          </a:p>
          <a:p>
            <a:pPr marL="742950" lvl="1" indent="-285750">
              <a:buFont typeface="+mj-lt"/>
              <a:buAutoNum type="arabicPeriod"/>
            </a:pPr>
            <a:r>
              <a:rPr lang="en-GB" b="1" dirty="0"/>
              <a:t>CI Plots</a:t>
            </a:r>
            <a:r>
              <a:rPr lang="en-GB" dirty="0"/>
              <a:t>: Specifically measure the probability of the event of interest occurring, adjusted for the competing risks. This provides a more accurate reflection of the real-world probability of different outcomes.</a:t>
            </a:r>
          </a:p>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53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56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65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86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59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Used to report mortality.</a:t>
            </a:r>
          </a:p>
          <a:p>
            <a:pPr marL="0" indent="0">
              <a:buFontTx/>
              <a:buNone/>
            </a:pPr>
            <a:endParaRPr lang="en-GB" dirty="0"/>
          </a:p>
          <a:p>
            <a:pPr>
              <a:buFont typeface="+mj-lt"/>
              <a:buNone/>
            </a:pPr>
            <a:r>
              <a:rPr lang="en-GB" b="1" dirty="0"/>
              <a:t>Comparison Between Groups - </a:t>
            </a:r>
            <a:endParaRPr lang="en-GB" dirty="0"/>
          </a:p>
          <a:p>
            <a:pPr marL="171450" indent="-171450">
              <a:buFont typeface="Arial" panose="020B0604020202020204" pitchFamily="34" charset="0"/>
              <a:buChar char="•"/>
            </a:pPr>
            <a:r>
              <a:rPr lang="en-GB" b="0" dirty="0"/>
              <a:t>Comparative Effectiveness - </a:t>
            </a:r>
            <a:r>
              <a:rPr lang="en-GB" dirty="0"/>
              <a:t> KM curves allow researchers to compare survival experiences between different patient groups, such as those receiving different treatments, varying age groups, or those with different comorbidities.</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b="0" dirty="0"/>
              <a:t>Visualization - </a:t>
            </a:r>
            <a:r>
              <a:rPr lang="en-GB" dirty="0"/>
              <a:t>They provide a visual representation of how the risk of an event accumulates over time for different groups.</a:t>
            </a:r>
          </a:p>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41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80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Used to report first readmission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32DCCA4-5DFC-4AA3-9643-AF697E22CF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72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8B22BE-A620-48E7-8E98-24CE8BBF622F}"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267D80-4D57-4CE7-A802-2F4536B4F24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371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B22BE-A620-48E7-8E98-24CE8BBF622F}"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1475841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B22BE-A620-48E7-8E98-24CE8BBF622F}"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10829525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B22BE-A620-48E7-8E98-24CE8BBF622F}"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1047552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8B22BE-A620-48E7-8E98-24CE8BBF622F}" type="datetimeFigureOut">
              <a:rPr lang="en-GB" smtClean="0"/>
              <a:t>30/09/2024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267D80-4D57-4CE7-A802-2F4536B4F24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4953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8B22BE-A620-48E7-8E98-24CE8BBF622F}" type="datetimeFigureOut">
              <a:rPr lang="en-GB" smtClean="0"/>
              <a:t>30/09/2024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37513884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8B22BE-A620-48E7-8E98-24CE8BBF622F}" type="datetimeFigureOut">
              <a:rPr lang="en-GB" smtClean="0"/>
              <a:t>30/09/2024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38281381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8B22BE-A620-48E7-8E98-24CE8BBF622F}" type="datetimeFigureOut">
              <a:rPr lang="en-GB" smtClean="0"/>
              <a:t>30/09/2024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15448796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8B22BE-A620-48E7-8E98-24CE8BBF622F}" type="datetimeFigureOut">
              <a:rPr lang="en-GB" smtClean="0"/>
              <a:t>30/09/2024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11856598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8B22BE-A620-48E7-8E98-24CE8BBF622F}" type="datetimeFigureOut">
              <a:rPr lang="en-GB" smtClean="0"/>
              <a:t>30/09/2024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267D80-4D57-4CE7-A802-2F4536B4F240}" type="slidenum">
              <a:rPr lang="en-GB" smtClean="0"/>
              <a:t>‹#›</a:t>
            </a:fld>
            <a:endParaRPr lang="en-GB"/>
          </a:p>
        </p:txBody>
      </p:sp>
    </p:spTree>
    <p:extLst>
      <p:ext uri="{BB962C8B-B14F-4D97-AF65-F5344CB8AC3E}">
        <p14:creationId xmlns:p14="http://schemas.microsoft.com/office/powerpoint/2010/main" val="29871557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B22BE-A620-48E7-8E98-24CE8BBF622F}" type="datetimeFigureOut">
              <a:rPr lang="en-GB" smtClean="0"/>
              <a:t>30/09/2024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267D80-4D57-4CE7-A802-2F4536B4F240}" type="slidenum">
              <a:rPr lang="en-GB" smtClean="0"/>
              <a:t>‹#›</a:t>
            </a:fld>
            <a:endParaRPr lang="en-GB"/>
          </a:p>
        </p:txBody>
      </p:sp>
    </p:spTree>
    <p:extLst>
      <p:ext uri="{BB962C8B-B14F-4D97-AF65-F5344CB8AC3E}">
        <p14:creationId xmlns:p14="http://schemas.microsoft.com/office/powerpoint/2010/main" val="39996735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8B22BE-A620-48E7-8E98-24CE8BBF622F}" type="datetimeFigureOut">
              <a:rPr lang="en-GB" smtClean="0"/>
              <a:t>30/09/2024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267D80-4D57-4CE7-A802-2F4536B4F24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70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doi.org/10.1016/s2589-7500(23)00051-1"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1.png"/><Relationship Id="rId4" Type="http://schemas.openxmlformats.org/officeDocument/2006/relationships/hyperlink" Target="https://doi.org/10.1016/s2589-7500(23)00051-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s://isaric4c.net/risk/4c/"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thelancet.com/pdfs/journals/landig/PIIS2589-7500(23)00051-1.pdf"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pubmed.ncbi.nlm.nih.gov/34781153/" TargetMode="External"/><Relationship Id="rId5" Type="http://schemas.openxmlformats.org/officeDocument/2006/relationships/hyperlink" Target="https://github.com/SurgicalInformatics/4C_mortality_score/blob/master/01_data_prep.R" TargetMode="External"/><Relationship Id="rId4" Type="http://schemas.openxmlformats.org/officeDocument/2006/relationships/hyperlink" Target="https://github.com/georgemelrose/Dummy-HES-APC-Data-Work/blob/main/dummy_data_generation.Rmd"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s://www.thelancet.com/pdfs/journals/landig/PIIS2589-7500(23)00051-1.pdf"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hyperlink" Target="https://www.thelancet.com/pdfs/journals/landig/PIIS2589-7500(23)00051-1.pdf"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doi.org/10.1016/s2589-7500(23)00051-1"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oi.org/10.1016/s2589-7500(23)00051-1"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doi.org/10.1016/s2589-7500(23)0005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F8EE-C08A-4D43-A1D6-2C42B8D05A53}"/>
              </a:ext>
            </a:extLst>
          </p:cNvPr>
          <p:cNvSpPr>
            <a:spLocks noGrp="1"/>
          </p:cNvSpPr>
          <p:nvPr>
            <p:ph type="ctrTitle"/>
          </p:nvPr>
        </p:nvSpPr>
        <p:spPr>
          <a:xfrm>
            <a:off x="1066800" y="593558"/>
            <a:ext cx="10058400" cy="3605463"/>
          </a:xfrm>
        </p:spPr>
        <p:txBody>
          <a:bodyPr>
            <a:normAutofit/>
          </a:bodyPr>
          <a:lstStyle/>
          <a:p>
            <a:r>
              <a:rPr lang="en-GB" b="1" u="sng" dirty="0"/>
              <a:t>Example 4C-Readmission Health Data Analysis</a:t>
            </a:r>
          </a:p>
        </p:txBody>
      </p:sp>
      <p:sp>
        <p:nvSpPr>
          <p:cNvPr id="6" name="TextBox 5">
            <a:extLst>
              <a:ext uri="{FF2B5EF4-FFF2-40B4-BE49-F238E27FC236}">
                <a16:creationId xmlns:a16="http://schemas.microsoft.com/office/drawing/2014/main" id="{766725D9-9FFA-422A-8AA3-A6A2EE9A59B6}"/>
              </a:ext>
            </a:extLst>
          </p:cNvPr>
          <p:cNvSpPr txBox="1"/>
          <p:nvPr/>
        </p:nvSpPr>
        <p:spPr>
          <a:xfrm>
            <a:off x="1275425" y="4580878"/>
            <a:ext cx="9641150"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George Melrose</a:t>
            </a:r>
            <a:r>
              <a:rPr kumimoji="0" lang="en-GB" sz="2800" b="0" i="0" u="none" strike="noStrike" kern="1200" cap="none" spc="0" normalizeH="0" noProof="0" dirty="0">
                <a:ln>
                  <a:noFill/>
                </a:ln>
                <a:solidFill>
                  <a:prstClr val="black"/>
                </a:solidFill>
                <a:effectLst/>
                <a:uLnTx/>
                <a:uFillTx/>
                <a:latin typeface="Calibri" panose="020F0502020204030204"/>
                <a:ea typeface="+mn-ea"/>
                <a:cs typeface="+mn-cs"/>
              </a:rPr>
              <a:t> AMRSB MBCS MSc(Bham.) BSc(Hons)(</a:t>
            </a:r>
            <a:r>
              <a:rPr kumimoji="0" lang="en-GB" sz="2800" b="0" i="0" u="none" strike="noStrike" kern="1200" cap="none" spc="0" normalizeH="0" noProof="0" dirty="0" err="1">
                <a:ln>
                  <a:noFill/>
                </a:ln>
                <a:solidFill>
                  <a:prstClr val="black"/>
                </a:solidFill>
                <a:effectLst/>
                <a:uLnTx/>
                <a:uFillTx/>
                <a:latin typeface="Calibri" panose="020F0502020204030204"/>
                <a:ea typeface="+mn-ea"/>
                <a:cs typeface="+mn-cs"/>
              </a:rPr>
              <a:t>Glas</a:t>
            </a:r>
            <a:r>
              <a:rPr kumimoji="0" lang="en-GB" sz="2800" b="0" i="0" u="none" strike="noStrike" kern="1200" cap="none" spc="0" normalizeH="0" noProof="0" dirty="0">
                <a:ln>
                  <a:noFill/>
                </a:ln>
                <a:solidFill>
                  <a:prstClr val="black"/>
                </a:solidFill>
                <a:effectLst/>
                <a:uLnTx/>
                <a:uFillTx/>
                <a:latin typeface="Calibri" panose="020F0502020204030204"/>
                <a:ea typeface="+mn-ea"/>
                <a:cs typeface="+mn-cs"/>
              </a:rPr>
              <a:t>.)</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Research</a:t>
            </a:r>
            <a:r>
              <a:rPr kumimoji="0" lang="en-GB" sz="2800" b="0" i="0" u="none" strike="noStrike" kern="1200" cap="none" spc="0" normalizeH="0" noProof="0" dirty="0">
                <a:ln>
                  <a:noFill/>
                </a:ln>
                <a:solidFill>
                  <a:prstClr val="black"/>
                </a:solidFill>
                <a:effectLst/>
                <a:uLnTx/>
                <a:uFillTx/>
                <a:latin typeface="Calibri" panose="020F0502020204030204"/>
                <a:ea typeface="+mn-ea"/>
                <a:cs typeface="+mn-cs"/>
              </a:rPr>
              <a:t> Information Analyst – University of Cambridge </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1199647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Cumulative Readmissions – stratified by </a:t>
            </a:r>
            <a:r>
              <a:rPr lang="en-GB" sz="2000" b="1" i="1" u="sng" dirty="0"/>
              <a:t>Age</a:t>
            </a:r>
            <a:r>
              <a:rPr lang="en-GB" sz="2000" b="1" u="sng" dirty="0"/>
              <a:t> and </a:t>
            </a:r>
            <a:r>
              <a:rPr lang="en-GB" sz="2000" b="1" i="1" u="sng" dirty="0" err="1"/>
              <a:t>No.Comorbidities</a:t>
            </a:r>
            <a:endParaRPr lang="en-GB" sz="2000" u="sng" dirty="0"/>
          </a:p>
        </p:txBody>
      </p:sp>
      <p:grpSp>
        <p:nvGrpSpPr>
          <p:cNvPr id="13" name="Group 12">
            <a:extLst>
              <a:ext uri="{FF2B5EF4-FFF2-40B4-BE49-F238E27FC236}">
                <a16:creationId xmlns:a16="http://schemas.microsoft.com/office/drawing/2014/main" id="{96F0031C-AB93-5FD0-7D7B-E9FC6D6B4230}"/>
              </a:ext>
            </a:extLst>
          </p:cNvPr>
          <p:cNvGrpSpPr/>
          <p:nvPr/>
        </p:nvGrpSpPr>
        <p:grpSpPr>
          <a:xfrm>
            <a:off x="-1" y="3525138"/>
            <a:ext cx="12411075" cy="3251399"/>
            <a:chOff x="-1" y="3525138"/>
            <a:chExt cx="12411075" cy="3251399"/>
          </a:xfrm>
        </p:grpSpPr>
        <p:sp>
          <p:nvSpPr>
            <p:cNvPr id="35" name="TextBox 34">
              <a:extLst>
                <a:ext uri="{FF2B5EF4-FFF2-40B4-BE49-F238E27FC236}">
                  <a16:creationId xmlns:a16="http://schemas.microsoft.com/office/drawing/2014/main" id="{131700D8-EF78-3224-6568-AC19B4B455F4}"/>
                </a:ext>
              </a:extLst>
            </p:cNvPr>
            <p:cNvSpPr txBox="1"/>
            <p:nvPr/>
          </p:nvSpPr>
          <p:spPr>
            <a:xfrm>
              <a:off x="-1" y="6253317"/>
              <a:ext cx="12411075" cy="523220"/>
            </a:xfrm>
            <a:prstGeom prst="rect">
              <a:avLst/>
            </a:prstGeom>
            <a:noFill/>
          </p:spPr>
          <p:txBody>
            <a:bodyPr wrap="square" rtlCol="0">
              <a:spAutoFit/>
            </a:bodyPr>
            <a:lstStyle/>
            <a:p>
              <a:r>
                <a:rPr lang="en-GB" sz="1400" dirty="0"/>
                <a:t>Figure 3: Adapted from Docherty et al. (2023). "Patient emergency health-care use before hospital admission for COVID-19 and long-term outcomes in</a:t>
              </a:r>
            </a:p>
            <a:p>
              <a:r>
                <a:rPr lang="en-GB" sz="1400" dirty="0"/>
                <a:t>Scotland: a national cohort study”, Lancet Digital Health, Vol5, e446-e457. DOI: </a:t>
              </a:r>
              <a:r>
                <a:rPr lang="en-GB" sz="1400" dirty="0">
                  <a:hlinkClick r:id="rId4"/>
                </a:rPr>
                <a:t>10.1016/S2589-7500(23)00051-1 </a:t>
              </a:r>
              <a:endParaRPr lang="en-GB" sz="1400" dirty="0"/>
            </a:p>
          </p:txBody>
        </p:sp>
        <p:pic>
          <p:nvPicPr>
            <p:cNvPr id="3" name="Picture 2">
              <a:extLst>
                <a:ext uri="{FF2B5EF4-FFF2-40B4-BE49-F238E27FC236}">
                  <a16:creationId xmlns:a16="http://schemas.microsoft.com/office/drawing/2014/main" id="{120340F4-B691-9BE9-57B4-CE666C8618DA}"/>
                </a:ext>
              </a:extLst>
            </p:cNvPr>
            <p:cNvPicPr>
              <a:picLocks noChangeAspect="1"/>
            </p:cNvPicPr>
            <p:nvPr/>
          </p:nvPicPr>
          <p:blipFill>
            <a:blip r:embed="rId5"/>
            <a:stretch>
              <a:fillRect/>
            </a:stretch>
          </p:blipFill>
          <p:spPr>
            <a:xfrm>
              <a:off x="2786062" y="3525138"/>
              <a:ext cx="6391275" cy="2619375"/>
            </a:xfrm>
            <a:prstGeom prst="rect">
              <a:avLst/>
            </a:prstGeom>
          </p:spPr>
        </p:pic>
      </p:grpSp>
      <p:grpSp>
        <p:nvGrpSpPr>
          <p:cNvPr id="14" name="Group 13">
            <a:extLst>
              <a:ext uri="{FF2B5EF4-FFF2-40B4-BE49-F238E27FC236}">
                <a16:creationId xmlns:a16="http://schemas.microsoft.com/office/drawing/2014/main" id="{45415EF0-A35D-6753-79B8-EC48044E0D91}"/>
              </a:ext>
            </a:extLst>
          </p:cNvPr>
          <p:cNvGrpSpPr/>
          <p:nvPr/>
        </p:nvGrpSpPr>
        <p:grpSpPr>
          <a:xfrm>
            <a:off x="84267" y="600210"/>
            <a:ext cx="10612077" cy="3077892"/>
            <a:chOff x="84267" y="600210"/>
            <a:chExt cx="10612077" cy="3077892"/>
          </a:xfrm>
        </p:grpSpPr>
        <p:sp>
          <p:nvSpPr>
            <p:cNvPr id="33" name="TextBox 32">
              <a:extLst>
                <a:ext uri="{FF2B5EF4-FFF2-40B4-BE49-F238E27FC236}">
                  <a16:creationId xmlns:a16="http://schemas.microsoft.com/office/drawing/2014/main" id="{B3C445D3-3C0C-5BD0-CCCC-CAA42D682999}"/>
                </a:ext>
              </a:extLst>
            </p:cNvPr>
            <p:cNvSpPr txBox="1"/>
            <p:nvPr/>
          </p:nvSpPr>
          <p:spPr>
            <a:xfrm>
              <a:off x="84267" y="3370325"/>
              <a:ext cx="2981325" cy="307777"/>
            </a:xfrm>
            <a:prstGeom prst="rect">
              <a:avLst/>
            </a:prstGeom>
            <a:noFill/>
          </p:spPr>
          <p:txBody>
            <a:bodyPr wrap="square" rtlCol="0">
              <a:spAutoFit/>
            </a:bodyPr>
            <a:lstStyle/>
            <a:p>
              <a:r>
                <a:rPr lang="en-GB" sz="1400" dirty="0"/>
                <a:t>100K dummy data</a:t>
              </a:r>
            </a:p>
          </p:txBody>
        </p:sp>
        <p:pic>
          <p:nvPicPr>
            <p:cNvPr id="6" name="Picture 5" descr="A graph of a number of days&#10;&#10;Description automatically generated">
              <a:extLst>
                <a:ext uri="{FF2B5EF4-FFF2-40B4-BE49-F238E27FC236}">
                  <a16:creationId xmlns:a16="http://schemas.microsoft.com/office/drawing/2014/main" id="{9D12CB07-644D-4F41-3634-32AA4CFF00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69" y="600210"/>
              <a:ext cx="5506850" cy="2815200"/>
            </a:xfrm>
            <a:prstGeom prst="rect">
              <a:avLst/>
            </a:prstGeom>
          </p:spPr>
        </p:pic>
        <p:pic>
          <p:nvPicPr>
            <p:cNvPr id="12" name="Picture 11" descr="A graph with numbers and lines&#10;&#10;Description automatically generated">
              <a:extLst>
                <a:ext uri="{FF2B5EF4-FFF2-40B4-BE49-F238E27FC236}">
                  <a16:creationId xmlns:a16="http://schemas.microsoft.com/office/drawing/2014/main" id="{66A9B0FB-88D2-EC10-1290-C028471274FF}"/>
                </a:ext>
              </a:extLst>
            </p:cNvPr>
            <p:cNvPicPr>
              <a:picLocks noChangeAspect="1"/>
            </p:cNvPicPr>
            <p:nvPr/>
          </p:nvPicPr>
          <p:blipFill rotWithShape="1">
            <a:blip r:embed="rId7">
              <a:extLst>
                <a:ext uri="{28A0092B-C50C-407E-A947-70E740481C1C}">
                  <a14:useLocalDpi xmlns:a14="http://schemas.microsoft.com/office/drawing/2010/main" val="0"/>
                </a:ext>
              </a:extLst>
            </a:blip>
            <a:srcRect l="7361"/>
            <a:stretch/>
          </p:blipFill>
          <p:spPr>
            <a:xfrm>
              <a:off x="5595067" y="600324"/>
              <a:ext cx="5101277" cy="2815086"/>
            </a:xfrm>
            <a:prstGeom prst="rect">
              <a:avLst/>
            </a:prstGeom>
          </p:spPr>
        </p:pic>
      </p:grpSp>
    </p:spTree>
    <p:custDataLst>
      <p:tags r:id="rId1"/>
    </p:custDataLst>
    <p:extLst>
      <p:ext uri="{BB962C8B-B14F-4D97-AF65-F5344CB8AC3E}">
        <p14:creationId xmlns:p14="http://schemas.microsoft.com/office/powerpoint/2010/main" val="8504765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Modelling Readmission Outcomes – Large Model with key Variables</a:t>
            </a:r>
            <a:endParaRPr lang="en-GB" sz="2000" u="sng" dirty="0"/>
          </a:p>
        </p:txBody>
      </p:sp>
      <p:grpSp>
        <p:nvGrpSpPr>
          <p:cNvPr id="7" name="Group 6">
            <a:extLst>
              <a:ext uri="{FF2B5EF4-FFF2-40B4-BE49-F238E27FC236}">
                <a16:creationId xmlns:a16="http://schemas.microsoft.com/office/drawing/2014/main" id="{45EBF4C1-2BBE-5335-DEBD-4533D66B92B7}"/>
              </a:ext>
            </a:extLst>
          </p:cNvPr>
          <p:cNvGrpSpPr/>
          <p:nvPr/>
        </p:nvGrpSpPr>
        <p:grpSpPr>
          <a:xfrm>
            <a:off x="84267" y="468484"/>
            <a:ext cx="11823441" cy="6125958"/>
            <a:chOff x="84267" y="468484"/>
            <a:chExt cx="11823441" cy="6125958"/>
          </a:xfrm>
        </p:grpSpPr>
        <p:sp>
          <p:nvSpPr>
            <p:cNvPr id="33" name="TextBox 32">
              <a:extLst>
                <a:ext uri="{FF2B5EF4-FFF2-40B4-BE49-F238E27FC236}">
                  <a16:creationId xmlns:a16="http://schemas.microsoft.com/office/drawing/2014/main" id="{B3C445D3-3C0C-5BD0-CCCC-CAA42D682999}"/>
                </a:ext>
              </a:extLst>
            </p:cNvPr>
            <p:cNvSpPr txBox="1"/>
            <p:nvPr/>
          </p:nvSpPr>
          <p:spPr>
            <a:xfrm>
              <a:off x="84267" y="6081738"/>
              <a:ext cx="2981325" cy="307777"/>
            </a:xfrm>
            <a:prstGeom prst="rect">
              <a:avLst/>
            </a:prstGeom>
            <a:noFill/>
          </p:spPr>
          <p:txBody>
            <a:bodyPr wrap="square" rtlCol="0">
              <a:spAutoFit/>
            </a:bodyPr>
            <a:lstStyle/>
            <a:p>
              <a:r>
                <a:rPr lang="en-GB" sz="1400" b="1" dirty="0"/>
                <a:t>100K dummy data</a:t>
              </a:r>
            </a:p>
          </p:txBody>
        </p:sp>
        <p:pic>
          <p:nvPicPr>
            <p:cNvPr id="4" name="Picture 3" descr="A screenshot of a graph&#10;&#10;Description automatically generated">
              <a:extLst>
                <a:ext uri="{FF2B5EF4-FFF2-40B4-BE49-F238E27FC236}">
                  <a16:creationId xmlns:a16="http://schemas.microsoft.com/office/drawing/2014/main" id="{43071950-9C86-0517-5145-BE782C800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974" y="468484"/>
              <a:ext cx="10733276" cy="5362015"/>
            </a:xfrm>
            <a:prstGeom prst="rect">
              <a:avLst/>
            </a:prstGeom>
          </p:spPr>
        </p:pic>
        <p:sp>
          <p:nvSpPr>
            <p:cNvPr id="5" name="TextBox 4">
              <a:extLst>
                <a:ext uri="{FF2B5EF4-FFF2-40B4-BE49-F238E27FC236}">
                  <a16:creationId xmlns:a16="http://schemas.microsoft.com/office/drawing/2014/main" id="{16BD91BA-1451-7F54-27CE-6E85D1D9C8DD}"/>
                </a:ext>
              </a:extLst>
            </p:cNvPr>
            <p:cNvSpPr txBox="1"/>
            <p:nvPr/>
          </p:nvSpPr>
          <p:spPr>
            <a:xfrm>
              <a:off x="2552700" y="5763445"/>
              <a:ext cx="9355008" cy="830997"/>
            </a:xfrm>
            <a:prstGeom prst="rect">
              <a:avLst/>
            </a:prstGeom>
            <a:noFill/>
          </p:spPr>
          <p:txBody>
            <a:bodyPr wrap="square" rtlCol="0">
              <a:spAutoFit/>
            </a:bodyPr>
            <a:lstStyle/>
            <a:p>
              <a:r>
                <a:rPr lang="en-GB" sz="1600" dirty="0"/>
                <a:t>Number in dataframe = 100000, Number in model = 25169, Missing = 74831, Number of events = 13500, Concordance = 0.692 (SE = 0.003), R-squared = 0.253( Max possible = 1.000), Likelihood ratio test = 7342.699 (df = 32, p = 0.000)</a:t>
              </a:r>
            </a:p>
          </p:txBody>
        </p:sp>
      </p:grpSp>
    </p:spTree>
    <p:custDataLst>
      <p:tags r:id="rId1"/>
    </p:custDataLst>
    <p:extLst>
      <p:ext uri="{BB962C8B-B14F-4D97-AF65-F5344CB8AC3E}">
        <p14:creationId xmlns:p14="http://schemas.microsoft.com/office/powerpoint/2010/main" val="13310067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Modelling Readmission Outcomes – Slimmed down model WO statistically insignificant variables</a:t>
            </a:r>
            <a:endParaRPr lang="en-GB" sz="2000" u="sng" dirty="0"/>
          </a:p>
        </p:txBody>
      </p:sp>
      <p:sp>
        <p:nvSpPr>
          <p:cNvPr id="5" name="TextBox 4">
            <a:extLst>
              <a:ext uri="{FF2B5EF4-FFF2-40B4-BE49-F238E27FC236}">
                <a16:creationId xmlns:a16="http://schemas.microsoft.com/office/drawing/2014/main" id="{16BD91BA-1451-7F54-27CE-6E85D1D9C8DD}"/>
              </a:ext>
            </a:extLst>
          </p:cNvPr>
          <p:cNvSpPr txBox="1"/>
          <p:nvPr/>
        </p:nvSpPr>
        <p:spPr>
          <a:xfrm>
            <a:off x="2020758" y="5695282"/>
            <a:ext cx="9858375" cy="830997"/>
          </a:xfrm>
          <a:prstGeom prst="rect">
            <a:avLst/>
          </a:prstGeom>
          <a:noFill/>
        </p:spPr>
        <p:txBody>
          <a:bodyPr wrap="square" rtlCol="0">
            <a:spAutoFit/>
          </a:bodyPr>
          <a:lstStyle/>
          <a:p>
            <a:r>
              <a:rPr lang="en-GB" sz="1600" dirty="0"/>
              <a:t>Number in dataframe = 100000, Number in model = 25169, Missing = 74831, Number of events = 13500, Concordance = 0.691 (SE = 0.003), R-squared = 0.252( Max possible = 1.000), Likelihood ratio test = 7322.948 (df = 10, p = 0.000)</a:t>
            </a:r>
          </a:p>
        </p:txBody>
      </p:sp>
      <p:pic>
        <p:nvPicPr>
          <p:cNvPr id="3" name="Picture 2" descr="A graph with numbers and a line of numbers&#10;&#10;Description automatically generated with medium confidence">
            <a:extLst>
              <a:ext uri="{FF2B5EF4-FFF2-40B4-BE49-F238E27FC236}">
                <a16:creationId xmlns:a16="http://schemas.microsoft.com/office/drawing/2014/main" id="{C4318383-A58A-9F51-6DB4-0E1757F70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53" y="497488"/>
            <a:ext cx="10404548" cy="5197793"/>
          </a:xfrm>
          <a:prstGeom prst="rect">
            <a:avLst/>
          </a:prstGeom>
        </p:spPr>
      </p:pic>
      <p:sp>
        <p:nvSpPr>
          <p:cNvPr id="6" name="TextBox 5">
            <a:extLst>
              <a:ext uri="{FF2B5EF4-FFF2-40B4-BE49-F238E27FC236}">
                <a16:creationId xmlns:a16="http://schemas.microsoft.com/office/drawing/2014/main" id="{523B1F93-333C-21D2-0717-9274D191BFBF}"/>
              </a:ext>
            </a:extLst>
          </p:cNvPr>
          <p:cNvSpPr txBox="1"/>
          <p:nvPr/>
        </p:nvSpPr>
        <p:spPr>
          <a:xfrm>
            <a:off x="350967" y="5695282"/>
            <a:ext cx="2981325" cy="307777"/>
          </a:xfrm>
          <a:prstGeom prst="rect">
            <a:avLst/>
          </a:prstGeom>
          <a:noFill/>
        </p:spPr>
        <p:txBody>
          <a:bodyPr wrap="square" rtlCol="0">
            <a:spAutoFit/>
          </a:bodyPr>
          <a:lstStyle/>
          <a:p>
            <a:r>
              <a:rPr lang="en-GB" sz="1400" b="1" dirty="0"/>
              <a:t>100K dummy data</a:t>
            </a:r>
          </a:p>
        </p:txBody>
      </p:sp>
    </p:spTree>
    <p:custDataLst>
      <p:tags r:id="rId1"/>
    </p:custDataLst>
    <p:extLst>
      <p:ext uri="{BB962C8B-B14F-4D97-AF65-F5344CB8AC3E}">
        <p14:creationId xmlns:p14="http://schemas.microsoft.com/office/powerpoint/2010/main" val="40239070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Modelling Readmission Outcomes – Docherty et al., 2023 – Figure 2</a:t>
            </a:r>
            <a:endParaRPr lang="en-GB" sz="2000" u="sng" dirty="0"/>
          </a:p>
        </p:txBody>
      </p:sp>
      <p:grpSp>
        <p:nvGrpSpPr>
          <p:cNvPr id="10" name="Group 9">
            <a:extLst>
              <a:ext uri="{FF2B5EF4-FFF2-40B4-BE49-F238E27FC236}">
                <a16:creationId xmlns:a16="http://schemas.microsoft.com/office/drawing/2014/main" id="{45707CE8-C962-69B1-7AD1-53E97A5AE720}"/>
              </a:ext>
            </a:extLst>
          </p:cNvPr>
          <p:cNvGrpSpPr/>
          <p:nvPr/>
        </p:nvGrpSpPr>
        <p:grpSpPr>
          <a:xfrm>
            <a:off x="329203" y="533399"/>
            <a:ext cx="11396072" cy="6208331"/>
            <a:chOff x="329203" y="533399"/>
            <a:chExt cx="11396072" cy="6208331"/>
          </a:xfrm>
        </p:grpSpPr>
        <p:sp>
          <p:nvSpPr>
            <p:cNvPr id="2" name="TextBox 1">
              <a:extLst>
                <a:ext uri="{FF2B5EF4-FFF2-40B4-BE49-F238E27FC236}">
                  <a16:creationId xmlns:a16="http://schemas.microsoft.com/office/drawing/2014/main" id="{815E071F-C45E-800B-0ED2-EDEA4AF8201D}"/>
                </a:ext>
              </a:extLst>
            </p:cNvPr>
            <p:cNvSpPr txBox="1"/>
            <p:nvPr/>
          </p:nvSpPr>
          <p:spPr>
            <a:xfrm>
              <a:off x="7056567" y="935474"/>
              <a:ext cx="4268658" cy="1169551"/>
            </a:xfrm>
            <a:prstGeom prst="rect">
              <a:avLst/>
            </a:prstGeom>
            <a:noFill/>
          </p:spPr>
          <p:txBody>
            <a:bodyPr wrap="square" rtlCol="0">
              <a:spAutoFit/>
            </a:bodyPr>
            <a:lstStyle/>
            <a:p>
              <a:r>
                <a:rPr lang="en-GB" sz="1400" dirty="0"/>
                <a:t>Figure 2: Adapted from Docherty et al. (2023). "Patient emergency health-care use before hospital admission for COVID-19 and long-term outcomes in</a:t>
              </a:r>
            </a:p>
            <a:p>
              <a:r>
                <a:rPr lang="en-GB" sz="1400" dirty="0"/>
                <a:t>Scotland: a national cohort study”, Lancet Digital Health, Vol5, e446-e457. DOI: </a:t>
              </a:r>
              <a:r>
                <a:rPr lang="en-GB" sz="1400" dirty="0">
                  <a:hlinkClick r:id="rId4"/>
                </a:rPr>
                <a:t>10.1016/S2589-7500(23)00051-1 </a:t>
              </a:r>
              <a:endParaRPr lang="en-GB" sz="1400" dirty="0"/>
            </a:p>
          </p:txBody>
        </p:sp>
        <p:pic>
          <p:nvPicPr>
            <p:cNvPr id="6" name="Picture 5">
              <a:extLst>
                <a:ext uri="{FF2B5EF4-FFF2-40B4-BE49-F238E27FC236}">
                  <a16:creationId xmlns:a16="http://schemas.microsoft.com/office/drawing/2014/main" id="{20C7603C-BEC8-4EE7-65E5-5AC40F6F6CB0}"/>
                </a:ext>
              </a:extLst>
            </p:cNvPr>
            <p:cNvPicPr>
              <a:picLocks noChangeAspect="1"/>
            </p:cNvPicPr>
            <p:nvPr/>
          </p:nvPicPr>
          <p:blipFill>
            <a:blip r:embed="rId5"/>
            <a:stretch>
              <a:fillRect/>
            </a:stretch>
          </p:blipFill>
          <p:spPr>
            <a:xfrm>
              <a:off x="329203" y="533399"/>
              <a:ext cx="6043021" cy="6208331"/>
            </a:xfrm>
            <a:prstGeom prst="rect">
              <a:avLst/>
            </a:prstGeom>
          </p:spPr>
        </p:pic>
        <p:sp>
          <p:nvSpPr>
            <p:cNvPr id="7" name="TextBox 6">
              <a:extLst>
                <a:ext uri="{FF2B5EF4-FFF2-40B4-BE49-F238E27FC236}">
                  <a16:creationId xmlns:a16="http://schemas.microsoft.com/office/drawing/2014/main" id="{735C8C6B-33C9-B905-0834-AC696AD073BF}"/>
                </a:ext>
              </a:extLst>
            </p:cNvPr>
            <p:cNvSpPr txBox="1"/>
            <p:nvPr/>
          </p:nvSpPr>
          <p:spPr>
            <a:xfrm>
              <a:off x="6789867" y="2688074"/>
              <a:ext cx="4935408" cy="2246769"/>
            </a:xfrm>
            <a:prstGeom prst="rect">
              <a:avLst/>
            </a:prstGeom>
            <a:noFill/>
          </p:spPr>
          <p:txBody>
            <a:bodyPr wrap="square" rtlCol="0">
              <a:spAutoFit/>
            </a:bodyPr>
            <a:lstStyle/>
            <a:p>
              <a:r>
                <a:rPr lang="en-GB" sz="1400" i="1" dirty="0"/>
                <a:t>“B) Cox regression for emergency</a:t>
              </a:r>
            </a:p>
            <a:p>
              <a:r>
                <a:rPr lang="en-GB" sz="1400" i="1" dirty="0"/>
                <a:t>readmission to hospital of index-admission survivors…</a:t>
              </a:r>
            </a:p>
            <a:p>
              <a:r>
                <a:rPr lang="en-GB" sz="1400" i="1" dirty="0"/>
                <a:t>AIC=Akaike information criterion. BIC=Bayesian information criterion. ICU=intensive care unit. SIMD=Scottish</a:t>
              </a:r>
            </a:p>
            <a:p>
              <a:r>
                <a:rPr lang="en-GB" sz="1400" i="1" dirty="0"/>
                <a:t>Index of Multiple Deprivation. *We included only comorbidities listed in the </a:t>
              </a:r>
              <a:r>
                <a:rPr lang="en-GB" sz="1400" i="1" dirty="0" err="1"/>
                <a:t>Charlson</a:t>
              </a:r>
              <a:r>
                <a:rPr lang="en-GB" sz="1400" i="1" dirty="0"/>
                <a:t> </a:t>
              </a:r>
              <a:r>
                <a:rPr lang="en-GB" sz="1400" i="1" dirty="0" err="1"/>
                <a:t>Comorbities</a:t>
              </a:r>
              <a:r>
                <a:rPr lang="en-GB" sz="1400" i="1" dirty="0"/>
                <a:t> Index.12</a:t>
              </a:r>
            </a:p>
            <a:p>
              <a:r>
                <a:rPr lang="en-GB" sz="1400" i="1" dirty="0"/>
                <a:t>†Refers to the number of half-days in a hospital emergency bed during the 2 years before index submission;</a:t>
              </a:r>
            </a:p>
            <a:p>
              <a:r>
                <a:rPr lang="en-GB" sz="1400" i="1" dirty="0"/>
                <a:t>minimal admissions=0·5−7·0 days; recently high=7·5–20·5 days; persistently high=21·0 or more days.”</a:t>
              </a:r>
            </a:p>
          </p:txBody>
        </p:sp>
      </p:grpSp>
    </p:spTree>
    <p:custDataLst>
      <p:tags r:id="rId1"/>
    </p:custDataLst>
    <p:extLst>
      <p:ext uri="{BB962C8B-B14F-4D97-AF65-F5344CB8AC3E}">
        <p14:creationId xmlns:p14="http://schemas.microsoft.com/office/powerpoint/2010/main" val="22718227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Modelling Readmission Outcomes – Falls &amp; Fractures Cause-Specific Readmission Model</a:t>
            </a:r>
            <a:endParaRPr lang="en-GB" sz="2000" u="sng" dirty="0"/>
          </a:p>
        </p:txBody>
      </p:sp>
      <p:grpSp>
        <p:nvGrpSpPr>
          <p:cNvPr id="7" name="Group 6">
            <a:extLst>
              <a:ext uri="{FF2B5EF4-FFF2-40B4-BE49-F238E27FC236}">
                <a16:creationId xmlns:a16="http://schemas.microsoft.com/office/drawing/2014/main" id="{A27DC705-0FF1-66D0-ADF0-BCF040137A94}"/>
              </a:ext>
            </a:extLst>
          </p:cNvPr>
          <p:cNvGrpSpPr/>
          <p:nvPr/>
        </p:nvGrpSpPr>
        <p:grpSpPr>
          <a:xfrm>
            <a:off x="84267" y="488896"/>
            <a:ext cx="11794866" cy="6121140"/>
            <a:chOff x="84267" y="488896"/>
            <a:chExt cx="11794866" cy="6121140"/>
          </a:xfrm>
        </p:grpSpPr>
        <p:sp>
          <p:nvSpPr>
            <p:cNvPr id="5" name="TextBox 4">
              <a:extLst>
                <a:ext uri="{FF2B5EF4-FFF2-40B4-BE49-F238E27FC236}">
                  <a16:creationId xmlns:a16="http://schemas.microsoft.com/office/drawing/2014/main" id="{16BD91BA-1451-7F54-27CE-6E85D1D9C8DD}"/>
                </a:ext>
              </a:extLst>
            </p:cNvPr>
            <p:cNvSpPr txBox="1"/>
            <p:nvPr/>
          </p:nvSpPr>
          <p:spPr>
            <a:xfrm>
              <a:off x="2020758" y="6025261"/>
              <a:ext cx="9858375" cy="584775"/>
            </a:xfrm>
            <a:prstGeom prst="rect">
              <a:avLst/>
            </a:prstGeom>
            <a:noFill/>
          </p:spPr>
          <p:txBody>
            <a:bodyPr wrap="square" rtlCol="0">
              <a:spAutoFit/>
            </a:bodyPr>
            <a:lstStyle/>
            <a:p>
              <a:r>
                <a:rPr lang="en-GB" sz="1600" dirty="0"/>
                <a:t>Number in dataframe = 100000, Number in model = 25169, Missing = 74831, Number of events = 194, Concordance = 0.598 (SE = 0.025), R-squared = 0.001( Max possible = 0.132), Likelihood ratio test = 32.133 (df = 32, p = 0.460)</a:t>
              </a:r>
            </a:p>
          </p:txBody>
        </p:sp>
        <p:sp>
          <p:nvSpPr>
            <p:cNvPr id="6" name="TextBox 5">
              <a:extLst>
                <a:ext uri="{FF2B5EF4-FFF2-40B4-BE49-F238E27FC236}">
                  <a16:creationId xmlns:a16="http://schemas.microsoft.com/office/drawing/2014/main" id="{523B1F93-333C-21D2-0717-9274D191BFBF}"/>
                </a:ext>
              </a:extLst>
            </p:cNvPr>
            <p:cNvSpPr txBox="1"/>
            <p:nvPr/>
          </p:nvSpPr>
          <p:spPr>
            <a:xfrm>
              <a:off x="84267" y="6068822"/>
              <a:ext cx="2981325" cy="307777"/>
            </a:xfrm>
            <a:prstGeom prst="rect">
              <a:avLst/>
            </a:prstGeom>
            <a:noFill/>
          </p:spPr>
          <p:txBody>
            <a:bodyPr wrap="square" rtlCol="0">
              <a:spAutoFit/>
            </a:bodyPr>
            <a:lstStyle/>
            <a:p>
              <a:r>
                <a:rPr lang="en-GB" sz="1400" b="1" dirty="0"/>
                <a:t>100K dummy data</a:t>
              </a:r>
            </a:p>
          </p:txBody>
        </p:sp>
        <p:pic>
          <p:nvPicPr>
            <p:cNvPr id="4" name="Picture 3" descr="A screenshot of a graph&#10;&#10;Description automatically generated">
              <a:extLst>
                <a:ext uri="{FF2B5EF4-FFF2-40B4-BE49-F238E27FC236}">
                  <a16:creationId xmlns:a16="http://schemas.microsoft.com/office/drawing/2014/main" id="{AC93A5AD-A6AC-88EA-C4B9-8E4742C61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973" y="488896"/>
              <a:ext cx="10979277" cy="5484910"/>
            </a:xfrm>
            <a:prstGeom prst="rect">
              <a:avLst/>
            </a:prstGeom>
          </p:spPr>
        </p:pic>
      </p:grpSp>
    </p:spTree>
    <p:custDataLst>
      <p:tags r:id="rId1"/>
    </p:custDataLst>
    <p:extLst>
      <p:ext uri="{BB962C8B-B14F-4D97-AF65-F5344CB8AC3E}">
        <p14:creationId xmlns:p14="http://schemas.microsoft.com/office/powerpoint/2010/main" val="22301154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54D9-A333-4125-A617-EFF8C86766F1}"/>
              </a:ext>
            </a:extLst>
          </p:cNvPr>
          <p:cNvSpPr>
            <a:spLocks noGrp="1"/>
          </p:cNvSpPr>
          <p:nvPr>
            <p:ph type="title"/>
          </p:nvPr>
        </p:nvSpPr>
        <p:spPr>
          <a:xfrm>
            <a:off x="198567" y="-500173"/>
            <a:ext cx="11794866" cy="1450757"/>
          </a:xfrm>
        </p:spPr>
        <p:txBody>
          <a:bodyPr>
            <a:normAutofit/>
          </a:bodyPr>
          <a:lstStyle/>
          <a:p>
            <a:r>
              <a:rPr lang="en-GB" sz="2800" b="1" u="sng" dirty="0"/>
              <a:t>ISARIC4C Readmission Project Working Package 3 – Trajectory Modelling Analysis and Building Cause-Specific Readmission Models</a:t>
            </a:r>
            <a:endParaRPr lang="en-GB" sz="2800" i="1" u="sng" dirty="0"/>
          </a:p>
        </p:txBody>
      </p:sp>
      <p:sp>
        <p:nvSpPr>
          <p:cNvPr id="6" name="TextBox 5">
            <a:extLst>
              <a:ext uri="{FF2B5EF4-FFF2-40B4-BE49-F238E27FC236}">
                <a16:creationId xmlns:a16="http://schemas.microsoft.com/office/drawing/2014/main" id="{216BA932-0792-4DC7-B202-BFFFD766D8E9}"/>
              </a:ext>
            </a:extLst>
          </p:cNvPr>
          <p:cNvSpPr txBox="1"/>
          <p:nvPr/>
        </p:nvSpPr>
        <p:spPr>
          <a:xfrm>
            <a:off x="198567" y="1045177"/>
            <a:ext cx="11794866" cy="10372070"/>
          </a:xfrm>
          <a:prstGeom prst="rect">
            <a:avLst/>
          </a:prstGeom>
          <a:noFill/>
        </p:spPr>
        <p:txBody>
          <a:bodyPr wrap="square" rtlCol="0">
            <a:spAutoFit/>
          </a:bodyPr>
          <a:lstStyle/>
          <a:p>
            <a:pPr marL="285750" lvl="0" indent="-285750" defTabSz="457200">
              <a:buFont typeface="Arial" panose="020B0604020202020204" pitchFamily="34" charset="0"/>
              <a:buChar char="•"/>
              <a:defRPr/>
            </a:pPr>
            <a:r>
              <a:rPr lang="en-GB" sz="2000" dirty="0">
                <a:solidFill>
                  <a:prstClr val="black"/>
                </a:solidFill>
                <a:latin typeface="Calibri" panose="020F0502020204030204"/>
              </a:rPr>
              <a:t>Aim of 4C Readmission project – generate a risk prediction model for patients with a primary Covid-19 admission to hospital, calculating their % likelihood of readmission. Precursor tool, 4C Mortality Score </a:t>
            </a:r>
            <a:r>
              <a:rPr lang="en-GB" sz="2000" dirty="0">
                <a:solidFill>
                  <a:prstClr val="black"/>
                </a:solidFill>
              </a:rPr>
              <a:t>- </a:t>
            </a:r>
            <a:r>
              <a:rPr lang="en-GB" sz="2000" dirty="0">
                <a:solidFill>
                  <a:prstClr val="black"/>
                </a:solidFill>
                <a:hlinkClick r:id="rId4"/>
              </a:rPr>
              <a:t>https://isaric4c.net/risk/4c/</a:t>
            </a:r>
            <a:endParaRPr lang="en-GB" sz="2000" dirty="0">
              <a:solidFill>
                <a:prstClr val="black"/>
              </a:solidFill>
            </a:endParaRPr>
          </a:p>
          <a:p>
            <a:pPr lvl="0" defTabSz="457200">
              <a:defRPr/>
            </a:pPr>
            <a:endParaRPr lang="en-GB" sz="2400" dirty="0">
              <a:solidFill>
                <a:prstClr val="black"/>
              </a:solidFill>
            </a:endParaRPr>
          </a:p>
          <a:p>
            <a:pPr lvl="0" defTabSz="457200">
              <a:defRPr/>
            </a:pPr>
            <a:r>
              <a:rPr lang="en-GB" sz="2000" b="1" dirty="0">
                <a:solidFill>
                  <a:prstClr val="black"/>
                </a:solidFill>
              </a:rPr>
              <a:t>Objectives - </a:t>
            </a:r>
          </a:p>
          <a:p>
            <a:pPr marL="285750" lvl="0" indent="-285750" defTabSz="457200">
              <a:buFont typeface="Arial" panose="020B0604020202020204" pitchFamily="34" charset="0"/>
              <a:buChar char="•"/>
              <a:defRPr/>
            </a:pPr>
            <a:r>
              <a:rPr lang="en-GB" sz="2000" i="1" dirty="0">
                <a:solidFill>
                  <a:prstClr val="black"/>
                </a:solidFill>
              </a:rPr>
              <a:t>Descriptive statistics of the cohort</a:t>
            </a:r>
            <a:r>
              <a:rPr lang="en-GB" sz="2000" dirty="0">
                <a:solidFill>
                  <a:prstClr val="black"/>
                </a:solidFill>
              </a:rPr>
              <a:t>: how many patients are in the cohort; how many were readmitted, readmitted within 90 days; how many patients died, died within 90 days; how many patients died and how many patients died before readmission? Visualise events over time. Understand our patient cohort.</a:t>
            </a:r>
          </a:p>
          <a:p>
            <a:pPr marL="285750" lvl="0" indent="-285750" defTabSz="457200">
              <a:buFont typeface="Arial" panose="020B0604020202020204" pitchFamily="34" charset="0"/>
              <a:buChar char="•"/>
              <a:defRPr/>
            </a:pPr>
            <a:endParaRPr lang="en-GB" sz="2000" i="1" dirty="0">
              <a:solidFill>
                <a:prstClr val="black"/>
              </a:solidFill>
            </a:endParaRPr>
          </a:p>
          <a:p>
            <a:pPr marL="285750" lvl="0" indent="-285750" defTabSz="457200">
              <a:buFont typeface="Arial" panose="020B0604020202020204" pitchFamily="34" charset="0"/>
              <a:buChar char="•"/>
              <a:defRPr/>
            </a:pPr>
            <a:r>
              <a:rPr lang="en-GB" sz="2000" i="1" dirty="0">
                <a:solidFill>
                  <a:prstClr val="black"/>
                </a:solidFill>
              </a:rPr>
              <a:t>Finding the frequency diagnosis codes on readmissions and deaths </a:t>
            </a:r>
            <a:r>
              <a:rPr lang="en-GB" sz="2000" dirty="0">
                <a:solidFill>
                  <a:prstClr val="black"/>
                </a:solidFill>
              </a:rPr>
              <a:t>– tabulate causes of events by ICD-10 code. </a:t>
            </a:r>
          </a:p>
          <a:p>
            <a:pPr marL="285750" lvl="0" indent="-285750" defTabSz="457200">
              <a:buFont typeface="Arial" panose="020B0604020202020204" pitchFamily="34" charset="0"/>
              <a:buChar char="•"/>
              <a:defRPr/>
            </a:pPr>
            <a:endParaRPr lang="en-GB" sz="2000" dirty="0">
              <a:solidFill>
                <a:prstClr val="black"/>
              </a:solidFill>
            </a:endParaRPr>
          </a:p>
          <a:p>
            <a:pPr marL="285750" indent="-285750" defTabSz="457200">
              <a:buFont typeface="Arial" panose="020B0604020202020204" pitchFamily="34" charset="0"/>
              <a:buChar char="•"/>
              <a:defRPr/>
            </a:pPr>
            <a:r>
              <a:rPr lang="en-GB" sz="2000" i="1" dirty="0">
                <a:solidFill>
                  <a:prstClr val="black"/>
                </a:solidFill>
              </a:rPr>
              <a:t>Survival analysis part 1  </a:t>
            </a:r>
            <a:r>
              <a:rPr lang="en-GB" sz="2000" dirty="0">
                <a:solidFill>
                  <a:prstClr val="black"/>
                </a:solidFill>
              </a:rPr>
              <a:t>– generate Kaplan-Meier graphs of survival probability for deaths before readmission and all deaths for key risk factors.  Generate CI plots for events, for key risk factors. Observe time dependent </a:t>
            </a:r>
            <a:r>
              <a:rPr lang="en-GB" sz="2000" dirty="0"/>
              <a:t>probability of survival or remaining event –free, compare survival rates of </a:t>
            </a:r>
            <a:r>
              <a:rPr lang="en-GB" sz="2000"/>
              <a:t>different groups. </a:t>
            </a:r>
            <a:endParaRPr lang="en-GB" sz="2000" dirty="0">
              <a:solidFill>
                <a:prstClr val="black"/>
              </a:solidFill>
            </a:endParaRPr>
          </a:p>
          <a:p>
            <a:pPr lvl="0" defTabSz="457200">
              <a:defRPr/>
            </a:pPr>
            <a:endParaRPr lang="en-GB" sz="2000" dirty="0">
              <a:solidFill>
                <a:prstClr val="black"/>
              </a:solidFill>
            </a:endParaRPr>
          </a:p>
          <a:p>
            <a:pPr marL="285750" lvl="0" indent="-285750" defTabSz="457200">
              <a:buFont typeface="Arial" panose="020B0604020202020204" pitchFamily="34" charset="0"/>
              <a:buChar char="•"/>
              <a:defRPr/>
            </a:pPr>
            <a:r>
              <a:rPr lang="en-GB" sz="2000" i="1" dirty="0">
                <a:solidFill>
                  <a:prstClr val="black"/>
                </a:solidFill>
              </a:rPr>
              <a:t>Survival analysis part 2 – </a:t>
            </a:r>
            <a:r>
              <a:rPr lang="en-GB" sz="2000" dirty="0">
                <a:solidFill>
                  <a:prstClr val="black"/>
                </a:solidFill>
              </a:rPr>
              <a:t>generate Cox regression models for all causes of readmission and specific conditions – identify statistically significant risk factors for different types of readmission. </a:t>
            </a: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kumimoji="0" lang="en-GB" sz="2400" b="0" i="0" u="none" strike="noStrike" kern="1200" cap="none" spc="0" normalizeH="0" noProof="0" dirty="0">
              <a:ln>
                <a:noFill/>
              </a:ln>
              <a:solidFill>
                <a:prstClr val="black"/>
              </a:solidFill>
              <a:effectLst/>
              <a:uLnTx/>
              <a:uFillTx/>
              <a:latin typeface="Calibri" panose="020F0502020204030204"/>
            </a:endParaRPr>
          </a:p>
          <a:p>
            <a:pPr marL="285750" lvl="0" indent="-285750" defTabSz="457200">
              <a:buFont typeface="Arial" panose="020B0604020202020204" pitchFamily="34" charset="0"/>
              <a:buChar char="•"/>
              <a:defRPr/>
            </a:pPr>
            <a:endParaRPr kumimoji="0" lang="en-GB" sz="2400" b="0" i="0" u="none" strike="noStrike" kern="1200" cap="none" spc="0" normalizeH="0" noProof="0" dirty="0">
              <a:ln>
                <a:noFill/>
              </a:ln>
              <a:solidFill>
                <a:prstClr val="black"/>
              </a:solidFill>
              <a:effectLst/>
              <a:uLnTx/>
              <a:uFillTx/>
              <a:latin typeface="Calibri" panose="020F0502020204030204"/>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000" baseline="0" dirty="0">
              <a:solidFill>
                <a:prstClr val="black"/>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noProof="0" dirty="0">
              <a:ln>
                <a:noFill/>
              </a:ln>
              <a:solidFill>
                <a:prstClr val="black"/>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0535917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A47E7F-1CFE-100D-63D6-38094B432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83" y="365760"/>
            <a:ext cx="10522634" cy="5918982"/>
          </a:xfrm>
          <a:prstGeom prst="rect">
            <a:avLst/>
          </a:prstGeom>
        </p:spPr>
      </p:pic>
    </p:spTree>
    <p:custDataLst>
      <p:tags r:id="rId1"/>
    </p:custDataLst>
    <p:extLst>
      <p:ext uri="{BB962C8B-B14F-4D97-AF65-F5344CB8AC3E}">
        <p14:creationId xmlns:p14="http://schemas.microsoft.com/office/powerpoint/2010/main" val="28692615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54D9-A333-4125-A617-EFF8C86766F1}"/>
              </a:ext>
            </a:extLst>
          </p:cNvPr>
          <p:cNvSpPr>
            <a:spLocks noGrp="1"/>
          </p:cNvSpPr>
          <p:nvPr>
            <p:ph type="title"/>
          </p:nvPr>
        </p:nvSpPr>
        <p:spPr>
          <a:xfrm>
            <a:off x="84267" y="-716247"/>
            <a:ext cx="11794866" cy="1450757"/>
          </a:xfrm>
        </p:spPr>
        <p:txBody>
          <a:bodyPr>
            <a:normAutofit/>
          </a:bodyPr>
          <a:lstStyle/>
          <a:p>
            <a:r>
              <a:rPr lang="en-GB" sz="2800" b="1" u="sng" dirty="0"/>
              <a:t>100K Dummy Data Patient Cohort– Readmission &amp; Death Rates</a:t>
            </a:r>
            <a:endParaRPr lang="en-GB" sz="2800" i="1" u="sng" dirty="0"/>
          </a:p>
        </p:txBody>
      </p:sp>
      <p:sp>
        <p:nvSpPr>
          <p:cNvPr id="6" name="TextBox 5">
            <a:extLst>
              <a:ext uri="{FF2B5EF4-FFF2-40B4-BE49-F238E27FC236}">
                <a16:creationId xmlns:a16="http://schemas.microsoft.com/office/drawing/2014/main" id="{216BA932-0792-4DC7-B202-BFFFD766D8E9}"/>
              </a:ext>
            </a:extLst>
          </p:cNvPr>
          <p:cNvSpPr txBox="1"/>
          <p:nvPr/>
        </p:nvSpPr>
        <p:spPr>
          <a:xfrm>
            <a:off x="0" y="734510"/>
            <a:ext cx="11794866" cy="10926068"/>
          </a:xfrm>
          <a:prstGeom prst="rect">
            <a:avLst/>
          </a:prstGeom>
          <a:noFill/>
        </p:spPr>
        <p:txBody>
          <a:bodyPr wrap="square" rtlCol="0">
            <a:spAutoFit/>
          </a:bodyPr>
          <a:lstStyle/>
          <a:p>
            <a:pPr marL="285750" lvl="0" indent="-285750" defTabSz="457200">
              <a:buFont typeface="Arial" panose="020B0604020202020204" pitchFamily="34" charset="0"/>
              <a:buChar char="•"/>
              <a:defRPr/>
            </a:pPr>
            <a:r>
              <a:rPr lang="en-GB" sz="2000" dirty="0">
                <a:solidFill>
                  <a:prstClr val="black"/>
                </a:solidFill>
              </a:rPr>
              <a:t>Original data gathered from NHS England HES-APC data from 2020-22 with the following conditions: Aged &gt;18; COVID-19 positive; Discharged alive; An APC spell matches to an ISARIC admission; An APC spell matches to an ISARIC admission; Community-acquired infection (date of onset of first symptom =&lt; 5 days after admission).</a:t>
            </a:r>
          </a:p>
          <a:p>
            <a:pPr marL="285750" lvl="0" indent="-285750" defTabSz="457200">
              <a:buFont typeface="Arial" panose="020B0604020202020204" pitchFamily="34" charset="0"/>
              <a:buChar char="•"/>
              <a:defRPr/>
            </a:pPr>
            <a:endParaRPr lang="en-GB" sz="2000" dirty="0">
              <a:solidFill>
                <a:prstClr val="black"/>
              </a:solidFill>
            </a:endParaRPr>
          </a:p>
          <a:p>
            <a:pPr marL="285750" lvl="0" indent="-285750" defTabSz="457200">
              <a:buFont typeface="Arial" panose="020B0604020202020204" pitchFamily="34" charset="0"/>
              <a:buChar char="•"/>
              <a:defRPr/>
            </a:pPr>
            <a:r>
              <a:rPr lang="en-GB" sz="2000" dirty="0">
                <a:solidFill>
                  <a:prstClr val="black"/>
                </a:solidFill>
                <a:hlinkClick r:id="rId4"/>
              </a:rPr>
              <a:t>Dummy patient data used</a:t>
            </a:r>
            <a:r>
              <a:rPr lang="en-GB" sz="2000" dirty="0">
                <a:solidFill>
                  <a:prstClr val="black"/>
                </a:solidFill>
              </a:rPr>
              <a:t>, an approximation of English APC data. 100K rows, 38 variables. 26 Variables based on the </a:t>
            </a:r>
            <a:r>
              <a:rPr lang="en-GB" sz="2000" dirty="0">
                <a:solidFill>
                  <a:prstClr val="black"/>
                </a:solidFill>
                <a:hlinkClick r:id="rId5"/>
              </a:rPr>
              <a:t>4C_mortality_score/01_data_prep.R script</a:t>
            </a:r>
            <a:r>
              <a:rPr lang="en-GB" sz="2000" dirty="0">
                <a:solidFill>
                  <a:prstClr val="black"/>
                </a:solidFill>
              </a:rPr>
              <a:t>. For example: dialysis; age(factor); hypertension. Remaining 12 variables generated by memory and ICD package, such as dates and causes of first readmission. Date range, 1st March 2020 - 1st March 2022</a:t>
            </a:r>
            <a:r>
              <a:rPr lang="en-GB" sz="2400" dirty="0">
                <a:solidFill>
                  <a:prstClr val="black"/>
                </a:solidFill>
              </a:rPr>
              <a:t>.</a:t>
            </a: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r>
              <a:rPr lang="en-GB" sz="2000" b="1" i="1" dirty="0">
                <a:solidFill>
                  <a:prstClr val="black"/>
                </a:solidFill>
              </a:rPr>
              <a:t>Readmission rates </a:t>
            </a:r>
            <a:r>
              <a:rPr lang="en-GB" sz="2000" dirty="0">
                <a:solidFill>
                  <a:prstClr val="black"/>
                </a:solidFill>
              </a:rPr>
              <a:t>– 13,500, 13.5% overall during study period and 8,554, 8.5% within 90 days. Of patients readmitted, 63.4% are readmitted within 90 days of discharge. Not too dissimilar </a:t>
            </a:r>
            <a:r>
              <a:rPr lang="en-GB" sz="2000" dirty="0">
                <a:solidFill>
                  <a:prstClr val="black"/>
                </a:solidFill>
                <a:hlinkClick r:id="rId6"/>
              </a:rPr>
              <a:t>to Ramzi 2022 meta-analyses</a:t>
            </a:r>
            <a:r>
              <a:rPr lang="en-GB" sz="2000" dirty="0">
                <a:solidFill>
                  <a:prstClr val="black"/>
                </a:solidFill>
              </a:rPr>
              <a:t>, 9.79% prevalence of 90-day readmissions. </a:t>
            </a:r>
            <a:r>
              <a:rPr lang="en-GB" sz="2000" dirty="0">
                <a:solidFill>
                  <a:prstClr val="black"/>
                </a:solidFill>
                <a:hlinkClick r:id="rId7"/>
              </a:rPr>
              <a:t>Docherty 2023 (Scottish data) </a:t>
            </a:r>
            <a:r>
              <a:rPr lang="en-GB" sz="2000" dirty="0">
                <a:solidFill>
                  <a:prstClr val="black"/>
                </a:solidFill>
              </a:rPr>
              <a:t>is much higher at 35.6% of patients after 1 year. </a:t>
            </a:r>
          </a:p>
          <a:p>
            <a:pPr lvl="0" defTabSz="457200">
              <a:defRPr/>
            </a:pPr>
            <a:endParaRPr lang="en-GB" sz="2800" dirty="0">
              <a:solidFill>
                <a:prstClr val="black"/>
              </a:solidFill>
            </a:endParaRPr>
          </a:p>
          <a:p>
            <a:pPr marL="285750" indent="-285750" defTabSz="457200">
              <a:buFont typeface="Arial" panose="020B0604020202020204" pitchFamily="34" charset="0"/>
              <a:buChar char="•"/>
              <a:defRPr/>
            </a:pPr>
            <a:r>
              <a:rPr lang="en-GB" sz="2000" b="1" i="1" dirty="0">
                <a:solidFill>
                  <a:prstClr val="black"/>
                </a:solidFill>
              </a:rPr>
              <a:t>Death rates </a:t>
            </a:r>
            <a:r>
              <a:rPr lang="en-GB" sz="2000" dirty="0">
                <a:solidFill>
                  <a:prstClr val="black"/>
                </a:solidFill>
              </a:rPr>
              <a:t>– 11,800, 11.8% of patients died in total and 4,294, 4.29% died within 90 days of discharge. Of those patients that died, 36.4% died within 90 days. </a:t>
            </a:r>
            <a:r>
              <a:rPr lang="en-GB" sz="2000" dirty="0">
                <a:solidFill>
                  <a:prstClr val="black"/>
                </a:solidFill>
                <a:hlinkClick r:id="rId6"/>
              </a:rPr>
              <a:t>Ramzi 2022 </a:t>
            </a:r>
            <a:r>
              <a:rPr lang="en-GB" sz="2000" dirty="0">
                <a:solidFill>
                  <a:prstClr val="black"/>
                </a:solidFill>
              </a:rPr>
              <a:t>90-day post-discharge all-cause mortality rate is 7.63%. </a:t>
            </a:r>
            <a:r>
              <a:rPr lang="en-GB" sz="2000" dirty="0">
                <a:solidFill>
                  <a:prstClr val="black"/>
                </a:solidFill>
                <a:hlinkClick r:id="rId7"/>
              </a:rPr>
              <a:t>Docherty 2023 </a:t>
            </a:r>
            <a:r>
              <a:rPr lang="en-GB" sz="2000" dirty="0">
                <a:solidFill>
                  <a:prstClr val="black"/>
                </a:solidFill>
              </a:rPr>
              <a:t>11.7% all-cause mortality at 1 year after index admission. </a:t>
            </a:r>
          </a:p>
          <a:p>
            <a:pPr marL="285750" indent="-285750" defTabSz="457200">
              <a:buFont typeface="Arial" panose="020B0604020202020204" pitchFamily="34" charset="0"/>
              <a:buChar char="•"/>
              <a:defRPr/>
            </a:pPr>
            <a:endParaRPr lang="en-GB" sz="2800" dirty="0">
              <a:solidFill>
                <a:prstClr val="black"/>
              </a:solidFill>
            </a:endParaRPr>
          </a:p>
          <a:p>
            <a:pPr marL="28575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lang="en-GB" sz="2400" dirty="0">
              <a:solidFill>
                <a:prstClr val="black"/>
              </a:solidFill>
            </a:endParaRPr>
          </a:p>
          <a:p>
            <a:pPr marL="285750" lvl="0" indent="-285750" defTabSz="457200">
              <a:buFont typeface="Arial" panose="020B0604020202020204" pitchFamily="34" charset="0"/>
              <a:buChar char="•"/>
              <a:defRPr/>
            </a:pPr>
            <a:endParaRPr kumimoji="0" lang="en-GB" sz="2400" b="0" i="0" u="none" strike="noStrike" kern="1200" cap="none" spc="0" normalizeH="0" noProof="0" dirty="0">
              <a:ln>
                <a:noFill/>
              </a:ln>
              <a:solidFill>
                <a:prstClr val="black"/>
              </a:solidFill>
              <a:effectLst/>
              <a:uLnTx/>
              <a:uFillTx/>
              <a:latin typeface="Calibri" panose="020F0502020204030204"/>
            </a:endParaRPr>
          </a:p>
          <a:p>
            <a:pPr marL="285750" lvl="0" indent="-285750" defTabSz="457200">
              <a:buFont typeface="Arial" panose="020B0604020202020204" pitchFamily="34" charset="0"/>
              <a:buChar char="•"/>
              <a:defRPr/>
            </a:pPr>
            <a:endParaRPr kumimoji="0" lang="en-GB" sz="2400" b="0" i="0" u="none" strike="noStrike" kern="1200" cap="none" spc="0" normalizeH="0" noProof="0" dirty="0">
              <a:ln>
                <a:noFill/>
              </a:ln>
              <a:solidFill>
                <a:prstClr val="black"/>
              </a:solidFill>
              <a:effectLst/>
              <a:uLnTx/>
              <a:uFillTx/>
              <a:latin typeface="Calibri" panose="020F0502020204030204"/>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000" baseline="0" dirty="0">
              <a:solidFill>
                <a:prstClr val="black"/>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noProof="0" dirty="0">
              <a:ln>
                <a:noFill/>
              </a:ln>
              <a:solidFill>
                <a:prstClr val="black"/>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4488584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2EC7DCBD-8712-DE1B-2160-C64C7A9CD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34510"/>
            <a:ext cx="10811435" cy="3818765"/>
          </a:xfrm>
          <a:prstGeom prst="rect">
            <a:avLst/>
          </a:prstGeom>
        </p:spPr>
      </p:pic>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716247"/>
            <a:ext cx="11794866" cy="1450757"/>
          </a:xfrm>
        </p:spPr>
        <p:txBody>
          <a:bodyPr>
            <a:normAutofit/>
          </a:bodyPr>
          <a:lstStyle/>
          <a:p>
            <a:r>
              <a:rPr lang="en-GB" sz="2400" b="1" u="sng" dirty="0"/>
              <a:t>Top 10 Causes of Readmission</a:t>
            </a:r>
            <a:endParaRPr lang="en-GB" sz="2400" i="1" u="sng" dirty="0"/>
          </a:p>
        </p:txBody>
      </p:sp>
      <p:sp>
        <p:nvSpPr>
          <p:cNvPr id="10" name="TextBox 9">
            <a:extLst>
              <a:ext uri="{FF2B5EF4-FFF2-40B4-BE49-F238E27FC236}">
                <a16:creationId xmlns:a16="http://schemas.microsoft.com/office/drawing/2014/main" id="{F242FF33-CA90-39DC-9C20-B8167E2D8F70}"/>
              </a:ext>
            </a:extLst>
          </p:cNvPr>
          <p:cNvSpPr txBox="1"/>
          <p:nvPr/>
        </p:nvSpPr>
        <p:spPr>
          <a:xfrm>
            <a:off x="312867" y="4679576"/>
            <a:ext cx="11377109" cy="1938992"/>
          </a:xfrm>
          <a:prstGeom prst="rect">
            <a:avLst/>
          </a:prstGeom>
          <a:noFill/>
        </p:spPr>
        <p:txBody>
          <a:bodyPr wrap="square" rtlCol="0">
            <a:spAutoFit/>
          </a:bodyPr>
          <a:lstStyle/>
          <a:p>
            <a:pPr marL="285750" indent="-285750">
              <a:buFont typeface="Arial" panose="020B0604020202020204" pitchFamily="34" charset="0"/>
              <a:buChar char="•"/>
            </a:pPr>
            <a:r>
              <a:rPr lang="en-GB" sz="2000" dirty="0">
                <a:hlinkClick r:id="rId5"/>
              </a:rPr>
              <a:t>Docherty 2023 </a:t>
            </a:r>
            <a:r>
              <a:rPr lang="en-GB" sz="2000" dirty="0"/>
              <a:t>has the following results for NHS Scotland data – </a:t>
            </a:r>
          </a:p>
          <a:p>
            <a:endParaRPr lang="en-GB" sz="2000" i="1" dirty="0"/>
          </a:p>
          <a:p>
            <a:r>
              <a:rPr lang="en-GB" sz="2000" i="1" dirty="0"/>
              <a:t>“Median time to first readmission was 38 days (IQR 8–131) and the most common cause was COVID-19 (1471 [17·7%] of 8301), followed by respiratory causes (996 [12·0%]) and circulatory causes (855 [10·3%]…”</a:t>
            </a:r>
          </a:p>
          <a:p>
            <a:endParaRPr lang="en-GB" sz="2000" i="1" dirty="0"/>
          </a:p>
          <a:p>
            <a:r>
              <a:rPr lang="en-GB" sz="2000" dirty="0"/>
              <a:t>I have purposefully wrangled the dummy data to concur with real life findings and my own experience!</a:t>
            </a:r>
          </a:p>
        </p:txBody>
      </p:sp>
    </p:spTree>
    <p:custDataLst>
      <p:tags r:id="rId1"/>
    </p:custDataLst>
    <p:extLst>
      <p:ext uri="{BB962C8B-B14F-4D97-AF65-F5344CB8AC3E}">
        <p14:creationId xmlns:p14="http://schemas.microsoft.com/office/powerpoint/2010/main" val="3259580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716247"/>
            <a:ext cx="11794866" cy="1450757"/>
          </a:xfrm>
        </p:spPr>
        <p:txBody>
          <a:bodyPr>
            <a:normAutofit/>
          </a:bodyPr>
          <a:lstStyle/>
          <a:p>
            <a:r>
              <a:rPr lang="en-GB" sz="2400" b="1" u="sng" dirty="0"/>
              <a:t>Top 10 Causes of Death</a:t>
            </a:r>
            <a:endParaRPr lang="en-GB" sz="2400" i="1" u="sng" dirty="0"/>
          </a:p>
        </p:txBody>
      </p:sp>
      <p:sp>
        <p:nvSpPr>
          <p:cNvPr id="10" name="TextBox 9">
            <a:extLst>
              <a:ext uri="{FF2B5EF4-FFF2-40B4-BE49-F238E27FC236}">
                <a16:creationId xmlns:a16="http://schemas.microsoft.com/office/drawing/2014/main" id="{F242FF33-CA90-39DC-9C20-B8167E2D8F70}"/>
              </a:ext>
            </a:extLst>
          </p:cNvPr>
          <p:cNvSpPr txBox="1"/>
          <p:nvPr/>
        </p:nvSpPr>
        <p:spPr>
          <a:xfrm>
            <a:off x="312867" y="4679576"/>
            <a:ext cx="11377109" cy="1938992"/>
          </a:xfrm>
          <a:prstGeom prst="rect">
            <a:avLst/>
          </a:prstGeom>
          <a:noFill/>
        </p:spPr>
        <p:txBody>
          <a:bodyPr wrap="square" rtlCol="0">
            <a:spAutoFit/>
          </a:bodyPr>
          <a:lstStyle/>
          <a:p>
            <a:pPr marL="285750" indent="-285750">
              <a:buFont typeface="Arial" panose="020B0604020202020204" pitchFamily="34" charset="0"/>
              <a:buChar char="•"/>
            </a:pPr>
            <a:r>
              <a:rPr lang="en-GB" sz="2000" dirty="0">
                <a:hlinkClick r:id="rId4"/>
              </a:rPr>
              <a:t>Docherty 2023 </a:t>
            </a:r>
            <a:r>
              <a:rPr lang="en-GB" sz="2000" dirty="0"/>
              <a:t>has the following results for NHS Scotland data – </a:t>
            </a:r>
          </a:p>
          <a:p>
            <a:endParaRPr lang="en-GB" sz="2000" i="1" dirty="0"/>
          </a:p>
          <a:p>
            <a:r>
              <a:rPr lang="en-GB" sz="2000" i="1" dirty="0"/>
              <a:t> “Among patients overall who died after index discharge, 1015 (37·6%) of 2699 patients died during</a:t>
            </a:r>
          </a:p>
          <a:p>
            <a:r>
              <a:rPr lang="en-GB" sz="2000" i="1" dirty="0"/>
              <a:t>subsequent readmission to hospital, and 1684 (62·4%) patients died in the community. COVID-19 was the most common underlying cause of death (488 [18·1%]), followed by neoplasm (602 [22·3%]) and circulatory</a:t>
            </a:r>
          </a:p>
          <a:p>
            <a:r>
              <a:rPr lang="en-GB" sz="2000" i="1" dirty="0"/>
              <a:t>causes (571 [21·1%]…”.</a:t>
            </a:r>
          </a:p>
        </p:txBody>
      </p:sp>
      <p:pic>
        <p:nvPicPr>
          <p:cNvPr id="3" name="Picture 2" descr="A screenshot of a computer&#10;&#10;Description automatically generated">
            <a:extLst>
              <a:ext uri="{FF2B5EF4-FFF2-40B4-BE49-F238E27FC236}">
                <a16:creationId xmlns:a16="http://schemas.microsoft.com/office/drawing/2014/main" id="{A6E45CCE-42DA-1230-67E9-C7A063DF1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866" y="734510"/>
            <a:ext cx="10268047" cy="3790493"/>
          </a:xfrm>
          <a:prstGeom prst="rect">
            <a:avLst/>
          </a:prstGeom>
        </p:spPr>
      </p:pic>
    </p:spTree>
    <p:custDataLst>
      <p:tags r:id="rId1"/>
    </p:custDataLst>
    <p:extLst>
      <p:ext uri="{BB962C8B-B14F-4D97-AF65-F5344CB8AC3E}">
        <p14:creationId xmlns:p14="http://schemas.microsoft.com/office/powerpoint/2010/main" val="18678043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Survival at 1 year into study – </a:t>
            </a:r>
            <a:r>
              <a:rPr lang="en-GB" sz="2000" b="1" i="1" u="sng" dirty="0"/>
              <a:t>Whole Cohort </a:t>
            </a:r>
            <a:r>
              <a:rPr lang="en-GB" sz="2000" b="1" u="sng" dirty="0"/>
              <a:t>and stratified by </a:t>
            </a:r>
            <a:r>
              <a:rPr lang="en-GB" sz="2000" b="1" i="1" u="sng" dirty="0"/>
              <a:t>Sex</a:t>
            </a:r>
            <a:endParaRPr lang="en-GB" sz="2000" i="1" u="sng" dirty="0"/>
          </a:p>
        </p:txBody>
      </p:sp>
      <p:grpSp>
        <p:nvGrpSpPr>
          <p:cNvPr id="9" name="Group 8">
            <a:extLst>
              <a:ext uri="{FF2B5EF4-FFF2-40B4-BE49-F238E27FC236}">
                <a16:creationId xmlns:a16="http://schemas.microsoft.com/office/drawing/2014/main" id="{727DC1FB-20B0-C0FE-4E89-8D40C9771CE4}"/>
              </a:ext>
            </a:extLst>
          </p:cNvPr>
          <p:cNvGrpSpPr/>
          <p:nvPr/>
        </p:nvGrpSpPr>
        <p:grpSpPr>
          <a:xfrm>
            <a:off x="-1" y="3786117"/>
            <a:ext cx="12411075" cy="2990420"/>
            <a:chOff x="-1" y="3786117"/>
            <a:chExt cx="12411075" cy="2990420"/>
          </a:xfrm>
        </p:grpSpPr>
        <p:grpSp>
          <p:nvGrpSpPr>
            <p:cNvPr id="32" name="Group 31">
              <a:extLst>
                <a:ext uri="{FF2B5EF4-FFF2-40B4-BE49-F238E27FC236}">
                  <a16:creationId xmlns:a16="http://schemas.microsoft.com/office/drawing/2014/main" id="{116ABFCC-E5B3-066A-9CF3-265C16D4BF24}"/>
                </a:ext>
              </a:extLst>
            </p:cNvPr>
            <p:cNvGrpSpPr/>
            <p:nvPr/>
          </p:nvGrpSpPr>
          <p:grpSpPr>
            <a:xfrm>
              <a:off x="1628775" y="3786117"/>
              <a:ext cx="8705850" cy="2411283"/>
              <a:chOff x="1271587" y="3679276"/>
              <a:chExt cx="8705850" cy="2411283"/>
            </a:xfrm>
          </p:grpSpPr>
          <p:pic>
            <p:nvPicPr>
              <p:cNvPr id="21" name="Picture 20">
                <a:extLst>
                  <a:ext uri="{FF2B5EF4-FFF2-40B4-BE49-F238E27FC236}">
                    <a16:creationId xmlns:a16="http://schemas.microsoft.com/office/drawing/2014/main" id="{8A1BF4D7-6024-DD6F-54E4-B0FA3A2740A3}"/>
                  </a:ext>
                </a:extLst>
              </p:cNvPr>
              <p:cNvPicPr>
                <a:picLocks noChangeAspect="1"/>
              </p:cNvPicPr>
              <p:nvPr/>
            </p:nvPicPr>
            <p:blipFill>
              <a:blip r:embed="rId4"/>
              <a:stretch>
                <a:fillRect/>
              </a:stretch>
            </p:blipFill>
            <p:spPr>
              <a:xfrm>
                <a:off x="1271587" y="3728359"/>
                <a:ext cx="3800475" cy="2362200"/>
              </a:xfrm>
              <a:prstGeom prst="rect">
                <a:avLst/>
              </a:prstGeom>
            </p:spPr>
          </p:pic>
          <p:pic>
            <p:nvPicPr>
              <p:cNvPr id="31" name="Picture 30">
                <a:extLst>
                  <a:ext uri="{FF2B5EF4-FFF2-40B4-BE49-F238E27FC236}">
                    <a16:creationId xmlns:a16="http://schemas.microsoft.com/office/drawing/2014/main" id="{E4408095-B478-7CA1-DDC9-5E310D19E52D}"/>
                  </a:ext>
                </a:extLst>
              </p:cNvPr>
              <p:cNvPicPr>
                <a:picLocks noChangeAspect="1"/>
              </p:cNvPicPr>
              <p:nvPr/>
            </p:nvPicPr>
            <p:blipFill>
              <a:blip r:embed="rId5"/>
              <a:stretch>
                <a:fillRect/>
              </a:stretch>
            </p:blipFill>
            <p:spPr>
              <a:xfrm>
                <a:off x="6691312" y="3679276"/>
                <a:ext cx="3286125" cy="2295525"/>
              </a:xfrm>
              <a:prstGeom prst="rect">
                <a:avLst/>
              </a:prstGeom>
            </p:spPr>
          </p:pic>
        </p:grpSp>
        <p:sp>
          <p:nvSpPr>
            <p:cNvPr id="35" name="TextBox 34">
              <a:extLst>
                <a:ext uri="{FF2B5EF4-FFF2-40B4-BE49-F238E27FC236}">
                  <a16:creationId xmlns:a16="http://schemas.microsoft.com/office/drawing/2014/main" id="{131700D8-EF78-3224-6568-AC19B4B455F4}"/>
                </a:ext>
              </a:extLst>
            </p:cNvPr>
            <p:cNvSpPr txBox="1"/>
            <p:nvPr/>
          </p:nvSpPr>
          <p:spPr>
            <a:xfrm>
              <a:off x="-1" y="6253317"/>
              <a:ext cx="12411075" cy="523220"/>
            </a:xfrm>
            <a:prstGeom prst="rect">
              <a:avLst/>
            </a:prstGeom>
            <a:noFill/>
          </p:spPr>
          <p:txBody>
            <a:bodyPr wrap="square" rtlCol="0">
              <a:spAutoFit/>
            </a:bodyPr>
            <a:lstStyle/>
            <a:p>
              <a:r>
                <a:rPr lang="en-GB" sz="1400" dirty="0"/>
                <a:t>Figure 1: Adapted from Docherty et al. (2023). "Patient emergency health-care use before hospital admission for COVID-19 and long-term outcomes in</a:t>
              </a:r>
            </a:p>
            <a:p>
              <a:r>
                <a:rPr lang="en-GB" sz="1400" dirty="0"/>
                <a:t>Scotland: a national cohort study”, Lancet Digital Health, Vol5, e446-e457. DOI: </a:t>
              </a:r>
              <a:r>
                <a:rPr lang="en-GB" sz="1400" dirty="0">
                  <a:hlinkClick r:id="rId6"/>
                </a:rPr>
                <a:t>10.1016/S2589-7500(23)00051-1 </a:t>
              </a:r>
              <a:endParaRPr lang="en-GB" sz="1400" dirty="0"/>
            </a:p>
          </p:txBody>
        </p:sp>
      </p:grpSp>
      <p:grpSp>
        <p:nvGrpSpPr>
          <p:cNvPr id="10" name="Group 9">
            <a:extLst>
              <a:ext uri="{FF2B5EF4-FFF2-40B4-BE49-F238E27FC236}">
                <a16:creationId xmlns:a16="http://schemas.microsoft.com/office/drawing/2014/main" id="{8BE0927D-2A5B-A6C3-95B8-C0FDBB497EDC}"/>
              </a:ext>
            </a:extLst>
          </p:cNvPr>
          <p:cNvGrpSpPr/>
          <p:nvPr/>
        </p:nvGrpSpPr>
        <p:grpSpPr>
          <a:xfrm>
            <a:off x="124871" y="639532"/>
            <a:ext cx="11610803" cy="2754000"/>
            <a:chOff x="124871" y="639532"/>
            <a:chExt cx="11610803" cy="2754000"/>
          </a:xfrm>
        </p:grpSpPr>
        <p:pic>
          <p:nvPicPr>
            <p:cNvPr id="4" name="Picture 3" descr="A graph of a number of days&#10;&#10;Description automatically generated">
              <a:extLst>
                <a:ext uri="{FF2B5EF4-FFF2-40B4-BE49-F238E27FC236}">
                  <a16:creationId xmlns:a16="http://schemas.microsoft.com/office/drawing/2014/main" id="{2B1C2964-0F5D-5828-3133-DA3E8E9CF2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71" y="639532"/>
              <a:ext cx="6033600" cy="2752406"/>
            </a:xfrm>
            <a:prstGeom prst="rect">
              <a:avLst/>
            </a:prstGeom>
          </p:spPr>
        </p:pic>
        <p:pic>
          <p:nvPicPr>
            <p:cNvPr id="7" name="Picture 6" descr="A graph of a person and person&#10;&#10;Description automatically generated">
              <a:extLst>
                <a:ext uri="{FF2B5EF4-FFF2-40B4-BE49-F238E27FC236}">
                  <a16:creationId xmlns:a16="http://schemas.microsoft.com/office/drawing/2014/main" id="{CA58B0EF-008B-A3B7-7783-FF3996FD7172}"/>
                </a:ext>
              </a:extLst>
            </p:cNvPr>
            <p:cNvPicPr>
              <a:picLocks noChangeAspect="1"/>
            </p:cNvPicPr>
            <p:nvPr/>
          </p:nvPicPr>
          <p:blipFill rotWithShape="1">
            <a:blip r:embed="rId8">
              <a:extLst>
                <a:ext uri="{28A0092B-C50C-407E-A947-70E740481C1C}">
                  <a14:useLocalDpi xmlns:a14="http://schemas.microsoft.com/office/drawing/2010/main" val="0"/>
                </a:ext>
              </a:extLst>
            </a:blip>
            <a:srcRect l="6708"/>
            <a:stretch/>
          </p:blipFill>
          <p:spPr>
            <a:xfrm>
              <a:off x="6158471" y="639532"/>
              <a:ext cx="5577203" cy="2754000"/>
            </a:xfrm>
            <a:prstGeom prst="rect">
              <a:avLst/>
            </a:prstGeom>
          </p:spPr>
        </p:pic>
      </p:grpSp>
    </p:spTree>
    <p:custDataLst>
      <p:tags r:id="rId1"/>
    </p:custDataLst>
    <p:extLst>
      <p:ext uri="{BB962C8B-B14F-4D97-AF65-F5344CB8AC3E}">
        <p14:creationId xmlns:p14="http://schemas.microsoft.com/office/powerpoint/2010/main" val="36376154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Survival at 1 year into study – stratified by </a:t>
            </a:r>
            <a:r>
              <a:rPr lang="en-GB" sz="2000" b="1" i="1" u="sng" dirty="0"/>
              <a:t>Age</a:t>
            </a:r>
            <a:r>
              <a:rPr lang="en-GB" sz="2000" b="1" u="sng" dirty="0"/>
              <a:t> and </a:t>
            </a:r>
            <a:r>
              <a:rPr lang="en-GB" sz="2000" b="1" i="1" u="sng" dirty="0" err="1"/>
              <a:t>No.Comorbidities</a:t>
            </a:r>
            <a:endParaRPr lang="en-GB" sz="2000" u="sng" dirty="0"/>
          </a:p>
        </p:txBody>
      </p:sp>
      <p:grpSp>
        <p:nvGrpSpPr>
          <p:cNvPr id="13" name="Group 12">
            <a:extLst>
              <a:ext uri="{FF2B5EF4-FFF2-40B4-BE49-F238E27FC236}">
                <a16:creationId xmlns:a16="http://schemas.microsoft.com/office/drawing/2014/main" id="{C64A4091-4ECC-41D1-893C-21D732B38CE5}"/>
              </a:ext>
            </a:extLst>
          </p:cNvPr>
          <p:cNvGrpSpPr/>
          <p:nvPr/>
        </p:nvGrpSpPr>
        <p:grpSpPr>
          <a:xfrm>
            <a:off x="-1" y="3508874"/>
            <a:ext cx="12411075" cy="3267663"/>
            <a:chOff x="-1" y="3508874"/>
            <a:chExt cx="12411075" cy="3267663"/>
          </a:xfrm>
        </p:grpSpPr>
        <p:sp>
          <p:nvSpPr>
            <p:cNvPr id="35" name="TextBox 34">
              <a:extLst>
                <a:ext uri="{FF2B5EF4-FFF2-40B4-BE49-F238E27FC236}">
                  <a16:creationId xmlns:a16="http://schemas.microsoft.com/office/drawing/2014/main" id="{131700D8-EF78-3224-6568-AC19B4B455F4}"/>
                </a:ext>
              </a:extLst>
            </p:cNvPr>
            <p:cNvSpPr txBox="1"/>
            <p:nvPr/>
          </p:nvSpPr>
          <p:spPr>
            <a:xfrm>
              <a:off x="-1" y="6253317"/>
              <a:ext cx="12411075" cy="523220"/>
            </a:xfrm>
            <a:prstGeom prst="rect">
              <a:avLst/>
            </a:prstGeom>
            <a:noFill/>
          </p:spPr>
          <p:txBody>
            <a:bodyPr wrap="square" rtlCol="0">
              <a:spAutoFit/>
            </a:bodyPr>
            <a:lstStyle/>
            <a:p>
              <a:r>
                <a:rPr lang="en-GB" sz="1400" dirty="0"/>
                <a:t>Figure 1: Adapted from Docherty et al. (2023). "Patient emergency health-care use before hospital admission for COVID-19 and long-term outcomes in</a:t>
              </a:r>
            </a:p>
            <a:p>
              <a:r>
                <a:rPr lang="en-GB" sz="1400" dirty="0"/>
                <a:t>Scotland: a national cohort study”, Lancet Digital Health, Vol5, e446-e457. DOI: </a:t>
              </a:r>
              <a:r>
                <a:rPr lang="en-GB" sz="1400" dirty="0">
                  <a:hlinkClick r:id="rId4"/>
                </a:rPr>
                <a:t>10.1016/S2589-7500(23)00051-1 </a:t>
              </a:r>
              <a:endParaRPr lang="en-GB" sz="1400" dirty="0"/>
            </a:p>
          </p:txBody>
        </p:sp>
        <p:pic>
          <p:nvPicPr>
            <p:cNvPr id="10" name="Picture 9">
              <a:extLst>
                <a:ext uri="{FF2B5EF4-FFF2-40B4-BE49-F238E27FC236}">
                  <a16:creationId xmlns:a16="http://schemas.microsoft.com/office/drawing/2014/main" id="{2A544944-AFE6-C8B0-6A61-FE20FAAD8D3B}"/>
                </a:ext>
              </a:extLst>
            </p:cNvPr>
            <p:cNvPicPr>
              <a:picLocks noChangeAspect="1"/>
            </p:cNvPicPr>
            <p:nvPr/>
          </p:nvPicPr>
          <p:blipFill>
            <a:blip r:embed="rId5"/>
            <a:stretch>
              <a:fillRect/>
            </a:stretch>
          </p:blipFill>
          <p:spPr>
            <a:xfrm>
              <a:off x="2379133" y="3508874"/>
              <a:ext cx="3361266" cy="2520950"/>
            </a:xfrm>
            <a:prstGeom prst="rect">
              <a:avLst/>
            </a:prstGeom>
          </p:spPr>
        </p:pic>
        <p:pic>
          <p:nvPicPr>
            <p:cNvPr id="12" name="Picture 11">
              <a:extLst>
                <a:ext uri="{FF2B5EF4-FFF2-40B4-BE49-F238E27FC236}">
                  <a16:creationId xmlns:a16="http://schemas.microsoft.com/office/drawing/2014/main" id="{D9624951-D285-B722-46D0-E92CB9FA664A}"/>
                </a:ext>
              </a:extLst>
            </p:cNvPr>
            <p:cNvPicPr>
              <a:picLocks noChangeAspect="1"/>
            </p:cNvPicPr>
            <p:nvPr/>
          </p:nvPicPr>
          <p:blipFill>
            <a:blip r:embed="rId6"/>
            <a:stretch>
              <a:fillRect/>
            </a:stretch>
          </p:blipFill>
          <p:spPr>
            <a:xfrm>
              <a:off x="6451603" y="3508874"/>
              <a:ext cx="2932881" cy="2520000"/>
            </a:xfrm>
            <a:prstGeom prst="rect">
              <a:avLst/>
            </a:prstGeom>
          </p:spPr>
        </p:pic>
      </p:grpSp>
      <p:grpSp>
        <p:nvGrpSpPr>
          <p:cNvPr id="9" name="Group 8">
            <a:extLst>
              <a:ext uri="{FF2B5EF4-FFF2-40B4-BE49-F238E27FC236}">
                <a16:creationId xmlns:a16="http://schemas.microsoft.com/office/drawing/2014/main" id="{210642D0-07BD-13A8-A28B-7D4C70B4464E}"/>
              </a:ext>
            </a:extLst>
          </p:cNvPr>
          <p:cNvGrpSpPr/>
          <p:nvPr/>
        </p:nvGrpSpPr>
        <p:grpSpPr>
          <a:xfrm>
            <a:off x="135969" y="603357"/>
            <a:ext cx="11494948" cy="3282714"/>
            <a:chOff x="135969" y="603357"/>
            <a:chExt cx="11494948" cy="3282714"/>
          </a:xfrm>
        </p:grpSpPr>
        <p:sp>
          <p:nvSpPr>
            <p:cNvPr id="33" name="TextBox 32">
              <a:extLst>
                <a:ext uri="{FF2B5EF4-FFF2-40B4-BE49-F238E27FC236}">
                  <a16:creationId xmlns:a16="http://schemas.microsoft.com/office/drawing/2014/main" id="{B3C445D3-3C0C-5BD0-CCCC-CAA42D682999}"/>
                </a:ext>
              </a:extLst>
            </p:cNvPr>
            <p:cNvSpPr txBox="1"/>
            <p:nvPr/>
          </p:nvSpPr>
          <p:spPr>
            <a:xfrm>
              <a:off x="135969" y="3578294"/>
              <a:ext cx="2981325" cy="307777"/>
            </a:xfrm>
            <a:prstGeom prst="rect">
              <a:avLst/>
            </a:prstGeom>
            <a:noFill/>
          </p:spPr>
          <p:txBody>
            <a:bodyPr wrap="square" rtlCol="0">
              <a:spAutoFit/>
            </a:bodyPr>
            <a:lstStyle/>
            <a:p>
              <a:r>
                <a:rPr lang="en-GB" sz="1400" dirty="0"/>
                <a:t>100K dummy data</a:t>
              </a:r>
            </a:p>
          </p:txBody>
        </p:sp>
        <p:pic>
          <p:nvPicPr>
            <p:cNvPr id="3" name="Picture 2" descr="A graph of numbers and lines&#10;&#10;Description automatically generated with medium confidence">
              <a:extLst>
                <a:ext uri="{FF2B5EF4-FFF2-40B4-BE49-F238E27FC236}">
                  <a16:creationId xmlns:a16="http://schemas.microsoft.com/office/drawing/2014/main" id="{F551E88F-20D9-224C-9FB7-28BFF5D22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604126"/>
              <a:ext cx="5943600" cy="2738062"/>
            </a:xfrm>
            <a:prstGeom prst="rect">
              <a:avLst/>
            </a:prstGeom>
          </p:spPr>
        </p:pic>
        <p:pic>
          <p:nvPicPr>
            <p:cNvPr id="6" name="Picture 5" descr="A graph of a number of days&#10;&#10;Description automatically generated with medium confidence">
              <a:extLst>
                <a:ext uri="{FF2B5EF4-FFF2-40B4-BE49-F238E27FC236}">
                  <a16:creationId xmlns:a16="http://schemas.microsoft.com/office/drawing/2014/main" id="{B79FD7BA-74A7-0F76-0293-4FCEA71E7C8B}"/>
                </a:ext>
              </a:extLst>
            </p:cNvPr>
            <p:cNvPicPr>
              <a:picLocks noChangeAspect="1"/>
            </p:cNvPicPr>
            <p:nvPr/>
          </p:nvPicPr>
          <p:blipFill rotWithShape="1">
            <a:blip r:embed="rId8">
              <a:extLst>
                <a:ext uri="{28A0092B-C50C-407E-A947-70E740481C1C}">
                  <a14:useLocalDpi xmlns:a14="http://schemas.microsoft.com/office/drawing/2010/main" val="0"/>
                </a:ext>
              </a:extLst>
            </a:blip>
            <a:srcRect l="6928"/>
            <a:stretch/>
          </p:blipFill>
          <p:spPr>
            <a:xfrm>
              <a:off x="6096000" y="603357"/>
              <a:ext cx="5534917" cy="2739600"/>
            </a:xfrm>
            <a:prstGeom prst="rect">
              <a:avLst/>
            </a:prstGeom>
          </p:spPr>
        </p:pic>
      </p:grpSp>
    </p:spTree>
    <p:custDataLst>
      <p:tags r:id="rId1"/>
    </p:custDataLst>
    <p:extLst>
      <p:ext uri="{BB962C8B-B14F-4D97-AF65-F5344CB8AC3E}">
        <p14:creationId xmlns:p14="http://schemas.microsoft.com/office/powerpoint/2010/main" val="9823537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57C3B5-FD91-D07B-7C0E-7F44F3F001FF}"/>
              </a:ext>
            </a:extLst>
          </p:cNvPr>
          <p:cNvSpPr>
            <a:spLocks noGrp="1"/>
          </p:cNvSpPr>
          <p:nvPr>
            <p:ph type="title"/>
          </p:nvPr>
        </p:nvSpPr>
        <p:spPr>
          <a:xfrm>
            <a:off x="84267" y="-1013316"/>
            <a:ext cx="11794866" cy="1450757"/>
          </a:xfrm>
        </p:spPr>
        <p:txBody>
          <a:bodyPr>
            <a:normAutofit/>
          </a:bodyPr>
          <a:lstStyle/>
          <a:p>
            <a:r>
              <a:rPr lang="en-GB" sz="2000" b="1" u="sng" dirty="0"/>
              <a:t>Cumulative Readmissions – </a:t>
            </a:r>
            <a:r>
              <a:rPr lang="en-GB" sz="2000" b="1" i="1" u="sng" dirty="0"/>
              <a:t>Whole Cohort </a:t>
            </a:r>
            <a:r>
              <a:rPr lang="en-GB" sz="2000" b="1" u="sng" dirty="0"/>
              <a:t>and stratified by </a:t>
            </a:r>
            <a:r>
              <a:rPr lang="en-GB" sz="2000" b="1" i="1" u="sng" dirty="0"/>
              <a:t>Sex</a:t>
            </a:r>
            <a:endParaRPr lang="en-GB" sz="2000" u="sng" dirty="0"/>
          </a:p>
        </p:txBody>
      </p:sp>
      <p:grpSp>
        <p:nvGrpSpPr>
          <p:cNvPr id="17" name="Group 16">
            <a:extLst>
              <a:ext uri="{FF2B5EF4-FFF2-40B4-BE49-F238E27FC236}">
                <a16:creationId xmlns:a16="http://schemas.microsoft.com/office/drawing/2014/main" id="{39335CDD-A96A-6A95-88C8-A18C0357AD78}"/>
              </a:ext>
            </a:extLst>
          </p:cNvPr>
          <p:cNvGrpSpPr/>
          <p:nvPr/>
        </p:nvGrpSpPr>
        <p:grpSpPr>
          <a:xfrm>
            <a:off x="-1" y="3578294"/>
            <a:ext cx="12411075" cy="3198243"/>
            <a:chOff x="-1" y="3578294"/>
            <a:chExt cx="12411075" cy="3198243"/>
          </a:xfrm>
        </p:grpSpPr>
        <p:sp>
          <p:nvSpPr>
            <p:cNvPr id="35" name="TextBox 34">
              <a:extLst>
                <a:ext uri="{FF2B5EF4-FFF2-40B4-BE49-F238E27FC236}">
                  <a16:creationId xmlns:a16="http://schemas.microsoft.com/office/drawing/2014/main" id="{131700D8-EF78-3224-6568-AC19B4B455F4}"/>
                </a:ext>
              </a:extLst>
            </p:cNvPr>
            <p:cNvSpPr txBox="1"/>
            <p:nvPr/>
          </p:nvSpPr>
          <p:spPr>
            <a:xfrm>
              <a:off x="-1" y="6253317"/>
              <a:ext cx="12411075" cy="523220"/>
            </a:xfrm>
            <a:prstGeom prst="rect">
              <a:avLst/>
            </a:prstGeom>
            <a:noFill/>
          </p:spPr>
          <p:txBody>
            <a:bodyPr wrap="square" rtlCol="0">
              <a:spAutoFit/>
            </a:bodyPr>
            <a:lstStyle/>
            <a:p>
              <a:r>
                <a:rPr lang="en-GB" sz="1400" dirty="0"/>
                <a:t>Figure 3: Adapted from Docherty et al. (2023). "Patient emergency health-care use before hospital admission for COVID-19 and long-term outcomes in</a:t>
              </a:r>
            </a:p>
            <a:p>
              <a:r>
                <a:rPr lang="en-GB" sz="1400" dirty="0"/>
                <a:t>Scotland: a national cohort study”, Lancet Digital Health, Vol5, e446-e457. DOI: </a:t>
              </a:r>
              <a:r>
                <a:rPr lang="en-GB" sz="1400" dirty="0">
                  <a:hlinkClick r:id="rId4"/>
                </a:rPr>
                <a:t>10.1016/S2589-7500(23)00051-1 </a:t>
              </a:r>
              <a:endParaRPr lang="en-GB" sz="1400" dirty="0"/>
            </a:p>
          </p:txBody>
        </p:sp>
        <p:pic>
          <p:nvPicPr>
            <p:cNvPr id="4" name="Picture 3">
              <a:extLst>
                <a:ext uri="{FF2B5EF4-FFF2-40B4-BE49-F238E27FC236}">
                  <a16:creationId xmlns:a16="http://schemas.microsoft.com/office/drawing/2014/main" id="{B4A7342C-45BE-809F-6D75-6216944E3CFB}"/>
                </a:ext>
              </a:extLst>
            </p:cNvPr>
            <p:cNvPicPr>
              <a:picLocks noChangeAspect="1"/>
            </p:cNvPicPr>
            <p:nvPr/>
          </p:nvPicPr>
          <p:blipFill>
            <a:blip r:embed="rId5"/>
            <a:stretch>
              <a:fillRect/>
            </a:stretch>
          </p:blipFill>
          <p:spPr>
            <a:xfrm>
              <a:off x="2689350" y="3578294"/>
              <a:ext cx="6562534" cy="2206870"/>
            </a:xfrm>
            <a:prstGeom prst="rect">
              <a:avLst/>
            </a:prstGeom>
          </p:spPr>
        </p:pic>
      </p:grpSp>
      <p:grpSp>
        <p:nvGrpSpPr>
          <p:cNvPr id="16" name="Group 15">
            <a:extLst>
              <a:ext uri="{FF2B5EF4-FFF2-40B4-BE49-F238E27FC236}">
                <a16:creationId xmlns:a16="http://schemas.microsoft.com/office/drawing/2014/main" id="{5C03B60A-6D2D-D452-B97A-FB8DB201EABC}"/>
              </a:ext>
            </a:extLst>
          </p:cNvPr>
          <p:cNvGrpSpPr/>
          <p:nvPr/>
        </p:nvGrpSpPr>
        <p:grpSpPr>
          <a:xfrm>
            <a:off x="135969" y="586735"/>
            <a:ext cx="10772869" cy="3299336"/>
            <a:chOff x="135969" y="586735"/>
            <a:chExt cx="10772869" cy="3299336"/>
          </a:xfrm>
        </p:grpSpPr>
        <p:sp>
          <p:nvSpPr>
            <p:cNvPr id="33" name="TextBox 32">
              <a:extLst>
                <a:ext uri="{FF2B5EF4-FFF2-40B4-BE49-F238E27FC236}">
                  <a16:creationId xmlns:a16="http://schemas.microsoft.com/office/drawing/2014/main" id="{B3C445D3-3C0C-5BD0-CCCC-CAA42D682999}"/>
                </a:ext>
              </a:extLst>
            </p:cNvPr>
            <p:cNvSpPr txBox="1"/>
            <p:nvPr/>
          </p:nvSpPr>
          <p:spPr>
            <a:xfrm>
              <a:off x="135969" y="3578294"/>
              <a:ext cx="2981325" cy="307777"/>
            </a:xfrm>
            <a:prstGeom prst="rect">
              <a:avLst/>
            </a:prstGeom>
            <a:noFill/>
          </p:spPr>
          <p:txBody>
            <a:bodyPr wrap="square" rtlCol="0">
              <a:spAutoFit/>
            </a:bodyPr>
            <a:lstStyle/>
            <a:p>
              <a:r>
                <a:rPr lang="en-GB" sz="1400" dirty="0"/>
                <a:t>100K dummy data</a:t>
              </a:r>
            </a:p>
          </p:txBody>
        </p:sp>
        <p:pic>
          <p:nvPicPr>
            <p:cNvPr id="11" name="Picture 10" descr="A graph with numbers and lines&#10;&#10;Description automatically generated">
              <a:extLst>
                <a:ext uri="{FF2B5EF4-FFF2-40B4-BE49-F238E27FC236}">
                  <a16:creationId xmlns:a16="http://schemas.microsoft.com/office/drawing/2014/main" id="{EF2EDB0F-CE66-7EC2-610C-DB81D82F897E}"/>
                </a:ext>
              </a:extLst>
            </p:cNvPr>
            <p:cNvPicPr>
              <a:picLocks noChangeAspect="1"/>
            </p:cNvPicPr>
            <p:nvPr/>
          </p:nvPicPr>
          <p:blipFill rotWithShape="1">
            <a:blip r:embed="rId6">
              <a:extLst>
                <a:ext uri="{28A0092B-C50C-407E-A947-70E740481C1C}">
                  <a14:useLocalDpi xmlns:a14="http://schemas.microsoft.com/office/drawing/2010/main" val="0"/>
                </a:ext>
              </a:extLst>
            </a:blip>
            <a:srcRect l="7609"/>
            <a:stretch/>
          </p:blipFill>
          <p:spPr>
            <a:xfrm>
              <a:off x="5794951" y="586735"/>
              <a:ext cx="5113887" cy="2829600"/>
            </a:xfrm>
            <a:prstGeom prst="rect">
              <a:avLst/>
            </a:prstGeom>
          </p:spPr>
        </p:pic>
        <p:pic>
          <p:nvPicPr>
            <p:cNvPr id="15" name="Picture 14" descr="A graph showing the growth of days&#10;&#10;Description automatically generated">
              <a:extLst>
                <a:ext uri="{FF2B5EF4-FFF2-40B4-BE49-F238E27FC236}">
                  <a16:creationId xmlns:a16="http://schemas.microsoft.com/office/drawing/2014/main" id="{4F34791C-4E10-D627-1B35-401828AB34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934" y="586735"/>
              <a:ext cx="5535017" cy="2829600"/>
            </a:xfrm>
            <a:prstGeom prst="rect">
              <a:avLst/>
            </a:prstGeom>
          </p:spPr>
        </p:pic>
      </p:grpSp>
    </p:spTree>
    <p:custDataLst>
      <p:tags r:id="rId1"/>
    </p:custDataLst>
    <p:extLst>
      <p:ext uri="{BB962C8B-B14F-4D97-AF65-F5344CB8AC3E}">
        <p14:creationId xmlns:p14="http://schemas.microsoft.com/office/powerpoint/2010/main" val="3951535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10.xml><?xml version="1.0" encoding="utf-8"?>
<p:tagLst xmlns:a="http://schemas.openxmlformats.org/drawingml/2006/main" xmlns:r="http://schemas.openxmlformats.org/officeDocument/2006/relationships" xmlns:p="http://schemas.openxmlformats.org/presentationml/2006/main">
  <p:tag name="TIMING" val="|0.1|2.6|0.5|71.1"/>
</p:tagLst>
</file>

<file path=ppt/tags/tag11.xml><?xml version="1.0" encoding="utf-8"?>
<p:tagLst xmlns:a="http://schemas.openxmlformats.org/drawingml/2006/main" xmlns:r="http://schemas.openxmlformats.org/officeDocument/2006/relationships" xmlns:p="http://schemas.openxmlformats.org/presentationml/2006/main">
  <p:tag name="TIMING" val="|0.1|2.6|0.5|71.1"/>
</p:tagLst>
</file>

<file path=ppt/tags/tag12.xml><?xml version="1.0" encoding="utf-8"?>
<p:tagLst xmlns:a="http://schemas.openxmlformats.org/drawingml/2006/main" xmlns:r="http://schemas.openxmlformats.org/officeDocument/2006/relationships" xmlns:p="http://schemas.openxmlformats.org/presentationml/2006/main">
  <p:tag name="TIMING" val="|0.1|2.6|0.5|71.1"/>
</p:tagLst>
</file>

<file path=ppt/tags/tag13.xml><?xml version="1.0" encoding="utf-8"?>
<p:tagLst xmlns:a="http://schemas.openxmlformats.org/drawingml/2006/main" xmlns:r="http://schemas.openxmlformats.org/officeDocument/2006/relationships" xmlns:p="http://schemas.openxmlformats.org/presentationml/2006/main">
  <p:tag name="TIMING" val="|0.1|2.6|0.5|71.1"/>
</p:tagLst>
</file>

<file path=ppt/tags/tag14.xml><?xml version="1.0" encoding="utf-8"?>
<p:tagLst xmlns:a="http://schemas.openxmlformats.org/drawingml/2006/main" xmlns:r="http://schemas.openxmlformats.org/officeDocument/2006/relationships" xmlns:p="http://schemas.openxmlformats.org/presentationml/2006/main">
  <p:tag name="TIMING" val="|0.1|2.6|0.5|71.1"/>
</p:tagLst>
</file>

<file path=ppt/tags/tag2.xml><?xml version="1.0" encoding="utf-8"?>
<p:tagLst xmlns:a="http://schemas.openxmlformats.org/drawingml/2006/main" xmlns:r="http://schemas.openxmlformats.org/officeDocument/2006/relationships" xmlns:p="http://schemas.openxmlformats.org/presentationml/2006/main">
  <p:tag name="TIMING" val="|0.1|2.6|0.5|71.1"/>
</p:tagLst>
</file>

<file path=ppt/tags/tag3.xml><?xml version="1.0" encoding="utf-8"?>
<p:tagLst xmlns:a="http://schemas.openxmlformats.org/drawingml/2006/main" xmlns:r="http://schemas.openxmlformats.org/officeDocument/2006/relationships" xmlns:p="http://schemas.openxmlformats.org/presentationml/2006/main">
  <p:tag name="TIMING" val="|0.1|2.6|0.5|71.1"/>
</p:tagLst>
</file>

<file path=ppt/tags/tag4.xml><?xml version="1.0" encoding="utf-8"?>
<p:tagLst xmlns:a="http://schemas.openxmlformats.org/drawingml/2006/main" xmlns:r="http://schemas.openxmlformats.org/officeDocument/2006/relationships" xmlns:p="http://schemas.openxmlformats.org/presentationml/2006/main">
  <p:tag name="TIMING" val="|0.1|2.6|0.5|71.1"/>
</p:tagLst>
</file>

<file path=ppt/tags/tag5.xml><?xml version="1.0" encoding="utf-8"?>
<p:tagLst xmlns:a="http://schemas.openxmlformats.org/drawingml/2006/main" xmlns:r="http://schemas.openxmlformats.org/officeDocument/2006/relationships" xmlns:p="http://schemas.openxmlformats.org/presentationml/2006/main">
  <p:tag name="TIMING" val="|0.1|2.6|0.5|71.1"/>
</p:tagLst>
</file>

<file path=ppt/tags/tag6.xml><?xml version="1.0" encoding="utf-8"?>
<p:tagLst xmlns:a="http://schemas.openxmlformats.org/drawingml/2006/main" xmlns:r="http://schemas.openxmlformats.org/officeDocument/2006/relationships" xmlns:p="http://schemas.openxmlformats.org/presentationml/2006/main">
  <p:tag name="TIMING" val="|0.1|2.6|0.5|71.1"/>
</p:tagLst>
</file>

<file path=ppt/tags/tag7.xml><?xml version="1.0" encoding="utf-8"?>
<p:tagLst xmlns:a="http://schemas.openxmlformats.org/drawingml/2006/main" xmlns:r="http://schemas.openxmlformats.org/officeDocument/2006/relationships" xmlns:p="http://schemas.openxmlformats.org/presentationml/2006/main">
  <p:tag name="TIMING" val="|0.1|2.6|0.5|71.1"/>
</p:tagLst>
</file>

<file path=ppt/tags/tag8.xml><?xml version="1.0" encoding="utf-8"?>
<p:tagLst xmlns:a="http://schemas.openxmlformats.org/drawingml/2006/main" xmlns:r="http://schemas.openxmlformats.org/officeDocument/2006/relationships" xmlns:p="http://schemas.openxmlformats.org/presentationml/2006/main">
  <p:tag name="TIMING" val="|0.1|2.6|0.5|71.1"/>
</p:tagLst>
</file>

<file path=ppt/tags/tag9.xml><?xml version="1.0" encoding="utf-8"?>
<p:tagLst xmlns:a="http://schemas.openxmlformats.org/drawingml/2006/main" xmlns:r="http://schemas.openxmlformats.org/officeDocument/2006/relationships" xmlns:p="http://schemas.openxmlformats.org/presentationml/2006/main">
  <p:tag name="TIMING" val="|0.1|2.6|0.5|71.1"/>
</p:tagLst>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TotalTime>
  <Words>2121</Words>
  <Application>Microsoft Office PowerPoint</Application>
  <PresentationFormat>Widescreen</PresentationFormat>
  <Paragraphs>151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Example 4C-Readmission Health Data Analysis</vt:lpstr>
      <vt:lpstr>ISARIC4C Readmission Project Working Package 3 – Trajectory Modelling Analysis and Building Cause-Specific Readmission Models</vt:lpstr>
      <vt:lpstr>PowerPoint Presentation</vt:lpstr>
      <vt:lpstr>100K Dummy Data Patient Cohort– Readmission &amp; Death Rates</vt:lpstr>
      <vt:lpstr>Top 10 Causes of Readmission</vt:lpstr>
      <vt:lpstr>Top 10 Causes of Death</vt:lpstr>
      <vt:lpstr>Survival at 1 year into study – Whole Cohort and stratified by Sex</vt:lpstr>
      <vt:lpstr>Survival at 1 year into study – stratified by Age and No.Comorbidities</vt:lpstr>
      <vt:lpstr>Cumulative Readmissions – Whole Cohort and stratified by Sex</vt:lpstr>
      <vt:lpstr>Cumulative Readmissions – stratified by Age and No.Comorbidities</vt:lpstr>
      <vt:lpstr>Modelling Readmission Outcomes – Large Model with key Variables</vt:lpstr>
      <vt:lpstr>Modelling Readmission Outcomes – Slimmed down model WO statistically insignificant variables</vt:lpstr>
      <vt:lpstr>Modelling Readmission Outcomes – Docherty et al., 2023 – Figure 2</vt:lpstr>
      <vt:lpstr>Modelling Readmission Outcomes – Falls &amp; Fractures Cause-Specific Readmission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key attributes of great bioinformatics support</dc:title>
  <dc:creator>George Alexander Melrose</dc:creator>
  <cp:lastModifiedBy>George Alexander Melrose</cp:lastModifiedBy>
  <cp:revision>39</cp:revision>
  <dcterms:created xsi:type="dcterms:W3CDTF">2023-11-13T10:49:34Z</dcterms:created>
  <dcterms:modified xsi:type="dcterms:W3CDTF">2024-09-30T17:26:03Z</dcterms:modified>
</cp:coreProperties>
</file>