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344" autoAdjust="0"/>
  </p:normalViewPr>
  <p:slideViewPr>
    <p:cSldViewPr snapToGrid="0">
      <p:cViewPr varScale="1">
        <p:scale>
          <a:sx n="73" d="100"/>
          <a:sy n="73" d="100"/>
        </p:scale>
        <p:origin x="114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F6FB8E-9114-C504-FF97-1244753211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139A2-FA0B-3BB3-E1FC-F593403FFF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A6E2D-8508-4A23-B8DE-436EC6CE0958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6FDC9-43A7-28F6-F0FB-9E13603C37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EF966-D716-6156-1B5A-C8359B7542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CCCCF-50FF-487A-8845-52D7A21EBC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337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6FED5-7F29-4ECD-8C76-738953185B57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AFA9-D13D-4606-938C-95E8B0C81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03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DCCA4-5DFC-4AA3-9643-AF697E22CFC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41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D8D42-72A4-9937-EF16-4CFB76D8F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EFCD72-6E27-96DD-D4B2-9C79A49C2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AFDEDB-2E56-7DF1-587A-424F36CB0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470FD-9A85-7066-C0FA-29350F491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DCCA4-5DFC-4AA3-9643-AF697E22CFC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15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7D828-E967-63EE-EB1A-BB38FC74E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F7FB5D-27F8-9E21-608D-FB824BB85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0B5AC6-F87D-9CC9-344A-0F96E944F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D2B97-DACD-7CD9-0B00-4DB7FA72C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DCCA4-5DFC-4AA3-9643-AF697E22CFC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14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04F8B-7413-E732-500F-317D9F39A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09C8E3-BB0C-74DA-3EDA-CD541AE19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05C4AF-F0D7-6817-0FC4-0AFB105B4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explanatory &lt;- c("id","bmi","gender","age","hypertension_yn","heart_disease_yn","ever_married",                 "work_type","residence_type","</a:t>
            </a:r>
            <a:r>
              <a:rPr lang="en-US" dirty="0" err="1"/>
              <a:t>smoking_status</a:t>
            </a:r>
            <a:r>
              <a:rPr lang="en-US" dirty="0"/>
              <a:t>")dependent &lt;- "</a:t>
            </a:r>
            <a:r>
              <a:rPr lang="en-US" dirty="0" err="1"/>
              <a:t>stroke_yn</a:t>
            </a:r>
            <a:r>
              <a:rPr lang="en-US" dirty="0"/>
              <a:t>“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#Choosing variables to not be imputed but still used by the mice function# </a:t>
            </a:r>
            <a:r>
              <a:rPr lang="en-US" dirty="0" err="1"/>
              <a:t>stroke_data</a:t>
            </a:r>
            <a:r>
              <a:rPr lang="en-US" dirty="0"/>
              <a:t> %&gt;%   select(dependent, explanatory) %&gt;%   </a:t>
            </a:r>
            <a:r>
              <a:rPr lang="en-US" dirty="0" err="1"/>
              <a:t>missing_predictorMatrix</a:t>
            </a:r>
            <a:r>
              <a:rPr lang="en-US" dirty="0"/>
              <a:t>(    </a:t>
            </a:r>
            <a:r>
              <a:rPr lang="en-US" dirty="0" err="1"/>
              <a:t>drop_from_imputed</a:t>
            </a:r>
            <a:r>
              <a:rPr lang="en-US" dirty="0"/>
              <a:t> = c("gender","age","hypertension_yn","heart_disease_yn","ever_married",                 "work_type","residence_type","stroke_</a:t>
            </a:r>
            <a:r>
              <a:rPr lang="en-US" dirty="0" err="1"/>
              <a:t>yn</a:t>
            </a:r>
            <a:r>
              <a:rPr lang="en-US" dirty="0"/>
              <a:t>","id"),    </a:t>
            </a:r>
            <a:r>
              <a:rPr lang="en-US" dirty="0" err="1"/>
              <a:t>drop_from_imputer</a:t>
            </a:r>
            <a:r>
              <a:rPr lang="en-US" dirty="0"/>
              <a:t> = c("gender","ever_married","residence_type","</a:t>
            </a:r>
            <a:r>
              <a:rPr lang="en-US" dirty="0" err="1"/>
              <a:t>smoking_status</a:t>
            </a:r>
            <a:r>
              <a:rPr lang="en-US" dirty="0"/>
              <a:t>",                          "id")  ) -&gt; </a:t>
            </a:r>
            <a:r>
              <a:rPr lang="en-US" dirty="0" err="1"/>
              <a:t>predM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BB799-AF86-FB8B-D3CC-7F93810B9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DCCA4-5DFC-4AA3-9643-AF697E22CFC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64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26028-B968-5C46-D804-A0F218DCC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024244-19AF-29DF-3C68-3F7FFF195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637ACA-1CB8-AE02-52FF-F974E4788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252C-FC15-7DC3-1B32-21E98686C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DCCA4-5DFC-4AA3-9643-AF697E22CFC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42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580A6-923E-F066-ABFF-72D3B51FD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46AC10-0AD7-DC3A-E3FA-0A77BAA32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50EE19-F59C-0435-643B-DBDE7A1E3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explanatory &lt;- c("id","bmi","gender","age","hypertension_yn","heart_disease_yn","ever_married",                 "work_type","residence_type","</a:t>
            </a:r>
            <a:r>
              <a:rPr lang="en-US" dirty="0" err="1"/>
              <a:t>smoking_status</a:t>
            </a:r>
            <a:r>
              <a:rPr lang="en-US" dirty="0"/>
              <a:t>")dependent &lt;- "</a:t>
            </a:r>
            <a:r>
              <a:rPr lang="en-US" dirty="0" err="1"/>
              <a:t>stroke_yn</a:t>
            </a:r>
            <a:r>
              <a:rPr lang="en-US" dirty="0"/>
              <a:t>“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#Choosing variables to not be imputed but still used by the mice function# </a:t>
            </a:r>
            <a:r>
              <a:rPr lang="en-US" dirty="0" err="1"/>
              <a:t>stroke_data</a:t>
            </a:r>
            <a:r>
              <a:rPr lang="en-US" dirty="0"/>
              <a:t> %&gt;%   select(dependent, explanatory) %&gt;%   </a:t>
            </a:r>
            <a:r>
              <a:rPr lang="en-US" dirty="0" err="1"/>
              <a:t>missing_predictorMatrix</a:t>
            </a:r>
            <a:r>
              <a:rPr lang="en-US" dirty="0"/>
              <a:t>(    </a:t>
            </a:r>
            <a:r>
              <a:rPr lang="en-US" dirty="0" err="1"/>
              <a:t>drop_from_imputed</a:t>
            </a:r>
            <a:r>
              <a:rPr lang="en-US" dirty="0"/>
              <a:t> = c("gender","age","hypertension_yn","heart_disease_yn","ever_married",                 "work_type","residence_type","stroke_</a:t>
            </a:r>
            <a:r>
              <a:rPr lang="en-US" dirty="0" err="1"/>
              <a:t>yn</a:t>
            </a:r>
            <a:r>
              <a:rPr lang="en-US" dirty="0"/>
              <a:t>","id"),    </a:t>
            </a:r>
            <a:r>
              <a:rPr lang="en-US" dirty="0" err="1"/>
              <a:t>drop_from_imputer</a:t>
            </a:r>
            <a:r>
              <a:rPr lang="en-US" dirty="0"/>
              <a:t> = c("gender","ever_married","residence_type","</a:t>
            </a:r>
            <a:r>
              <a:rPr lang="en-US" dirty="0" err="1"/>
              <a:t>smoking_status</a:t>
            </a:r>
            <a:r>
              <a:rPr lang="en-US" dirty="0"/>
              <a:t>",                          "id")  ) -&gt; </a:t>
            </a:r>
            <a:r>
              <a:rPr lang="en-US" dirty="0" err="1"/>
              <a:t>predM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5B12-8B88-9AD0-66D1-C9E6B44F2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DCCA4-5DFC-4AA3-9643-AF697E22CFC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827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02B19-3AF3-13A4-1437-B6EEC90D2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D2FD7-6336-1FFC-056C-73982531A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DA5761-D007-6746-811F-C2B46E41F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4C657-EC07-3EA8-DFD6-8FE3F8FB4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DCCA4-5DFC-4AA3-9643-AF697E22CFC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19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F97D-6AD6-4FAD-690F-49B395918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DBD675-579E-51EA-1CE8-CF5574896A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A5212F-D939-4DC4-2459-2A1EEDEB8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r>
              <a:rPr lang="en-US" dirty="0">
                <a:effectLst/>
              </a:rPr>
              <a:t>Feature Importance</a:t>
            </a:r>
          </a:p>
          <a:p>
            <a:r>
              <a:rPr lang="en-US" sz="1800" dirty="0">
                <a:effectLst/>
              </a:rPr>
              <a:t>age 73.1805542 </a:t>
            </a:r>
          </a:p>
          <a:p>
            <a:r>
              <a:rPr lang="en-US" sz="1800" dirty="0" err="1">
                <a:effectLst/>
              </a:rPr>
              <a:t>Bmi</a:t>
            </a:r>
            <a:r>
              <a:rPr lang="en-US" sz="1800" dirty="0">
                <a:effectLst/>
              </a:rPr>
              <a:t> 69.7011743 </a:t>
            </a:r>
          </a:p>
          <a:p>
            <a:r>
              <a:rPr lang="en-US" sz="1800" dirty="0" err="1">
                <a:effectLst/>
              </a:rPr>
              <a:t>smoking_status</a:t>
            </a:r>
            <a:r>
              <a:rPr lang="en-US" sz="1800" dirty="0">
                <a:effectLst/>
              </a:rPr>
              <a:t> 11.3268734 </a:t>
            </a:r>
          </a:p>
          <a:p>
            <a:r>
              <a:rPr lang="en-US" sz="1800" dirty="0" err="1">
                <a:effectLst/>
              </a:rPr>
              <a:t>work_type</a:t>
            </a:r>
            <a:r>
              <a:rPr lang="en-US" sz="1800" dirty="0">
                <a:effectLst/>
              </a:rPr>
              <a:t> 11.3188035 </a:t>
            </a:r>
          </a:p>
          <a:p>
            <a:r>
              <a:rPr lang="en-US" sz="1800" dirty="0">
                <a:effectLst/>
              </a:rPr>
              <a:t>gender 6.6495576 </a:t>
            </a:r>
          </a:p>
          <a:p>
            <a:r>
              <a:rPr lang="en-US" sz="1800" dirty="0" err="1">
                <a:effectLst/>
              </a:rPr>
              <a:t>heart_disease</a:t>
            </a:r>
            <a:r>
              <a:rPr lang="en-US" sz="1800" dirty="0">
                <a:effectLst/>
              </a:rPr>
              <a:t> 6.492479</a:t>
            </a:r>
            <a:br>
              <a:rPr lang="en-US" dirty="0"/>
            </a:br>
            <a:endParaRPr lang="en-US" dirty="0"/>
          </a:p>
          <a:p>
            <a:r>
              <a:rPr lang="en-US" dirty="0"/>
              <a:t>F1 score = 2( (Precision * Recall) / (Precision + Recall))</a:t>
            </a:r>
          </a:p>
          <a:p>
            <a:endParaRPr lang="en-US" dirty="0"/>
          </a:p>
          <a:p>
            <a:r>
              <a:rPr lang="en-US" dirty="0"/>
              <a:t>Precision = True Positive / (True Positive + False Positive)</a:t>
            </a:r>
          </a:p>
          <a:p>
            <a:endParaRPr lang="en-US" dirty="0"/>
          </a:p>
          <a:p>
            <a:r>
              <a:rPr lang="en-US" dirty="0"/>
              <a:t>Recall = True Positive / (True Positive + False Negative)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CDBD-3E6E-737A-B48B-1526D507E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DCCA4-5DFC-4AA3-9643-AF697E22CFC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35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5101A-D413-30DB-AC4D-B641D9D64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46B2D6-E7A6-EAAA-FA17-9E093D3DA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F63A2-FFEF-3967-93EB-C647C7205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9BCCE-E885-BA89-5A66-DE168156F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DCCA4-5DFC-4AA3-9643-AF697E22CFC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94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2BE-A620-48E7-8E98-24CE8BBF622F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7D80-4D57-4CE7-A802-2F4536B4F24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1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2BE-A620-48E7-8E98-24CE8BBF622F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7D80-4D57-4CE7-A802-2F4536B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2BE-A620-48E7-8E98-24CE8BBF622F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7D80-4D57-4CE7-A802-2F4536B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2BE-A620-48E7-8E98-24CE8BBF622F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7D80-4D57-4CE7-A802-2F4536B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91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2BE-A620-48E7-8E98-24CE8BBF622F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7D80-4D57-4CE7-A802-2F4536B4F24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50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2BE-A620-48E7-8E98-24CE8BBF622F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7D80-4D57-4CE7-A802-2F4536B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50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2BE-A620-48E7-8E98-24CE8BBF622F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7D80-4D57-4CE7-A802-2F4536B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40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2BE-A620-48E7-8E98-24CE8BBF622F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7D80-4D57-4CE7-A802-2F4536B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2BE-A620-48E7-8E98-24CE8BBF622F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7D80-4D57-4CE7-A802-2F4536B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3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8B22BE-A620-48E7-8E98-24CE8BBF622F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267D80-4D57-4CE7-A802-2F4536B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0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B22BE-A620-48E7-8E98-24CE8BBF622F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7D80-4D57-4CE7-A802-2F4536B4F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3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8B22BE-A620-48E7-8E98-24CE8BBF622F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267D80-4D57-4CE7-A802-2F4536B4F24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F8EE-C08A-4D43-A1D6-2C42B8D05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40" y="265044"/>
            <a:ext cx="10068436" cy="3933978"/>
          </a:xfrm>
        </p:spPr>
        <p:txBody>
          <a:bodyPr>
            <a:noAutofit/>
          </a:bodyPr>
          <a:lstStyle/>
          <a:p>
            <a:r>
              <a:rPr lang="en-GB" sz="7000" b="1" u="sng" dirty="0"/>
              <a:t>Patient Stroke Outcome Data Analysis – EDA, Survival Analysis, Prediction 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725D9-9FFA-422A-8AA3-A6A2EE9A59B6}"/>
              </a:ext>
            </a:extLst>
          </p:cNvPr>
          <p:cNvSpPr txBox="1"/>
          <p:nvPr/>
        </p:nvSpPr>
        <p:spPr>
          <a:xfrm>
            <a:off x="1275425" y="4580878"/>
            <a:ext cx="96411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George Melrose AMRSB MBCS MSc(Bham.) BSc(Hons)(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Glas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1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recently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Information Analyst – Research Information Office (RIO),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Cambridge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996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BBB6127-5B98-43C2-6F45-6710750F0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A1324182-24DD-34C6-4267-25F7BEE2C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9" y="0"/>
            <a:ext cx="11112581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956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272C3E7-DD18-5F0B-E3BB-E52DA5E3C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6101-04F3-84BF-D943-76182E22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67" y="-855573"/>
            <a:ext cx="11794866" cy="1450757"/>
          </a:xfrm>
        </p:spPr>
        <p:txBody>
          <a:bodyPr>
            <a:normAutofit/>
          </a:bodyPr>
          <a:lstStyle/>
          <a:p>
            <a:r>
              <a:rPr lang="en-GB" sz="2400" b="1" u="sng" dirty="0"/>
              <a:t>Data Preparation Part 1 – Formatting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3B288-F1AB-862E-E908-277BBF9A3636}"/>
              </a:ext>
            </a:extLst>
          </p:cNvPr>
          <p:cNvSpPr txBox="1"/>
          <p:nvPr/>
        </p:nvSpPr>
        <p:spPr>
          <a:xfrm>
            <a:off x="198567" y="873479"/>
            <a:ext cx="7302163" cy="1058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Children (patients with age &lt;18) were removed as lifestyle factors are far less connected to paediatric stroke.  5,110 patients – 856 children 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 4,254 adult patients.</a:t>
            </a:r>
            <a:endParaRPr lang="en-GB" dirty="0">
              <a:solidFill>
                <a:prstClr val="black"/>
              </a:solidFill>
            </a:endParaRPr>
          </a:p>
          <a:p>
            <a:pPr lvl="0" defTabSz="457200">
              <a:defRPr/>
            </a:pPr>
            <a:endParaRPr lang="en-GB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Create categorical version of binary 1,0 variables – </a:t>
            </a:r>
            <a:r>
              <a:rPr lang="en-GB" dirty="0" err="1">
                <a:solidFill>
                  <a:prstClr val="black"/>
                </a:solidFill>
              </a:rPr>
              <a:t>hypertension_yn</a:t>
            </a:r>
            <a:r>
              <a:rPr lang="en-GB" dirty="0">
                <a:solidFill>
                  <a:prstClr val="black"/>
                </a:solidFill>
              </a:rPr>
              <a:t>, </a:t>
            </a:r>
            <a:r>
              <a:rPr lang="en-GB" dirty="0" err="1">
                <a:solidFill>
                  <a:prstClr val="black"/>
                </a:solidFill>
              </a:rPr>
              <a:t>heart_disease_yn</a:t>
            </a:r>
            <a:r>
              <a:rPr lang="en-GB" dirty="0">
                <a:solidFill>
                  <a:prstClr val="black"/>
                </a:solidFill>
              </a:rPr>
              <a:t>, </a:t>
            </a:r>
            <a:r>
              <a:rPr lang="en-GB" dirty="0" err="1">
                <a:solidFill>
                  <a:prstClr val="black"/>
                </a:solidFill>
              </a:rPr>
              <a:t>stroke_yn</a:t>
            </a:r>
            <a:r>
              <a:rPr lang="en-GB" dirty="0">
                <a:solidFill>
                  <a:prstClr val="black"/>
                </a:solidFill>
              </a:rPr>
              <a:t> . </a:t>
            </a:r>
          </a:p>
          <a:p>
            <a:pPr lvl="0" defTabSz="457200">
              <a:defRPr/>
            </a:pPr>
            <a:endParaRPr lang="en-GB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Relevel factor variables: ‘No’ for </a:t>
            </a:r>
            <a:r>
              <a:rPr lang="en-GB" dirty="0" err="1">
                <a:solidFill>
                  <a:prstClr val="black"/>
                </a:solidFill>
              </a:rPr>
              <a:t>hypertension_yn</a:t>
            </a:r>
            <a:r>
              <a:rPr lang="en-GB" dirty="0">
                <a:solidFill>
                  <a:prstClr val="black"/>
                </a:solidFill>
              </a:rPr>
              <a:t>, </a:t>
            </a:r>
            <a:r>
              <a:rPr lang="en-GB" dirty="0" err="1">
                <a:solidFill>
                  <a:prstClr val="black"/>
                </a:solidFill>
              </a:rPr>
              <a:t>heart_disease_yn</a:t>
            </a:r>
            <a:r>
              <a:rPr lang="en-GB" dirty="0">
                <a:solidFill>
                  <a:prstClr val="black"/>
                </a:solidFill>
              </a:rPr>
              <a:t>, </a:t>
            </a:r>
            <a:r>
              <a:rPr lang="en-GB" dirty="0" err="1">
                <a:solidFill>
                  <a:prstClr val="black"/>
                </a:solidFill>
              </a:rPr>
              <a:t>stroke_yn</a:t>
            </a:r>
            <a:r>
              <a:rPr lang="en-GB" dirty="0">
                <a:solidFill>
                  <a:prstClr val="black"/>
                </a:solidFill>
              </a:rPr>
              <a:t>; ‘Private’ for ‘</a:t>
            </a:r>
            <a:r>
              <a:rPr lang="en-GB" dirty="0" err="1">
                <a:solidFill>
                  <a:prstClr val="black"/>
                </a:solidFill>
              </a:rPr>
              <a:t>Work_Type</a:t>
            </a:r>
            <a:r>
              <a:rPr lang="en-GB" dirty="0">
                <a:solidFill>
                  <a:prstClr val="black"/>
                </a:solidFill>
              </a:rPr>
              <a:t>’; ‘Urban’ for ‘</a:t>
            </a:r>
            <a:r>
              <a:rPr lang="en-GB" dirty="0" err="1">
                <a:solidFill>
                  <a:prstClr val="black"/>
                </a:solidFill>
              </a:rPr>
              <a:t>Residence_Type</a:t>
            </a:r>
            <a:r>
              <a:rPr lang="en-GB" dirty="0">
                <a:solidFill>
                  <a:prstClr val="black"/>
                </a:solidFill>
              </a:rPr>
              <a:t>’; ‘never smoked’ for ‘</a:t>
            </a:r>
            <a:r>
              <a:rPr lang="en-GB" dirty="0" err="1">
                <a:solidFill>
                  <a:prstClr val="black"/>
                </a:solidFill>
              </a:rPr>
              <a:t>smoking_status</a:t>
            </a:r>
            <a:r>
              <a:rPr lang="en-GB" dirty="0">
                <a:solidFill>
                  <a:prstClr val="black"/>
                </a:solidFill>
              </a:rPr>
              <a:t>’ .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prstClr val="black"/>
                </a:solidFill>
              </a:rPr>
              <a:t>Create categorical variables for ‘age’ - age &lt;= 60 and age &gt;60 . For ‘BMI’ -  </a:t>
            </a:r>
            <a:r>
              <a:rPr lang="en-GB" dirty="0" err="1">
                <a:solidFill>
                  <a:prstClr val="black"/>
                </a:solidFill>
              </a:rPr>
              <a:t>bmi</a:t>
            </a:r>
            <a:r>
              <a:rPr lang="en-GB" dirty="0">
                <a:solidFill>
                  <a:prstClr val="black"/>
                </a:solidFill>
              </a:rPr>
              <a:t> &lt; 18.5 "Underweight“, </a:t>
            </a:r>
            <a:r>
              <a:rPr lang="en-GB" dirty="0" err="1">
                <a:solidFill>
                  <a:prstClr val="black"/>
                </a:solidFill>
              </a:rPr>
              <a:t>bmi</a:t>
            </a:r>
            <a:r>
              <a:rPr lang="en-GB" dirty="0">
                <a:solidFill>
                  <a:prstClr val="black"/>
                </a:solidFill>
              </a:rPr>
              <a:t> &gt;= 18.5 &amp; </a:t>
            </a:r>
            <a:r>
              <a:rPr lang="en-GB" dirty="0" err="1">
                <a:solidFill>
                  <a:prstClr val="black"/>
                </a:solidFill>
              </a:rPr>
              <a:t>bmi</a:t>
            </a:r>
            <a:r>
              <a:rPr lang="en-GB" dirty="0">
                <a:solidFill>
                  <a:prstClr val="black"/>
                </a:solidFill>
              </a:rPr>
              <a:t> &lt;= 24.9 "Normal weight",</a:t>
            </a:r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prstClr val="black"/>
                </a:solidFill>
              </a:rPr>
              <a:t>bmi</a:t>
            </a:r>
            <a:r>
              <a:rPr lang="en-US" dirty="0">
                <a:solidFill>
                  <a:prstClr val="black"/>
                </a:solidFill>
              </a:rPr>
              <a:t> &gt;= 25 &amp; </a:t>
            </a:r>
            <a:r>
              <a:rPr lang="en-US" dirty="0" err="1">
                <a:solidFill>
                  <a:prstClr val="black"/>
                </a:solidFill>
              </a:rPr>
              <a:t>bmi</a:t>
            </a:r>
            <a:r>
              <a:rPr lang="en-US" dirty="0">
                <a:solidFill>
                  <a:prstClr val="black"/>
                </a:solidFill>
              </a:rPr>
              <a:t> &lt;= 29.9 "Overweight", </a:t>
            </a:r>
            <a:r>
              <a:rPr lang="en-US" dirty="0" err="1">
                <a:solidFill>
                  <a:prstClr val="black"/>
                </a:solidFill>
              </a:rPr>
              <a:t>bmi</a:t>
            </a:r>
            <a:r>
              <a:rPr lang="en-US" dirty="0">
                <a:solidFill>
                  <a:prstClr val="black"/>
                </a:solidFill>
              </a:rPr>
              <a:t> &gt;= 30  "Obese“. 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Remove ‘</a:t>
            </a:r>
            <a:r>
              <a:rPr lang="en-US" dirty="0" err="1">
                <a:solidFill>
                  <a:prstClr val="black"/>
                </a:solidFill>
              </a:rPr>
              <a:t>avg_glucose_level</a:t>
            </a:r>
            <a:r>
              <a:rPr lang="en-US" dirty="0">
                <a:solidFill>
                  <a:prstClr val="black"/>
                </a:solidFill>
              </a:rPr>
              <a:t>’ variable as WO knowing the conditions under which the glucose levels were measured, it becomes difficult to meaningfully interpret. 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Simulate follow up times over 5 years.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baseline="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429732E-6120-2B28-23E8-0360D8983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9" t="9168" r="32875" b="47619"/>
          <a:stretch/>
        </p:blipFill>
        <p:spPr>
          <a:xfrm>
            <a:off x="7874676" y="599532"/>
            <a:ext cx="3335439" cy="2347320"/>
          </a:xfrm>
          <a:prstGeom prst="rect">
            <a:avLst/>
          </a:prstGeom>
        </p:spPr>
      </p:pic>
      <p:pic>
        <p:nvPicPr>
          <p:cNvPr id="9" name="Picture 8" descr="A chart with numbers and symbols&#10;&#10;Description automatically generated">
            <a:extLst>
              <a:ext uri="{FF2B5EF4-FFF2-40B4-BE49-F238E27FC236}">
                <a16:creationId xmlns:a16="http://schemas.microsoft.com/office/drawing/2014/main" id="{B784C960-7E75-6689-E6F2-502B7A312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76" y="4087703"/>
            <a:ext cx="3674224" cy="1896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2B9ABA-AD79-7D52-538D-B19DF761B37F}"/>
              </a:ext>
            </a:extLst>
          </p:cNvPr>
          <p:cNvSpPr txBox="1"/>
          <p:nvPr/>
        </p:nvSpPr>
        <p:spPr>
          <a:xfrm>
            <a:off x="7874676" y="3101779"/>
            <a:ext cx="3840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Cox-Proportional Hazards Regression results for stroke incidence over 5-year study period when patients aged 18-35 are a separate category – only 1 incidence of stroke in this category.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1EB87-14A4-A372-50A6-762F576BB9C6}"/>
              </a:ext>
            </a:extLst>
          </p:cNvPr>
          <p:cNvSpPr txBox="1"/>
          <p:nvPr/>
        </p:nvSpPr>
        <p:spPr>
          <a:xfrm>
            <a:off x="7974068" y="5984521"/>
            <a:ext cx="3840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Lark Health Company Blood Glucose Chart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04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CD4693-9833-5719-EA71-601F38B48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22FF-7763-DE60-132B-2472EDD5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67" y="-855573"/>
            <a:ext cx="11794866" cy="1450757"/>
          </a:xfrm>
        </p:spPr>
        <p:txBody>
          <a:bodyPr>
            <a:normAutofit/>
          </a:bodyPr>
          <a:lstStyle/>
          <a:p>
            <a:r>
              <a:rPr lang="en-GB" sz="2400" b="1" u="sng" dirty="0"/>
              <a:t>Data Preparation Part 2 – MICE on MAR ‘BMI’ and ‘</a:t>
            </a:r>
            <a:r>
              <a:rPr lang="en-GB" sz="2400" b="1" u="sng" dirty="0" err="1"/>
              <a:t>smoking_status</a:t>
            </a:r>
            <a:r>
              <a:rPr lang="en-GB" sz="2400" b="1" u="sng" dirty="0"/>
              <a:t>’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09396-2CED-4B72-127D-46EC1E720FEE}"/>
              </a:ext>
            </a:extLst>
          </p:cNvPr>
          <p:cNvSpPr txBox="1"/>
          <p:nvPr/>
        </p:nvSpPr>
        <p:spPr>
          <a:xfrm>
            <a:off x="80210" y="4114416"/>
            <a:ext cx="3946357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  <a:latin typeface="Calibri" panose="020F0502020204030204"/>
              </a:rPr>
              <a:t>Using mice(), 10 imputed sets were made using the above variables showing an association with NAs. </a:t>
            </a:r>
          </a:p>
          <a:p>
            <a:pPr lvl="0" defTabSz="457200">
              <a:defRPr/>
            </a:pPr>
            <a:endParaRPr lang="en-GB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prstClr val="black"/>
                </a:solidFill>
              </a:rPr>
              <a:t>Log. Regression run on each imputed set, results pooled together AUC of 0.818 – </a:t>
            </a:r>
            <a:r>
              <a:rPr lang="en-US" sz="1600" dirty="0">
                <a:solidFill>
                  <a:prstClr val="black"/>
                </a:solidFill>
              </a:rPr>
              <a:t>imputations successfully maintained predictive relationships in the data.</a:t>
            </a: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lvl="0" defTabSz="457200">
              <a:defRPr/>
            </a:pPr>
            <a:endParaRPr lang="en-GB" sz="1600" b="0" i="0" dirty="0">
              <a:solidFill>
                <a:srgbClr val="000000"/>
              </a:solidFill>
              <a:effectLst/>
              <a:latin typeface="Lucida Sans" panose="020B0602030504020204" pitchFamily="34" charset="0"/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lvl="0" defTabSz="457200"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dirty="0">
              <a:solidFill>
                <a:prstClr val="black"/>
              </a:solidFill>
            </a:endParaRPr>
          </a:p>
          <a:p>
            <a:pPr lvl="0" defTabSz="457200">
              <a:defRPr/>
            </a:pPr>
            <a:endParaRPr lang="en-GB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lang="en-GB" sz="2400" dirty="0">
              <a:solidFill>
                <a:prstClr val="black"/>
              </a:solidFill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lvl="0" indent="-285750" defTabSz="457200">
              <a:buFont typeface="Arial" panose="020B0604020202020204" pitchFamily="34" charset="0"/>
              <a:buChar char="•"/>
              <a:defRPr/>
            </a:pPr>
            <a:endParaRPr kumimoji="0" lang="en-GB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baseline="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586EED-0AC4-3147-6673-DA2FC58EAB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88"/>
          <a:stretch/>
        </p:blipFill>
        <p:spPr>
          <a:xfrm>
            <a:off x="80210" y="794241"/>
            <a:ext cx="4651728" cy="2916715"/>
          </a:xfrm>
          <a:prstGeom prst="rect">
            <a:avLst/>
          </a:prstGeom>
        </p:spPr>
      </p:pic>
      <p:pic>
        <p:nvPicPr>
          <p:cNvPr id="22" name="Picture 2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8364933-651F-CFA0-2E7F-25124BE338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8"/>
          <a:stretch/>
        </p:blipFill>
        <p:spPr>
          <a:xfrm>
            <a:off x="4969565" y="579624"/>
            <a:ext cx="6626087" cy="1415052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EEE52714-5578-64FD-7241-319D98559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71" b="65833"/>
          <a:stretch/>
        </p:blipFill>
        <p:spPr>
          <a:xfrm>
            <a:off x="4969565" y="2030381"/>
            <a:ext cx="6626087" cy="16554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41688-FEB8-69B9-5210-E0D9900F1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6568" y="3946358"/>
            <a:ext cx="4173445" cy="26191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E9B7C5-9093-B259-9C2D-7AAA3DCD8DC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1152"/>
          <a:stretch/>
        </p:blipFill>
        <p:spPr>
          <a:xfrm>
            <a:off x="8165434" y="3910013"/>
            <a:ext cx="3564948" cy="26554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353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B46FA3-0360-C9BD-5846-54AAD8B3F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D6C6-DB40-3731-26D4-193C785C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3946"/>
            <a:ext cx="11794866" cy="1450757"/>
          </a:xfrm>
        </p:spPr>
        <p:txBody>
          <a:bodyPr>
            <a:normAutofit/>
          </a:bodyPr>
          <a:lstStyle/>
          <a:p>
            <a:r>
              <a:rPr lang="en-GB" sz="2400" b="1" u="sng" dirty="0"/>
              <a:t>Exploratory Data Analysis – Visualising &amp; Testing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638EF-DC5F-5359-AB6F-9F6EAADA8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17" y="557084"/>
            <a:ext cx="4890726" cy="3058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D207F-B3B9-400C-11E7-7589D6EB1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99" y="3706422"/>
            <a:ext cx="4736668" cy="2975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358CF0-6CFC-47E2-9F78-1B4BDC153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546" y="436811"/>
            <a:ext cx="3981482" cy="6086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232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0A17757-B266-7D90-1C60-92CFA4260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BC16-CE64-D1A0-A1B9-7BE19399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3946"/>
            <a:ext cx="11794866" cy="1450757"/>
          </a:xfrm>
        </p:spPr>
        <p:txBody>
          <a:bodyPr>
            <a:normAutofit/>
          </a:bodyPr>
          <a:lstStyle/>
          <a:p>
            <a:r>
              <a:rPr lang="en-GB" sz="2400" b="1" u="sng" dirty="0"/>
              <a:t>Survival Analysis – Survival Curves and Cox-Regression 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9BAE9-6AA8-96B6-20F2-7003EA438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4" y="842201"/>
            <a:ext cx="4796791" cy="2273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B9787-8363-7D81-27C7-BB4420F5A2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284"/>
          <a:stretch/>
        </p:blipFill>
        <p:spPr>
          <a:xfrm>
            <a:off x="5584191" y="1183855"/>
            <a:ext cx="6315075" cy="19316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2DBDB-5293-D65E-C7D7-798D7444F8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784"/>
          <a:stretch/>
        </p:blipFill>
        <p:spPr>
          <a:xfrm>
            <a:off x="56652" y="3802176"/>
            <a:ext cx="6201273" cy="18013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E92C41-128D-9EAC-2B23-252378C6BB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176"/>
          <a:stretch/>
        </p:blipFill>
        <p:spPr>
          <a:xfrm>
            <a:off x="6257925" y="3772321"/>
            <a:ext cx="5781675" cy="18213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976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56DF26-A6DC-C47B-89FB-A46A37E9C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C728-F74C-8EF6-AF7E-63091E76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3946"/>
            <a:ext cx="11794866" cy="1450757"/>
          </a:xfrm>
        </p:spPr>
        <p:txBody>
          <a:bodyPr>
            <a:normAutofit/>
          </a:bodyPr>
          <a:lstStyle/>
          <a:p>
            <a:r>
              <a:rPr lang="en-GB" sz="2400" b="1" u="sng" dirty="0"/>
              <a:t>Survival Analysis – Cox-Regression Modelling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6E1ECF-300D-36B6-3514-59F671B1B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650" y="701891"/>
            <a:ext cx="9405749" cy="46739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C0E7C-9BDE-E50C-8953-DDD5FD4C5513}"/>
              </a:ext>
            </a:extLst>
          </p:cNvPr>
          <p:cNvSpPr txBox="1"/>
          <p:nvPr/>
        </p:nvSpPr>
        <p:spPr>
          <a:xfrm>
            <a:off x="667508" y="5375874"/>
            <a:ext cx="104598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Number in </a:t>
            </a:r>
            <a:r>
              <a:rPr lang="en-US" sz="1400" dirty="0" err="1"/>
              <a:t>dataframe</a:t>
            </a:r>
            <a:r>
              <a:rPr lang="en-US" sz="1400" dirty="0"/>
              <a:t> = 4253, Number in model = 4253, Missing = 0, Number of events = 247, Concordance = 0.754 (SE = 0.017), R-squared = 0.050( Max possible = 0.576), Likelihood ratio test = 216.670 (</a:t>
            </a:r>
            <a:r>
              <a:rPr lang="en-US" sz="1400" dirty="0" err="1"/>
              <a:t>df</a:t>
            </a:r>
            <a:r>
              <a:rPr lang="en-US" sz="1400" dirty="0"/>
              <a:t> = 7, p = 0.000)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Cox regression model of all variables with a at least 1 level having a statistically significant HR (</a:t>
            </a:r>
            <a:r>
              <a:rPr lang="en-GB" sz="1400" dirty="0" err="1"/>
              <a:t>ever_Married</a:t>
            </a:r>
            <a:r>
              <a:rPr lang="en-GB" sz="1400" dirty="0"/>
              <a:t> nearly!) (bar ‘Residence Type, kept because of the interesting result implying Rural almost leads to a statistically significant lower risk of stroke over 5 years).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20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9B11A0C-B0F5-C507-29DB-706AC9A96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00C9-A1C1-C8C4-6AA4-0E8D9DEB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13946"/>
            <a:ext cx="11794866" cy="1450757"/>
          </a:xfrm>
        </p:spPr>
        <p:txBody>
          <a:bodyPr>
            <a:normAutofit/>
          </a:bodyPr>
          <a:lstStyle/>
          <a:p>
            <a:r>
              <a:rPr lang="en-GB" sz="2400" b="1" u="sng" dirty="0"/>
              <a:t>Prediction Modelling – Random Forest (RF), Naïve Bayes (NB), K-Nearest Neighbours (KNN)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D27742-358C-B8EF-B244-57633C90B895}"/>
              </a:ext>
            </a:extLst>
          </p:cNvPr>
          <p:cNvGrpSpPr/>
          <p:nvPr/>
        </p:nvGrpSpPr>
        <p:grpSpPr>
          <a:xfrm>
            <a:off x="121408" y="436811"/>
            <a:ext cx="3752092" cy="1969769"/>
            <a:chOff x="286508" y="562575"/>
            <a:chExt cx="3752092" cy="196976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5A633A-9DC6-0955-3478-5FC69B0C5333}"/>
                </a:ext>
              </a:extLst>
            </p:cNvPr>
            <p:cNvSpPr txBox="1"/>
            <p:nvPr/>
          </p:nvSpPr>
          <p:spPr>
            <a:xfrm>
              <a:off x="286508" y="562575"/>
              <a:ext cx="1427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KNN</a:t>
              </a:r>
              <a:endParaRPr lang="en-GB" sz="2000" b="1" u="sn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1F0AD3-17CD-4F29-DFC9-7CF09C969D49}"/>
                </a:ext>
              </a:extLst>
            </p:cNvPr>
            <p:cNvSpPr txBox="1"/>
            <p:nvPr/>
          </p:nvSpPr>
          <p:spPr>
            <a:xfrm>
              <a:off x="286508" y="962684"/>
              <a:ext cx="375209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Simple, non-parametric method that works well for smaller datasets with a straightforward decision boundary</a:t>
              </a:r>
              <a:r>
                <a:rPr lang="en-US" sz="1600" b="1" i="1" dirty="0"/>
                <a:t>.</a:t>
              </a:r>
            </a:p>
            <a:p>
              <a:endParaRPr lang="en-US" sz="1600" b="1" i="1" dirty="0"/>
            </a:p>
            <a:p>
              <a:r>
                <a:rPr lang="en-US" sz="1600" b="1" i="1" dirty="0"/>
                <a:t>Testing Data Confusion Matrix - </a:t>
              </a:r>
            </a:p>
            <a:p>
              <a:endParaRPr lang="en-GB" sz="1600" b="1" i="1" dirty="0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FFFD72-1922-4236-72D3-3AE286007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09698"/>
              </p:ext>
            </p:extLst>
          </p:nvPr>
        </p:nvGraphicFramePr>
        <p:xfrm>
          <a:off x="121409" y="2467839"/>
          <a:ext cx="3409192" cy="16401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88">
                  <a:extLst>
                    <a:ext uri="{9D8B030D-6E8A-4147-A177-3AD203B41FA5}">
                      <a16:colId xmlns:a16="http://schemas.microsoft.com/office/drawing/2014/main" val="3887488174"/>
                    </a:ext>
                  </a:extLst>
                </a:gridCol>
                <a:gridCol w="1157054">
                  <a:extLst>
                    <a:ext uri="{9D8B030D-6E8A-4147-A177-3AD203B41FA5}">
                      <a16:colId xmlns:a16="http://schemas.microsoft.com/office/drawing/2014/main" val="586352801"/>
                    </a:ext>
                  </a:extLst>
                </a:gridCol>
                <a:gridCol w="1062503">
                  <a:extLst>
                    <a:ext uri="{9D8B030D-6E8A-4147-A177-3AD203B41FA5}">
                      <a16:colId xmlns:a16="http://schemas.microsoft.com/office/drawing/2014/main" val="2581160247"/>
                    </a:ext>
                  </a:extLst>
                </a:gridCol>
                <a:gridCol w="876447">
                  <a:extLst>
                    <a:ext uri="{9D8B030D-6E8A-4147-A177-3AD203B41FA5}">
                      <a16:colId xmlns:a16="http://schemas.microsoft.com/office/drawing/2014/main" val="1010944865"/>
                    </a:ext>
                  </a:extLst>
                </a:gridCol>
              </a:tblGrid>
              <a:tr h="543359">
                <a:tc rowSpan="3">
                  <a:txBody>
                    <a:bodyPr/>
                    <a:lstStyle/>
                    <a:p>
                      <a:r>
                        <a:rPr lang="en-US" sz="1600" b="1" dirty="0"/>
                        <a:t>Predicted</a:t>
                      </a:r>
                      <a:endParaRPr lang="en-GB" sz="16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Actual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 – No Stroke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1 - Stroke</a:t>
                      </a:r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38632"/>
                  </a:ext>
                </a:extLst>
              </a:tr>
              <a:tr h="481951">
                <a:tc vMerge="1">
                  <a:txBody>
                    <a:bodyPr/>
                    <a:lstStyle/>
                    <a:p>
                      <a:endParaRPr lang="en-GB" sz="16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 – No Stroke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59508"/>
                  </a:ext>
                </a:extLst>
              </a:tr>
              <a:tr h="481951">
                <a:tc vMerge="1">
                  <a:txBody>
                    <a:bodyPr/>
                    <a:lstStyle/>
                    <a:p>
                      <a:endParaRPr lang="en-GB" sz="16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1 - Stroke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2103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83FC1ED2-A13D-F4FD-E857-1A0DABFE73BF}"/>
              </a:ext>
            </a:extLst>
          </p:cNvPr>
          <p:cNvGrpSpPr/>
          <p:nvPr/>
        </p:nvGrpSpPr>
        <p:grpSpPr>
          <a:xfrm>
            <a:off x="4082091" y="498366"/>
            <a:ext cx="3752092" cy="2031325"/>
            <a:chOff x="-197811" y="620091"/>
            <a:chExt cx="3752092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5D37C8-76B2-DA0D-143F-59E08AADED22}"/>
                </a:ext>
              </a:extLst>
            </p:cNvPr>
            <p:cNvSpPr txBox="1"/>
            <p:nvPr/>
          </p:nvSpPr>
          <p:spPr>
            <a:xfrm>
              <a:off x="-197811" y="620091"/>
              <a:ext cx="1935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Naïve Bayes</a:t>
              </a:r>
              <a:endParaRPr lang="en-GB" sz="2000" b="1" u="sng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BAA0D0-E9D8-A880-8625-434EFD627E31}"/>
                </a:ext>
              </a:extLst>
            </p:cNvPr>
            <p:cNvSpPr txBox="1"/>
            <p:nvPr/>
          </p:nvSpPr>
          <p:spPr>
            <a:xfrm>
              <a:off x="-197811" y="1081756"/>
              <a:ext cx="375209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Simple and quick although </a:t>
              </a:r>
              <a:r>
                <a:rPr lang="en-US" sz="1600" dirty="0" err="1"/>
                <a:t>stroke_data</a:t>
              </a:r>
              <a:r>
                <a:rPr lang="en-US" sz="1600" dirty="0"/>
                <a:t> violates assumption that features don’t influence each other</a:t>
              </a:r>
              <a:endParaRPr lang="en-US" sz="1600" b="1" i="1" dirty="0"/>
            </a:p>
            <a:p>
              <a:endParaRPr lang="en-US" sz="1600" b="1" i="1" dirty="0"/>
            </a:p>
            <a:p>
              <a:r>
                <a:rPr lang="en-US" sz="1600" b="1" i="1" dirty="0"/>
                <a:t>Testing Data Confusion Matrix - </a:t>
              </a:r>
            </a:p>
            <a:p>
              <a:endParaRPr lang="en-GB" sz="1600" b="1" i="1" dirty="0"/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3F645AA-C828-40B1-52E1-F65A62891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07399"/>
              </p:ext>
            </p:extLst>
          </p:nvPr>
        </p:nvGraphicFramePr>
        <p:xfrm>
          <a:off x="4192837" y="2467838"/>
          <a:ext cx="3409192" cy="16401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88">
                  <a:extLst>
                    <a:ext uri="{9D8B030D-6E8A-4147-A177-3AD203B41FA5}">
                      <a16:colId xmlns:a16="http://schemas.microsoft.com/office/drawing/2014/main" val="3887488174"/>
                    </a:ext>
                  </a:extLst>
                </a:gridCol>
                <a:gridCol w="1157054">
                  <a:extLst>
                    <a:ext uri="{9D8B030D-6E8A-4147-A177-3AD203B41FA5}">
                      <a16:colId xmlns:a16="http://schemas.microsoft.com/office/drawing/2014/main" val="586352801"/>
                    </a:ext>
                  </a:extLst>
                </a:gridCol>
                <a:gridCol w="1062503">
                  <a:extLst>
                    <a:ext uri="{9D8B030D-6E8A-4147-A177-3AD203B41FA5}">
                      <a16:colId xmlns:a16="http://schemas.microsoft.com/office/drawing/2014/main" val="2581160247"/>
                    </a:ext>
                  </a:extLst>
                </a:gridCol>
                <a:gridCol w="876447">
                  <a:extLst>
                    <a:ext uri="{9D8B030D-6E8A-4147-A177-3AD203B41FA5}">
                      <a16:colId xmlns:a16="http://schemas.microsoft.com/office/drawing/2014/main" val="1010944865"/>
                    </a:ext>
                  </a:extLst>
                </a:gridCol>
              </a:tblGrid>
              <a:tr h="543359">
                <a:tc rowSpan="3">
                  <a:txBody>
                    <a:bodyPr/>
                    <a:lstStyle/>
                    <a:p>
                      <a:r>
                        <a:rPr lang="en-US" sz="1600" b="1" dirty="0"/>
                        <a:t>Predicted</a:t>
                      </a:r>
                      <a:endParaRPr lang="en-GB" sz="16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Actual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 – No Stroke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1 - Stroke</a:t>
                      </a:r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38632"/>
                  </a:ext>
                </a:extLst>
              </a:tr>
              <a:tr h="481951">
                <a:tc vMerge="1">
                  <a:txBody>
                    <a:bodyPr/>
                    <a:lstStyle/>
                    <a:p>
                      <a:endParaRPr lang="en-GB" sz="16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 – No Stroke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811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59508"/>
                  </a:ext>
                </a:extLst>
              </a:tr>
              <a:tr h="481951">
                <a:tc vMerge="1">
                  <a:txBody>
                    <a:bodyPr/>
                    <a:lstStyle/>
                    <a:p>
                      <a:endParaRPr lang="en-GB" sz="16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1 - Stroke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2103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E2ED858-9E53-0052-AA58-63680F179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10733"/>
              </p:ext>
            </p:extLst>
          </p:nvPr>
        </p:nvGraphicFramePr>
        <p:xfrm>
          <a:off x="8385674" y="2467837"/>
          <a:ext cx="3409192" cy="16401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88">
                  <a:extLst>
                    <a:ext uri="{9D8B030D-6E8A-4147-A177-3AD203B41FA5}">
                      <a16:colId xmlns:a16="http://schemas.microsoft.com/office/drawing/2014/main" val="3887488174"/>
                    </a:ext>
                  </a:extLst>
                </a:gridCol>
                <a:gridCol w="1157054">
                  <a:extLst>
                    <a:ext uri="{9D8B030D-6E8A-4147-A177-3AD203B41FA5}">
                      <a16:colId xmlns:a16="http://schemas.microsoft.com/office/drawing/2014/main" val="586352801"/>
                    </a:ext>
                  </a:extLst>
                </a:gridCol>
                <a:gridCol w="1062503">
                  <a:extLst>
                    <a:ext uri="{9D8B030D-6E8A-4147-A177-3AD203B41FA5}">
                      <a16:colId xmlns:a16="http://schemas.microsoft.com/office/drawing/2014/main" val="2581160247"/>
                    </a:ext>
                  </a:extLst>
                </a:gridCol>
                <a:gridCol w="876447">
                  <a:extLst>
                    <a:ext uri="{9D8B030D-6E8A-4147-A177-3AD203B41FA5}">
                      <a16:colId xmlns:a16="http://schemas.microsoft.com/office/drawing/2014/main" val="1010944865"/>
                    </a:ext>
                  </a:extLst>
                </a:gridCol>
              </a:tblGrid>
              <a:tr h="543359">
                <a:tc rowSpan="3">
                  <a:txBody>
                    <a:bodyPr/>
                    <a:lstStyle/>
                    <a:p>
                      <a:r>
                        <a:rPr lang="en-US" sz="1600" b="1" dirty="0"/>
                        <a:t>Predicted</a:t>
                      </a:r>
                      <a:endParaRPr lang="en-GB" sz="16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Actual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 – No Stroke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1 - Stroke</a:t>
                      </a:r>
                      <a:endParaRPr lang="en-GB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38632"/>
                  </a:ext>
                </a:extLst>
              </a:tr>
              <a:tr h="481951">
                <a:tc vMerge="1">
                  <a:txBody>
                    <a:bodyPr/>
                    <a:lstStyle/>
                    <a:p>
                      <a:endParaRPr lang="en-GB" sz="16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0 – No Stroke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811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59508"/>
                  </a:ext>
                </a:extLst>
              </a:tr>
              <a:tr h="481951">
                <a:tc vMerge="1">
                  <a:txBody>
                    <a:bodyPr/>
                    <a:lstStyle/>
                    <a:p>
                      <a:endParaRPr lang="en-GB" sz="16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1 - Stroke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21034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9404D1D-38DE-534A-9E3D-08ADEE872991}"/>
              </a:ext>
            </a:extLst>
          </p:cNvPr>
          <p:cNvGrpSpPr/>
          <p:nvPr/>
        </p:nvGrpSpPr>
        <p:grpSpPr>
          <a:xfrm>
            <a:off x="8184251" y="500806"/>
            <a:ext cx="3812038" cy="1969770"/>
            <a:chOff x="190059" y="610833"/>
            <a:chExt cx="3812038" cy="196977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F78F22-FE0E-F31F-D681-1A87491C645C}"/>
                </a:ext>
              </a:extLst>
            </p:cNvPr>
            <p:cNvSpPr txBox="1"/>
            <p:nvPr/>
          </p:nvSpPr>
          <p:spPr>
            <a:xfrm>
              <a:off x="190059" y="610833"/>
              <a:ext cx="1935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u="sng" dirty="0"/>
                <a:t>Random Forest</a:t>
              </a:r>
              <a:endParaRPr lang="en-GB" sz="2000" b="1" u="sng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1A55F9-35C5-CDEF-53CA-279B310CA42F}"/>
                </a:ext>
              </a:extLst>
            </p:cNvPr>
            <p:cNvSpPr txBox="1"/>
            <p:nvPr/>
          </p:nvSpPr>
          <p:spPr>
            <a:xfrm>
              <a:off x="250005" y="1010943"/>
              <a:ext cx="375209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Provides high accuracy, works well with both categorical and numerical data, and is less sensitive to outliers or noise., see feature importance</a:t>
              </a:r>
              <a:endParaRPr lang="en-US" sz="1600" b="1" i="1" dirty="0"/>
            </a:p>
            <a:p>
              <a:r>
                <a:rPr lang="en-US" sz="1600" b="1" i="1" dirty="0"/>
                <a:t>Testing Data Confusion Matrix - </a:t>
              </a:r>
            </a:p>
            <a:p>
              <a:endParaRPr lang="en-GB" sz="1600" b="1" i="1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2958D25-C953-4BE2-8F1F-D50218F1E6F4}"/>
              </a:ext>
            </a:extLst>
          </p:cNvPr>
          <p:cNvSpPr txBox="1"/>
          <p:nvPr/>
        </p:nvSpPr>
        <p:spPr>
          <a:xfrm>
            <a:off x="121408" y="4283720"/>
            <a:ext cx="3752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F1 Score (testing) – </a:t>
            </a:r>
            <a:r>
              <a:rPr lang="en-US" sz="1600" dirty="0"/>
              <a:t>0.095</a:t>
            </a:r>
          </a:p>
          <a:p>
            <a:r>
              <a:rPr lang="en-US" sz="1600" b="1" dirty="0"/>
              <a:t>AUROC (testing) - </a:t>
            </a:r>
            <a:r>
              <a:rPr lang="en-US" sz="1600" dirty="0"/>
              <a:t>0.815</a:t>
            </a:r>
          </a:p>
          <a:p>
            <a:endParaRPr lang="en-GB" sz="1600" b="1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35211C-4015-BE5B-B6EE-944F6FBCDA8C}"/>
              </a:ext>
            </a:extLst>
          </p:cNvPr>
          <p:cNvSpPr txBox="1"/>
          <p:nvPr/>
        </p:nvSpPr>
        <p:spPr>
          <a:xfrm>
            <a:off x="4137525" y="4108028"/>
            <a:ext cx="3303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F1 Score (training) – </a:t>
            </a:r>
            <a:r>
              <a:rPr lang="en-US" sz="1600" dirty="0"/>
              <a:t>0.0096</a:t>
            </a:r>
            <a:endParaRPr lang="en-US" sz="1600" b="1" dirty="0"/>
          </a:p>
          <a:p>
            <a:r>
              <a:rPr lang="en-US" sz="1600" b="1" dirty="0"/>
              <a:t>F1 Score (testing) – </a:t>
            </a:r>
            <a:r>
              <a:rPr lang="en-US" sz="1600" dirty="0"/>
              <a:t>0</a:t>
            </a:r>
          </a:p>
          <a:p>
            <a:r>
              <a:rPr lang="en-US" sz="1600" b="1" dirty="0"/>
              <a:t>AUROC (training) - </a:t>
            </a:r>
            <a:r>
              <a:rPr lang="en-US" sz="1600" dirty="0"/>
              <a:t>0.191</a:t>
            </a:r>
          </a:p>
          <a:p>
            <a:r>
              <a:rPr lang="en-US" sz="1600" b="1" dirty="0"/>
              <a:t>AUROC (testing) - </a:t>
            </a:r>
            <a:r>
              <a:rPr lang="en-US" sz="1600" dirty="0"/>
              <a:t>0.173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98C2B6-5B3C-DA66-F98D-E911062440AB}"/>
              </a:ext>
            </a:extLst>
          </p:cNvPr>
          <p:cNvSpPr txBox="1"/>
          <p:nvPr/>
        </p:nvSpPr>
        <p:spPr>
          <a:xfrm>
            <a:off x="8318500" y="4160609"/>
            <a:ext cx="37520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F1 Score (training) – </a:t>
            </a:r>
            <a:r>
              <a:rPr lang="en-US" sz="1600" dirty="0"/>
              <a:t>0.208</a:t>
            </a:r>
            <a:endParaRPr lang="en-US" sz="1600" b="1" dirty="0"/>
          </a:p>
          <a:p>
            <a:r>
              <a:rPr lang="en-US" sz="1600" b="1" dirty="0"/>
              <a:t>F1 Score (testing) – </a:t>
            </a:r>
            <a:r>
              <a:rPr lang="en-US" sz="1600" dirty="0"/>
              <a:t>0.0488</a:t>
            </a:r>
          </a:p>
          <a:p>
            <a:r>
              <a:rPr lang="en-US" sz="1600" b="1" dirty="0"/>
              <a:t>AUROC (training) - </a:t>
            </a:r>
            <a:r>
              <a:rPr lang="en-US" sz="1600" dirty="0"/>
              <a:t>0.773</a:t>
            </a:r>
            <a:endParaRPr lang="en-US" sz="1600" b="1" dirty="0"/>
          </a:p>
          <a:p>
            <a:r>
              <a:rPr lang="en-US" sz="1600" b="1" dirty="0"/>
              <a:t>AUROC (testing) - </a:t>
            </a:r>
            <a:r>
              <a:rPr lang="en-US" sz="1600" dirty="0"/>
              <a:t>0.193</a:t>
            </a:r>
            <a:endParaRPr lang="en-GB" sz="16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A3292-1B4E-50C9-2995-B1864D7D4178}"/>
              </a:ext>
            </a:extLst>
          </p:cNvPr>
          <p:cNvSpPr txBox="1"/>
          <p:nvPr/>
        </p:nvSpPr>
        <p:spPr>
          <a:xfrm>
            <a:off x="50904" y="5114717"/>
            <a:ext cx="1147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Results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KNN has some discriminatory power as shown by a good AUROC – low F1 score probably due to class imbalances.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NB has poor metrics across both training and test– underfitting. Predictors too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RF much poorer in testing – overfitting. Need to tune hyperparameters</a:t>
            </a:r>
          </a:p>
          <a:p>
            <a:r>
              <a:rPr lang="en-US" sz="1600" b="1" i="1" dirty="0"/>
              <a:t>Further Work</a:t>
            </a:r>
            <a:r>
              <a:rPr lang="en-US" sz="1600" dirty="0"/>
              <a:t>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KNN – experiment with </a:t>
            </a:r>
            <a:r>
              <a:rPr lang="en-US" sz="1600" dirty="0" err="1"/>
              <a:t>no.neighbours</a:t>
            </a:r>
            <a:r>
              <a:rPr lang="en-US" sz="1600" dirty="0"/>
              <a:t>, scale features. NB – rework input parameters. RF – Test different no. trees, generate more stroke cases via SMOTE.</a:t>
            </a:r>
          </a:p>
          <a:p>
            <a:endParaRPr lang="en-US" sz="1600" b="1" dirty="0"/>
          </a:p>
          <a:p>
            <a:endParaRPr lang="en-GB" sz="16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98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AFEDC8-F853-69A3-F72C-B1CCD4458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4AFCD83A-24CE-AF1F-B7EB-BA636E2D3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41" y="0"/>
            <a:ext cx="11121317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17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6|0.5|7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6|0.5|7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6|0.5|7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6|0.5|7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6|0.5|7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6|0.5|7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6|0.5|7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2.6|0.5|71.1"/>
</p:tagLst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Microsoft Office PowerPoint</Application>
  <PresentationFormat>Widescreen</PresentationFormat>
  <Paragraphs>144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Lucida Sans</vt:lpstr>
      <vt:lpstr>Retrospect</vt:lpstr>
      <vt:lpstr>Patient Stroke Outcome Data Analysis – EDA, Survival Analysis, Prediction Modelling</vt:lpstr>
      <vt:lpstr>PowerPoint Presentation</vt:lpstr>
      <vt:lpstr>Data Preparation Part 1 – Formatting Data</vt:lpstr>
      <vt:lpstr>Data Preparation Part 2 – MICE on MAR ‘BMI’ and ‘smoking_status’ Data</vt:lpstr>
      <vt:lpstr>Exploratory Data Analysis – Visualising &amp; Testing Relationships</vt:lpstr>
      <vt:lpstr>Survival Analysis – Survival Curves and Cox-Regression Modelling</vt:lpstr>
      <vt:lpstr>Survival Analysis – Cox-Regression Modelling</vt:lpstr>
      <vt:lpstr>Prediction Modelling – Random Forest (RF), Naïve Bayes (NB), K-Nearest Neighbours (KNN)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Alexander Melrose</dc:creator>
  <cp:lastModifiedBy>George Melrose</cp:lastModifiedBy>
  <cp:revision>39</cp:revision>
  <dcterms:created xsi:type="dcterms:W3CDTF">2024-07-07T14:28:45Z</dcterms:created>
  <dcterms:modified xsi:type="dcterms:W3CDTF">2025-01-12T20:55:59Z</dcterms:modified>
</cp:coreProperties>
</file>