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4"/>
  </p:notesMasterIdLst>
  <p:sldIdLst>
    <p:sldId id="267" r:id="rId2"/>
    <p:sldId id="268" r:id="rId3"/>
    <p:sldId id="269" r:id="rId4"/>
    <p:sldId id="257" r:id="rId5"/>
    <p:sldId id="270" r:id="rId6"/>
    <p:sldId id="278" r:id="rId7"/>
    <p:sldId id="274" r:id="rId8"/>
    <p:sldId id="273" r:id="rId9"/>
    <p:sldId id="271" r:id="rId10"/>
    <p:sldId id="277" r:id="rId11"/>
    <p:sldId id="342" r:id="rId12"/>
    <p:sldId id="275" r:id="rId13"/>
    <p:sldId id="287" r:id="rId14"/>
    <p:sldId id="341" r:id="rId15"/>
    <p:sldId id="265" r:id="rId16"/>
    <p:sldId id="258" r:id="rId17"/>
    <p:sldId id="259" r:id="rId18"/>
    <p:sldId id="261" r:id="rId19"/>
    <p:sldId id="264" r:id="rId20"/>
    <p:sldId id="260" r:id="rId21"/>
    <p:sldId id="26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5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1FE2B-165B-4BB4-9557-BDA8247D5B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3EEE0F7-D745-42EC-AC6B-6B17E32952C7}">
      <dgm:prSet/>
      <dgm:spPr/>
      <dgm:t>
        <a:bodyPr/>
        <a:lstStyle/>
        <a:p>
          <a:r>
            <a:rPr lang="en-GB"/>
            <a:t>Question</a:t>
          </a:r>
        </a:p>
      </dgm:t>
    </dgm:pt>
    <dgm:pt modelId="{09820A4D-5CEA-40F7-B912-583F5692FC86}" type="parTrans" cxnId="{36D4F867-F4F1-44A2-B899-3A2FB12CDA90}">
      <dgm:prSet/>
      <dgm:spPr/>
      <dgm:t>
        <a:bodyPr/>
        <a:lstStyle/>
        <a:p>
          <a:endParaRPr lang="en-GB"/>
        </a:p>
      </dgm:t>
    </dgm:pt>
    <dgm:pt modelId="{5ADA950F-B902-4434-8BD6-99E31A1C9324}" type="sibTrans" cxnId="{36D4F867-F4F1-44A2-B899-3A2FB12CDA90}">
      <dgm:prSet/>
      <dgm:spPr/>
      <dgm:t>
        <a:bodyPr/>
        <a:lstStyle/>
        <a:p>
          <a:endParaRPr lang="en-GB"/>
        </a:p>
      </dgm:t>
    </dgm:pt>
    <dgm:pt modelId="{800E4DA7-0A69-49A2-AB5B-A06467FFC3EF}">
      <dgm:prSet/>
      <dgm:spPr/>
      <dgm:t>
        <a:bodyPr/>
        <a:lstStyle/>
        <a:p>
          <a:r>
            <a:rPr lang="en-GB"/>
            <a:t>Experiment</a:t>
          </a:r>
        </a:p>
      </dgm:t>
    </dgm:pt>
    <dgm:pt modelId="{8F0ED274-F9E3-42A5-88A6-2EA150CD235D}" type="parTrans" cxnId="{3717357D-6888-4B63-9923-33583A88C8C4}">
      <dgm:prSet/>
      <dgm:spPr/>
      <dgm:t>
        <a:bodyPr/>
        <a:lstStyle/>
        <a:p>
          <a:endParaRPr lang="en-GB"/>
        </a:p>
      </dgm:t>
    </dgm:pt>
    <dgm:pt modelId="{ABCB5FD8-327C-4FD4-A9D1-49E68D8B53C2}" type="sibTrans" cxnId="{3717357D-6888-4B63-9923-33583A88C8C4}">
      <dgm:prSet/>
      <dgm:spPr/>
      <dgm:t>
        <a:bodyPr/>
        <a:lstStyle/>
        <a:p>
          <a:endParaRPr lang="en-GB"/>
        </a:p>
      </dgm:t>
    </dgm:pt>
    <dgm:pt modelId="{9C35CBFB-FF3D-4E0C-98D6-A40A2B3AF778}">
      <dgm:prSet/>
      <dgm:spPr/>
      <dgm:t>
        <a:bodyPr/>
        <a:lstStyle/>
        <a:p>
          <a:r>
            <a:rPr lang="en-GB"/>
            <a:t>Data</a:t>
          </a:r>
        </a:p>
      </dgm:t>
    </dgm:pt>
    <dgm:pt modelId="{C43AC18D-EED5-4441-A0EB-ACF3D3B6C6F7}" type="parTrans" cxnId="{3E966633-02A1-4F55-BF57-061FA6D077C2}">
      <dgm:prSet/>
      <dgm:spPr/>
      <dgm:t>
        <a:bodyPr/>
        <a:lstStyle/>
        <a:p>
          <a:endParaRPr lang="en-GB"/>
        </a:p>
      </dgm:t>
    </dgm:pt>
    <dgm:pt modelId="{5BFBEC10-31D9-471B-9C86-8FF138C2CEB4}" type="sibTrans" cxnId="{3E966633-02A1-4F55-BF57-061FA6D077C2}">
      <dgm:prSet/>
      <dgm:spPr/>
      <dgm:t>
        <a:bodyPr/>
        <a:lstStyle/>
        <a:p>
          <a:endParaRPr lang="en-GB"/>
        </a:p>
      </dgm:t>
    </dgm:pt>
    <dgm:pt modelId="{D18BDE25-84D2-4EA0-9C95-348F70A8C3F7}">
      <dgm:prSet/>
      <dgm:spPr/>
      <dgm:t>
        <a:bodyPr/>
        <a:lstStyle/>
        <a:p>
          <a:r>
            <a:rPr lang="en-GB" dirty="0"/>
            <a:t>P-value(s)</a:t>
          </a:r>
        </a:p>
      </dgm:t>
    </dgm:pt>
    <dgm:pt modelId="{1C2F4C09-E75C-4DB5-90B4-DC0374996087}" type="parTrans" cxnId="{B5AFD250-C36A-4113-B375-346E75B35FF8}">
      <dgm:prSet/>
      <dgm:spPr/>
      <dgm:t>
        <a:bodyPr/>
        <a:lstStyle/>
        <a:p>
          <a:endParaRPr lang="en-GB"/>
        </a:p>
      </dgm:t>
    </dgm:pt>
    <dgm:pt modelId="{FF8A3FE6-F6D7-4EC4-A715-9AF59693D7C0}" type="sibTrans" cxnId="{B5AFD250-C36A-4113-B375-346E75B35FF8}">
      <dgm:prSet/>
      <dgm:spPr/>
      <dgm:t>
        <a:bodyPr/>
        <a:lstStyle/>
        <a:p>
          <a:endParaRPr lang="en-GB"/>
        </a:p>
      </dgm:t>
    </dgm:pt>
    <dgm:pt modelId="{6831C5FD-0F09-4791-BBBB-C2C5B4722F82}">
      <dgm:prSet/>
      <dgm:spPr/>
      <dgm:t>
        <a:bodyPr/>
        <a:lstStyle/>
        <a:p>
          <a:r>
            <a:rPr lang="en-GB"/>
            <a:t>Conclusion</a:t>
          </a:r>
        </a:p>
      </dgm:t>
    </dgm:pt>
    <dgm:pt modelId="{BF0F2E71-A3D0-42E2-A1A1-818BF28346B8}" type="parTrans" cxnId="{EDE7386D-15E5-4908-AD22-16E29187BA69}">
      <dgm:prSet/>
      <dgm:spPr/>
      <dgm:t>
        <a:bodyPr/>
        <a:lstStyle/>
        <a:p>
          <a:endParaRPr lang="en-GB"/>
        </a:p>
      </dgm:t>
    </dgm:pt>
    <dgm:pt modelId="{16A94495-89D0-4B7B-90C9-E6BF66ECB28B}" type="sibTrans" cxnId="{EDE7386D-15E5-4908-AD22-16E29187BA69}">
      <dgm:prSet/>
      <dgm:spPr/>
      <dgm:t>
        <a:bodyPr/>
        <a:lstStyle/>
        <a:p>
          <a:endParaRPr lang="en-GB"/>
        </a:p>
      </dgm:t>
    </dgm:pt>
    <dgm:pt modelId="{AC70348D-9EDE-4045-AB25-E687B848F9EB}">
      <dgm:prSet/>
      <dgm:spPr/>
      <dgm:t>
        <a:bodyPr/>
        <a:lstStyle/>
        <a:p>
          <a:r>
            <a:rPr lang="en-GB"/>
            <a:t>Impact</a:t>
          </a:r>
        </a:p>
      </dgm:t>
    </dgm:pt>
    <dgm:pt modelId="{7841B7C2-8C0F-4DD2-B057-6E50205F8C5B}" type="parTrans" cxnId="{A5F9D113-5980-49CC-9CDD-55191688ACAD}">
      <dgm:prSet/>
      <dgm:spPr/>
      <dgm:t>
        <a:bodyPr/>
        <a:lstStyle/>
        <a:p>
          <a:endParaRPr lang="en-GB"/>
        </a:p>
      </dgm:t>
    </dgm:pt>
    <dgm:pt modelId="{85820322-8D02-4C07-A135-BCB2962EBAEC}" type="sibTrans" cxnId="{A5F9D113-5980-49CC-9CDD-55191688ACAD}">
      <dgm:prSet/>
      <dgm:spPr/>
      <dgm:t>
        <a:bodyPr/>
        <a:lstStyle/>
        <a:p>
          <a:endParaRPr lang="en-GB"/>
        </a:p>
      </dgm:t>
    </dgm:pt>
    <dgm:pt modelId="{28E71926-9675-4707-88F8-4E03CD199359}" type="pres">
      <dgm:prSet presAssocID="{3361FE2B-165B-4BB4-9557-BDA8247D5B06}" presName="CompostProcess" presStyleCnt="0">
        <dgm:presLayoutVars>
          <dgm:dir/>
          <dgm:resizeHandles val="exact"/>
        </dgm:presLayoutVars>
      </dgm:prSet>
      <dgm:spPr/>
    </dgm:pt>
    <dgm:pt modelId="{7619EACD-E41B-4154-B0E4-97B7F657531A}" type="pres">
      <dgm:prSet presAssocID="{3361FE2B-165B-4BB4-9557-BDA8247D5B06}" presName="arrow" presStyleLbl="bgShp" presStyleIdx="0" presStyleCnt="1"/>
      <dgm:spPr/>
    </dgm:pt>
    <dgm:pt modelId="{DD8057B2-9E32-4865-AB9C-2471EA8152EB}" type="pres">
      <dgm:prSet presAssocID="{3361FE2B-165B-4BB4-9557-BDA8247D5B06}" presName="linearProcess" presStyleCnt="0"/>
      <dgm:spPr/>
    </dgm:pt>
    <dgm:pt modelId="{7C53D200-3D90-4E65-ACBF-FA9B15C0A6E3}" type="pres">
      <dgm:prSet presAssocID="{53EEE0F7-D745-42EC-AC6B-6B17E32952C7}" presName="textNode" presStyleLbl="node1" presStyleIdx="0" presStyleCnt="6">
        <dgm:presLayoutVars>
          <dgm:bulletEnabled val="1"/>
        </dgm:presLayoutVars>
      </dgm:prSet>
      <dgm:spPr/>
    </dgm:pt>
    <dgm:pt modelId="{6D970739-1973-4F41-9570-29A1F9A6DB6F}" type="pres">
      <dgm:prSet presAssocID="{5ADA950F-B902-4434-8BD6-99E31A1C9324}" presName="sibTrans" presStyleCnt="0"/>
      <dgm:spPr/>
    </dgm:pt>
    <dgm:pt modelId="{A6FDB694-D824-431D-A86E-0F11476F6E01}" type="pres">
      <dgm:prSet presAssocID="{800E4DA7-0A69-49A2-AB5B-A06467FFC3EF}" presName="textNode" presStyleLbl="node1" presStyleIdx="1" presStyleCnt="6">
        <dgm:presLayoutVars>
          <dgm:bulletEnabled val="1"/>
        </dgm:presLayoutVars>
      </dgm:prSet>
      <dgm:spPr/>
    </dgm:pt>
    <dgm:pt modelId="{7DFD711D-7036-4452-954E-0CC409FD7FD3}" type="pres">
      <dgm:prSet presAssocID="{ABCB5FD8-327C-4FD4-A9D1-49E68D8B53C2}" presName="sibTrans" presStyleCnt="0"/>
      <dgm:spPr/>
    </dgm:pt>
    <dgm:pt modelId="{20FB840D-7D47-4B1C-9AB2-E60DC9A99F44}" type="pres">
      <dgm:prSet presAssocID="{9C35CBFB-FF3D-4E0C-98D6-A40A2B3AF778}" presName="textNode" presStyleLbl="node1" presStyleIdx="2" presStyleCnt="6">
        <dgm:presLayoutVars>
          <dgm:bulletEnabled val="1"/>
        </dgm:presLayoutVars>
      </dgm:prSet>
      <dgm:spPr/>
    </dgm:pt>
    <dgm:pt modelId="{75C5C4FC-D42F-4E7A-8412-DEE90DA31B86}" type="pres">
      <dgm:prSet presAssocID="{5BFBEC10-31D9-471B-9C86-8FF138C2CEB4}" presName="sibTrans" presStyleCnt="0"/>
      <dgm:spPr/>
    </dgm:pt>
    <dgm:pt modelId="{CF01E32E-8785-4DE6-B067-C78B99903CA5}" type="pres">
      <dgm:prSet presAssocID="{D18BDE25-84D2-4EA0-9C95-348F70A8C3F7}" presName="textNode" presStyleLbl="node1" presStyleIdx="3" presStyleCnt="6">
        <dgm:presLayoutVars>
          <dgm:bulletEnabled val="1"/>
        </dgm:presLayoutVars>
      </dgm:prSet>
      <dgm:spPr/>
    </dgm:pt>
    <dgm:pt modelId="{F7E1F217-17E9-433F-9260-B6617B30CF0E}" type="pres">
      <dgm:prSet presAssocID="{FF8A3FE6-F6D7-4EC4-A715-9AF59693D7C0}" presName="sibTrans" presStyleCnt="0"/>
      <dgm:spPr/>
    </dgm:pt>
    <dgm:pt modelId="{D76847F9-E534-4F5F-B359-378030F06993}" type="pres">
      <dgm:prSet presAssocID="{6831C5FD-0F09-4791-BBBB-C2C5B4722F82}" presName="textNode" presStyleLbl="node1" presStyleIdx="4" presStyleCnt="6">
        <dgm:presLayoutVars>
          <dgm:bulletEnabled val="1"/>
        </dgm:presLayoutVars>
      </dgm:prSet>
      <dgm:spPr/>
    </dgm:pt>
    <dgm:pt modelId="{791F8E6C-D46B-406B-AF8E-1A622FC49FB1}" type="pres">
      <dgm:prSet presAssocID="{16A94495-89D0-4B7B-90C9-E6BF66ECB28B}" presName="sibTrans" presStyleCnt="0"/>
      <dgm:spPr/>
    </dgm:pt>
    <dgm:pt modelId="{02D266A7-C415-48BB-9692-1C03F591B991}" type="pres">
      <dgm:prSet presAssocID="{AC70348D-9EDE-4045-AB25-E687B848F9E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5F9D113-5980-49CC-9CDD-55191688ACAD}" srcId="{3361FE2B-165B-4BB4-9557-BDA8247D5B06}" destId="{AC70348D-9EDE-4045-AB25-E687B848F9EB}" srcOrd="5" destOrd="0" parTransId="{7841B7C2-8C0F-4DD2-B057-6E50205F8C5B}" sibTransId="{85820322-8D02-4C07-A135-BCB2962EBAEC}"/>
    <dgm:cxn modelId="{3E966633-02A1-4F55-BF57-061FA6D077C2}" srcId="{3361FE2B-165B-4BB4-9557-BDA8247D5B06}" destId="{9C35CBFB-FF3D-4E0C-98D6-A40A2B3AF778}" srcOrd="2" destOrd="0" parTransId="{C43AC18D-EED5-4441-A0EB-ACF3D3B6C6F7}" sibTransId="{5BFBEC10-31D9-471B-9C86-8FF138C2CEB4}"/>
    <dgm:cxn modelId="{FA47CB33-53DE-49EF-9AEE-7C070B5DE519}" type="presOf" srcId="{AC70348D-9EDE-4045-AB25-E687B848F9EB}" destId="{02D266A7-C415-48BB-9692-1C03F591B991}" srcOrd="0" destOrd="0" presId="urn:microsoft.com/office/officeart/2005/8/layout/hProcess9"/>
    <dgm:cxn modelId="{28A1FA35-9D0B-4230-B150-B642F110E49E}" type="presOf" srcId="{800E4DA7-0A69-49A2-AB5B-A06467FFC3EF}" destId="{A6FDB694-D824-431D-A86E-0F11476F6E01}" srcOrd="0" destOrd="0" presId="urn:microsoft.com/office/officeart/2005/8/layout/hProcess9"/>
    <dgm:cxn modelId="{2DDA075D-F9C7-469C-9E3C-9C79D7B2B44C}" type="presOf" srcId="{D18BDE25-84D2-4EA0-9C95-348F70A8C3F7}" destId="{CF01E32E-8785-4DE6-B067-C78B99903CA5}" srcOrd="0" destOrd="0" presId="urn:microsoft.com/office/officeart/2005/8/layout/hProcess9"/>
    <dgm:cxn modelId="{4C2EA660-E0C2-42D9-B989-8D0DE5F36131}" type="presOf" srcId="{9C35CBFB-FF3D-4E0C-98D6-A40A2B3AF778}" destId="{20FB840D-7D47-4B1C-9AB2-E60DC9A99F44}" srcOrd="0" destOrd="0" presId="urn:microsoft.com/office/officeart/2005/8/layout/hProcess9"/>
    <dgm:cxn modelId="{36D4F867-F4F1-44A2-B899-3A2FB12CDA90}" srcId="{3361FE2B-165B-4BB4-9557-BDA8247D5B06}" destId="{53EEE0F7-D745-42EC-AC6B-6B17E32952C7}" srcOrd="0" destOrd="0" parTransId="{09820A4D-5CEA-40F7-B912-583F5692FC86}" sibTransId="{5ADA950F-B902-4434-8BD6-99E31A1C9324}"/>
    <dgm:cxn modelId="{EDE7386D-15E5-4908-AD22-16E29187BA69}" srcId="{3361FE2B-165B-4BB4-9557-BDA8247D5B06}" destId="{6831C5FD-0F09-4791-BBBB-C2C5B4722F82}" srcOrd="4" destOrd="0" parTransId="{BF0F2E71-A3D0-42E2-A1A1-818BF28346B8}" sibTransId="{16A94495-89D0-4B7B-90C9-E6BF66ECB28B}"/>
    <dgm:cxn modelId="{B5AFD250-C36A-4113-B375-346E75B35FF8}" srcId="{3361FE2B-165B-4BB4-9557-BDA8247D5B06}" destId="{D18BDE25-84D2-4EA0-9C95-348F70A8C3F7}" srcOrd="3" destOrd="0" parTransId="{1C2F4C09-E75C-4DB5-90B4-DC0374996087}" sibTransId="{FF8A3FE6-F6D7-4EC4-A715-9AF59693D7C0}"/>
    <dgm:cxn modelId="{807DDD50-2456-42BF-B359-AA473A330171}" type="presOf" srcId="{53EEE0F7-D745-42EC-AC6B-6B17E32952C7}" destId="{7C53D200-3D90-4E65-ACBF-FA9B15C0A6E3}" srcOrd="0" destOrd="0" presId="urn:microsoft.com/office/officeart/2005/8/layout/hProcess9"/>
    <dgm:cxn modelId="{3717357D-6888-4B63-9923-33583A88C8C4}" srcId="{3361FE2B-165B-4BB4-9557-BDA8247D5B06}" destId="{800E4DA7-0A69-49A2-AB5B-A06467FFC3EF}" srcOrd="1" destOrd="0" parTransId="{8F0ED274-F9E3-42A5-88A6-2EA150CD235D}" sibTransId="{ABCB5FD8-327C-4FD4-A9D1-49E68D8B53C2}"/>
    <dgm:cxn modelId="{D52184D0-6E09-417D-B8AE-4D5BE117BEF1}" type="presOf" srcId="{6831C5FD-0F09-4791-BBBB-C2C5B4722F82}" destId="{D76847F9-E534-4F5F-B359-378030F06993}" srcOrd="0" destOrd="0" presId="urn:microsoft.com/office/officeart/2005/8/layout/hProcess9"/>
    <dgm:cxn modelId="{27CDC4EB-E653-4221-A626-395DB99B6F3A}" type="presOf" srcId="{3361FE2B-165B-4BB4-9557-BDA8247D5B06}" destId="{28E71926-9675-4707-88F8-4E03CD199359}" srcOrd="0" destOrd="0" presId="urn:microsoft.com/office/officeart/2005/8/layout/hProcess9"/>
    <dgm:cxn modelId="{10A25287-A2B4-48FF-BEB3-60D3288EC43C}" type="presParOf" srcId="{28E71926-9675-4707-88F8-4E03CD199359}" destId="{7619EACD-E41B-4154-B0E4-97B7F657531A}" srcOrd="0" destOrd="0" presId="urn:microsoft.com/office/officeart/2005/8/layout/hProcess9"/>
    <dgm:cxn modelId="{F0760596-8665-49C3-909E-FFEB1E1422EE}" type="presParOf" srcId="{28E71926-9675-4707-88F8-4E03CD199359}" destId="{DD8057B2-9E32-4865-AB9C-2471EA8152EB}" srcOrd="1" destOrd="0" presId="urn:microsoft.com/office/officeart/2005/8/layout/hProcess9"/>
    <dgm:cxn modelId="{F6766BA2-A92C-40AE-ADD4-3FD3B889D323}" type="presParOf" srcId="{DD8057B2-9E32-4865-AB9C-2471EA8152EB}" destId="{7C53D200-3D90-4E65-ACBF-FA9B15C0A6E3}" srcOrd="0" destOrd="0" presId="urn:microsoft.com/office/officeart/2005/8/layout/hProcess9"/>
    <dgm:cxn modelId="{F14A531E-9DED-46C0-A785-9117A58B24DC}" type="presParOf" srcId="{DD8057B2-9E32-4865-AB9C-2471EA8152EB}" destId="{6D970739-1973-4F41-9570-29A1F9A6DB6F}" srcOrd="1" destOrd="0" presId="urn:microsoft.com/office/officeart/2005/8/layout/hProcess9"/>
    <dgm:cxn modelId="{3A17FFE8-62B8-48C4-A6EE-860817B324E6}" type="presParOf" srcId="{DD8057B2-9E32-4865-AB9C-2471EA8152EB}" destId="{A6FDB694-D824-431D-A86E-0F11476F6E01}" srcOrd="2" destOrd="0" presId="urn:microsoft.com/office/officeart/2005/8/layout/hProcess9"/>
    <dgm:cxn modelId="{04BF2D34-0A14-49DC-8389-9DB1246078A2}" type="presParOf" srcId="{DD8057B2-9E32-4865-AB9C-2471EA8152EB}" destId="{7DFD711D-7036-4452-954E-0CC409FD7FD3}" srcOrd="3" destOrd="0" presId="urn:microsoft.com/office/officeart/2005/8/layout/hProcess9"/>
    <dgm:cxn modelId="{B4BAFD75-02C2-46A3-9283-F3DE767F6780}" type="presParOf" srcId="{DD8057B2-9E32-4865-AB9C-2471EA8152EB}" destId="{20FB840D-7D47-4B1C-9AB2-E60DC9A99F44}" srcOrd="4" destOrd="0" presId="urn:microsoft.com/office/officeart/2005/8/layout/hProcess9"/>
    <dgm:cxn modelId="{47FCB835-8E62-4717-8F20-D1C0F45DBD06}" type="presParOf" srcId="{DD8057B2-9E32-4865-AB9C-2471EA8152EB}" destId="{75C5C4FC-D42F-4E7A-8412-DEE90DA31B86}" srcOrd="5" destOrd="0" presId="urn:microsoft.com/office/officeart/2005/8/layout/hProcess9"/>
    <dgm:cxn modelId="{435C4E20-0AC8-4836-9FA4-75186CB8FC24}" type="presParOf" srcId="{DD8057B2-9E32-4865-AB9C-2471EA8152EB}" destId="{CF01E32E-8785-4DE6-B067-C78B99903CA5}" srcOrd="6" destOrd="0" presId="urn:microsoft.com/office/officeart/2005/8/layout/hProcess9"/>
    <dgm:cxn modelId="{36BA4883-1028-4FF8-AC7D-714AAF47A9FD}" type="presParOf" srcId="{DD8057B2-9E32-4865-AB9C-2471EA8152EB}" destId="{F7E1F217-17E9-433F-9260-B6617B30CF0E}" srcOrd="7" destOrd="0" presId="urn:microsoft.com/office/officeart/2005/8/layout/hProcess9"/>
    <dgm:cxn modelId="{16CF16E5-B858-4895-8796-FD74783F2456}" type="presParOf" srcId="{DD8057B2-9E32-4865-AB9C-2471EA8152EB}" destId="{D76847F9-E534-4F5F-B359-378030F06993}" srcOrd="8" destOrd="0" presId="urn:microsoft.com/office/officeart/2005/8/layout/hProcess9"/>
    <dgm:cxn modelId="{6FF1E542-2700-4CCD-B42C-4A9A2474A99D}" type="presParOf" srcId="{DD8057B2-9E32-4865-AB9C-2471EA8152EB}" destId="{791F8E6C-D46B-406B-AF8E-1A622FC49FB1}" srcOrd="9" destOrd="0" presId="urn:microsoft.com/office/officeart/2005/8/layout/hProcess9"/>
    <dgm:cxn modelId="{6438FB17-CDA2-4A6A-B7D1-79142FCD6EF0}" type="presParOf" srcId="{DD8057B2-9E32-4865-AB9C-2471EA8152EB}" destId="{02D266A7-C415-48BB-9692-1C03F591B99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9EACD-E41B-4154-B0E4-97B7F657531A}">
      <dsp:nvSpPr>
        <dsp:cNvPr id="0" name=""/>
        <dsp:cNvSpPr/>
      </dsp:nvSpPr>
      <dsp:spPr>
        <a:xfrm>
          <a:off x="788669" y="0"/>
          <a:ext cx="8938260" cy="41193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3D200-3D90-4E65-ACBF-FA9B15C0A6E3}">
      <dsp:nvSpPr>
        <dsp:cNvPr id="0" name=""/>
        <dsp:cNvSpPr/>
      </dsp:nvSpPr>
      <dsp:spPr>
        <a:xfrm>
          <a:off x="3616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Question</a:t>
          </a:r>
        </a:p>
      </dsp:txBody>
      <dsp:txXfrm>
        <a:off x="81791" y="1313967"/>
        <a:ext cx="1445072" cy="1491373"/>
      </dsp:txXfrm>
    </dsp:sp>
    <dsp:sp modelId="{A6FDB694-D824-431D-A86E-0F11476F6E01}">
      <dsp:nvSpPr>
        <dsp:cNvPr id="0" name=""/>
        <dsp:cNvSpPr/>
      </dsp:nvSpPr>
      <dsp:spPr>
        <a:xfrm>
          <a:off x="1785005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Experiment</a:t>
          </a:r>
        </a:p>
      </dsp:txBody>
      <dsp:txXfrm>
        <a:off x="1863180" y="1313967"/>
        <a:ext cx="1445072" cy="1491373"/>
      </dsp:txXfrm>
    </dsp:sp>
    <dsp:sp modelId="{20FB840D-7D47-4B1C-9AB2-E60DC9A99F44}">
      <dsp:nvSpPr>
        <dsp:cNvPr id="0" name=""/>
        <dsp:cNvSpPr/>
      </dsp:nvSpPr>
      <dsp:spPr>
        <a:xfrm>
          <a:off x="3566394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</a:t>
          </a:r>
        </a:p>
      </dsp:txBody>
      <dsp:txXfrm>
        <a:off x="3644569" y="1313967"/>
        <a:ext cx="1445072" cy="1491373"/>
      </dsp:txXfrm>
    </dsp:sp>
    <dsp:sp modelId="{CF01E32E-8785-4DE6-B067-C78B99903CA5}">
      <dsp:nvSpPr>
        <dsp:cNvPr id="0" name=""/>
        <dsp:cNvSpPr/>
      </dsp:nvSpPr>
      <dsp:spPr>
        <a:xfrm>
          <a:off x="5347783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P-value(s)</a:t>
          </a:r>
        </a:p>
      </dsp:txBody>
      <dsp:txXfrm>
        <a:off x="5425958" y="1313967"/>
        <a:ext cx="1445072" cy="1491373"/>
      </dsp:txXfrm>
    </dsp:sp>
    <dsp:sp modelId="{D76847F9-E534-4F5F-B359-378030F06993}">
      <dsp:nvSpPr>
        <dsp:cNvPr id="0" name=""/>
        <dsp:cNvSpPr/>
      </dsp:nvSpPr>
      <dsp:spPr>
        <a:xfrm>
          <a:off x="7129172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Conclusion</a:t>
          </a:r>
        </a:p>
      </dsp:txBody>
      <dsp:txXfrm>
        <a:off x="7207347" y="1313967"/>
        <a:ext cx="1445072" cy="1491373"/>
      </dsp:txXfrm>
    </dsp:sp>
    <dsp:sp modelId="{02D266A7-C415-48BB-9692-1C03F591B991}">
      <dsp:nvSpPr>
        <dsp:cNvPr id="0" name=""/>
        <dsp:cNvSpPr/>
      </dsp:nvSpPr>
      <dsp:spPr>
        <a:xfrm>
          <a:off x="8910561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Impact</a:t>
          </a:r>
        </a:p>
      </dsp:txBody>
      <dsp:txXfrm>
        <a:off x="8988736" y="1313967"/>
        <a:ext cx="1445072" cy="149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B498-20EE-4CCC-905C-FEBB67EEDAD4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E044-D390-40C4-AED6-0BABC3270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3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A15A-EA53-4A57-889B-17FE6886410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2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241-BFB3-50FD-82BF-C0BBDF00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DE49-FFCF-B05B-7BFE-13B54CAD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253-F900-A9B8-3ED1-2170080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918D-3773-63EE-8CE0-B14CFFB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4229-2D6E-D184-E0F7-5171197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E7A-590C-74E4-484E-149A303C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FCE56-62EE-E2FF-F35A-36C8DB6E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1F3-1C0D-B3FD-62D9-B57C03C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2250-827A-EAA7-D176-87EC87AE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D7A-1A59-2842-E1F0-DFB89A16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EB2A-4921-3908-5795-BBA65A862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1D52-2EFC-112C-5095-64BBD5BA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19A-D42B-F116-6535-316853FE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E810-1710-902B-964A-63B0DF3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7EFD-A6AF-BEE5-3EA9-1FBB68CD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88B-7E3D-F107-FE74-6D1F7F05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820"/>
            <a:ext cx="12192000" cy="1297859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745-9903-CB01-2CBF-50592C47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95344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37F6-1D02-3718-F8EE-0F766E75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8C0C-AA33-5981-6BDA-1E4F8E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C59-B72A-3650-B34D-5F582C16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751C-84C3-A30E-43AA-DA72B0C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D24A-2DCB-650B-AE77-851A6CCC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FDE5-7AA6-F1D3-9349-FE83E36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169B-8AA2-2A1A-9901-4128F924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8434-D52C-F56A-3105-BB76E32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3F67-F0A8-7736-7DD5-1A774F4B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896B-5B19-9E52-ECAC-F097153D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D5863-B2E0-3CDB-1B34-15612EA6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5732-A8F8-1344-AB69-34D86A73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A6C0-D416-4E0B-A236-FE58448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2F8B-8023-1AB0-6DCB-3630752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AF7-4271-A875-5EF3-C700C03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E46D-F6E6-D005-49B6-5068185A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72CC8-54FF-A13C-4441-A05559F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3ED17-4B0A-32A2-26B4-F677465F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5C501-D8B9-72D2-9DA6-AD792516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344A-3E6E-DBA5-0E54-92F4BBDF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0786-03C2-0FE5-A9CB-CA125C0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6DED-471C-BDE6-A298-C82055E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FCC-1081-72A0-AF75-9200C9D5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CB080-76C0-CEE6-5188-B8C17174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495FD-5BCB-1DF0-5B5B-A03D0F9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890E-97FA-874F-295A-6D069B7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D4C3-B1F7-7276-EEA2-DF0C4C81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5149-31F0-BCD4-B5B5-C4860138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829A5-80B2-1294-9D7F-881568FE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7974-F8AA-E908-2C86-EDD42087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B0DA-3786-A648-1142-F654D3F6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7252-2DC9-C0C7-5ECC-7FDFDEE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D24E-A07E-FF96-5553-ED720B2B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8429-8F2D-4F62-8B91-0C242E77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3CDD-FB0E-103D-BD5E-F6A2406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1205-ED22-EBFD-1A51-E5D104B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B1B70-CB59-8241-7076-7DFDD0B4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4D89-D671-880F-3DE3-7DFE2AF7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899E-A71C-1672-73C6-4EA6AC95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44AC-0B1A-9FA3-060B-AEBCC726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CDBF-2361-C2E2-EA7F-3FBA7C4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A72B-2827-461B-F6E9-0366B32E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0E36-6A58-AF7B-9291-E2655636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CE1E-8EDC-4979-B18A-EC89516E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8DA2-3117-3D6C-72F4-2A5E66C54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C8E7-C474-DCC0-1A11-26D422F1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ablemultiverse.github.io/examples/frequenti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6461E-6E9F-96A1-458A-6307E822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668"/>
            <a:ext cx="9144000" cy="1109108"/>
          </a:xfrm>
        </p:spPr>
        <p:txBody>
          <a:bodyPr>
            <a:noAutofit/>
          </a:bodyPr>
          <a:lstStyle/>
          <a:p>
            <a:r>
              <a:rPr lang="en-GB" sz="8800" dirty="0"/>
              <a:t>P-values</a:t>
            </a:r>
            <a:br>
              <a:rPr lang="en-GB" sz="8800" dirty="0"/>
            </a:br>
            <a:r>
              <a:rPr lang="en-GB" dirty="0"/>
              <a:t>What do they mean?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0455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2D5E8-5216-05FA-60C8-72357D83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Important ways in which </a:t>
            </a:r>
            <a:br>
              <a:rPr lang="en-GB" dirty="0"/>
            </a:br>
            <a:r>
              <a:rPr lang="en-GB" dirty="0"/>
              <a:t>p-values can mislead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2E4B6B-B6EE-1D73-E779-F0E0DD2ED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46C-50D2-3754-F513-27A7BEA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291-B734-3AF7-DD64-ED9848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0123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The p-value will be wrong if the probability under H0 is calculated incorrectly.</a:t>
            </a:r>
          </a:p>
          <a:p>
            <a:endParaRPr lang="en-GB" dirty="0"/>
          </a:p>
          <a:p>
            <a:r>
              <a:rPr lang="en-GB" dirty="0"/>
              <a:t>Can be very wrong.</a:t>
            </a:r>
          </a:p>
          <a:p>
            <a:pPr lvl="1"/>
            <a:r>
              <a:rPr lang="en-GB" dirty="0"/>
              <a:t>Wrong distribution of count data</a:t>
            </a:r>
          </a:p>
          <a:p>
            <a:pPr lvl="1"/>
            <a:r>
              <a:rPr lang="en-GB" dirty="0"/>
              <a:t>Ignoring experimental design</a:t>
            </a:r>
          </a:p>
          <a:p>
            <a:pPr lvl="1"/>
            <a:r>
              <a:rPr lang="en-GB" dirty="0"/>
              <a:t>Ignoring test assumptions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Meaningless results</a:t>
            </a:r>
          </a:p>
          <a:p>
            <a:pPr lvl="1"/>
            <a:r>
              <a:rPr lang="en-GB" dirty="0"/>
              <a:t>How often do we check test assumptions in bioinformatics?</a:t>
            </a:r>
          </a:p>
        </p:txBody>
      </p:sp>
      <p:pic>
        <p:nvPicPr>
          <p:cNvPr id="5" name="Picture 4" descr="A person wearing a hat and a black shirt&#10;&#10;Description automatically generated with low confidence">
            <a:extLst>
              <a:ext uri="{FF2B5EF4-FFF2-40B4-BE49-F238E27FC236}">
                <a16:creationId xmlns:a16="http://schemas.microsoft.com/office/drawing/2014/main" id="{05E97E2B-9BEF-965F-20D8-53DE519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20" y="1681980"/>
            <a:ext cx="3620393" cy="4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765-B732-B58A-779E-C6FE5DB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/>
              <a:t>Power, estimates, subgroups and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DAA8-10E5-7766-AE53-2A853478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565566"/>
            <a:ext cx="10515600" cy="4351338"/>
          </a:xfrm>
        </p:spPr>
        <p:txBody>
          <a:bodyPr/>
          <a:lstStyle/>
          <a:p>
            <a:r>
              <a:rPr lang="en-GB" dirty="0"/>
              <a:t>Suppose we are reporting a clinical trial</a:t>
            </a:r>
          </a:p>
          <a:p>
            <a:r>
              <a:rPr lang="en-GB" dirty="0"/>
              <a:t>The treatment worked in women (p=0.005) but not in men (p=0.48)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8DE68-F8C4-5E88-89F0-6860CA93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1" y="2624583"/>
            <a:ext cx="6666667" cy="41142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2C0C1-1E37-F374-E364-96CC993AF33C}"/>
              </a:ext>
            </a:extLst>
          </p:cNvPr>
          <p:cNvSpPr txBox="1">
            <a:spLocks/>
          </p:cNvSpPr>
          <p:nvPr/>
        </p:nvSpPr>
        <p:spPr>
          <a:xfrm>
            <a:off x="7608397" y="4570685"/>
            <a:ext cx="4156464" cy="212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Better?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There was a treatment effect</a:t>
            </a:r>
          </a:p>
          <a:p>
            <a:r>
              <a:rPr lang="en-GB" sz="2400" dirty="0">
                <a:solidFill>
                  <a:schemeClr val="bg1"/>
                </a:solidFill>
              </a:rPr>
              <a:t>No evidence for a sex difference in effects.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A25D-FC4B-F281-DA78-A0124C855ABC}"/>
              </a:ext>
            </a:extLst>
          </p:cNvPr>
          <p:cNvSpPr txBox="1"/>
          <p:nvPr/>
        </p:nvSpPr>
        <p:spPr>
          <a:xfrm>
            <a:off x="7496139" y="2913518"/>
            <a:ext cx="392049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latin typeface="MV Boli" panose="02000500030200090000" pitchFamily="2" charset="0"/>
                <a:cs typeface="MV Boli" panose="02000500030200090000" pitchFamily="2" charset="0"/>
              </a:rPr>
              <a:t>Would you offer men the treatment?</a:t>
            </a:r>
          </a:p>
        </p:txBody>
      </p:sp>
    </p:spTree>
    <p:extLst>
      <p:ext uri="{BB962C8B-B14F-4D97-AF65-F5344CB8AC3E}">
        <p14:creationId xmlns:p14="http://schemas.microsoft.com/office/powerpoint/2010/main" val="160526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" y="0"/>
            <a:ext cx="5013792" cy="1750142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168084"/>
            <a:ext cx="43307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Between 1965 and 1987, </a:t>
            </a:r>
          </a:p>
          <a:p>
            <a:r>
              <a:rPr lang="en-GB" sz="2000" dirty="0">
                <a:solidFill>
                  <a:schemeClr val="bg1"/>
                </a:solidFill>
              </a:rPr>
              <a:t>30 clinical trials tested antibiotics for colon infection following surgery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16 showed no benefit (p&gt;0.05)</a:t>
            </a:r>
          </a:p>
          <a:p>
            <a:r>
              <a:rPr lang="en-GB" b="1" dirty="0">
                <a:solidFill>
                  <a:schemeClr val="bg1"/>
                </a:solidFill>
              </a:rPr>
              <a:t>14 showed benefit (p&lt;0.05)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Inconsistent?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highlight>
                  <a:srgbClr val="FFFF00"/>
                </a:highlight>
              </a:rPr>
              <a:t>With proper reporting and review of evidence we could have stopped in 1972!</a:t>
            </a:r>
          </a:p>
          <a:p>
            <a:endParaRPr lang="en-GB" b="1" dirty="0"/>
          </a:p>
          <a:p>
            <a:r>
              <a:rPr lang="en-GB" sz="2000" b="1" dirty="0">
                <a:highlight>
                  <a:srgbClr val="FF0000"/>
                </a:highlight>
              </a:rPr>
              <a:t>All these studies have completely consistent findings.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16611" y="0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3C9BF7-E098-4E1E-8B24-AE864515AE11}"/>
              </a:ext>
            </a:extLst>
          </p:cNvPr>
          <p:cNvSpPr/>
          <p:nvPr/>
        </p:nvSpPr>
        <p:spPr>
          <a:xfrm>
            <a:off x="9182100" y="147942"/>
            <a:ext cx="3028950" cy="6417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55"/>
            <a:ext cx="4984956" cy="2079429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272859"/>
            <a:ext cx="4330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 reliance on p-values to learn from each trial leads to apparent ‘inconsistency’ from completely consistent reports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A failure to conduct a </a:t>
            </a:r>
            <a:r>
              <a:rPr lang="en-GB" sz="2000" b="1" i="1" dirty="0">
                <a:solidFill>
                  <a:schemeClr val="bg1"/>
                </a:solidFill>
              </a:rPr>
              <a:t>systematic review and meta-analysis </a:t>
            </a:r>
            <a:r>
              <a:rPr lang="en-GB" sz="2000" b="1" dirty="0">
                <a:solidFill>
                  <a:schemeClr val="bg1"/>
                </a:solidFill>
              </a:rPr>
              <a:t>before embarking on new and wasteful research.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  <a:highlight>
                  <a:srgbClr val="FF00FF"/>
                </a:highlight>
              </a:rPr>
              <a:t>But it’s what we still do!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07086" y="-53983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0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932-3C84-6ACE-8FD6-F295A193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garden of forking paths:</a:t>
            </a:r>
            <a:br>
              <a:rPr lang="en-GB" dirty="0"/>
            </a:br>
            <a:r>
              <a:rPr lang="en-GB" dirty="0"/>
              <a:t>Multiplicity of analysis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69FA-1E23-6BFE-70E2-DC159048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Illustrate the problem</a:t>
            </a:r>
          </a:p>
          <a:p>
            <a:endParaRPr lang="en-GB" dirty="0"/>
          </a:p>
          <a:p>
            <a:r>
              <a:rPr lang="en-GB" dirty="0"/>
              <a:t>A simulation study using R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Show some statistical thinking and how I try to understand the implications of different statistical procedures.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No answers, sorry!</a:t>
            </a:r>
          </a:p>
        </p:txBody>
      </p:sp>
    </p:spTree>
    <p:extLst>
      <p:ext uri="{BB962C8B-B14F-4D97-AF65-F5344CB8AC3E}">
        <p14:creationId xmlns:p14="http://schemas.microsoft.com/office/powerpoint/2010/main" val="34167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39"/>
            <a:ext cx="12192000" cy="1325563"/>
          </a:xfrm>
        </p:spPr>
        <p:txBody>
          <a:bodyPr/>
          <a:lstStyle/>
          <a:p>
            <a:r>
              <a:rPr lang="en-GB" dirty="0"/>
              <a:t>Even in the simplest cases, an analysis can get messy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5" y="1856346"/>
            <a:ext cx="8964586" cy="5799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Research question (wheat genotype affect glycaemic response)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19893248">
            <a:off x="3758817" y="2461741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2752344" y="3502150"/>
            <a:ext cx="6336792" cy="1396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Clinical trial (experiment)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Measure glycaemic response with each genotype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6082672" y="5677994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for the difference between genotypes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5666088" y="469137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0D28-561C-E305-8DCF-13D43EE2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plan (as written / primary?)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E985-C959-B4B6-FB16-21D0258B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48282"/>
            <a:ext cx="11274612" cy="4743958"/>
          </a:xfrm>
        </p:spPr>
        <p:txBody>
          <a:bodyPr>
            <a:normAutofit/>
          </a:bodyPr>
          <a:lstStyle/>
          <a:p>
            <a:r>
              <a:rPr lang="en-GB" dirty="0"/>
              <a:t>“Compare maximum glucose in 120 minutes after meal between genotypes, subtracting baseline glucose measurement.”</a:t>
            </a:r>
          </a:p>
          <a:p>
            <a:r>
              <a:rPr lang="en-GB" dirty="0"/>
              <a:t>What didn’t we specify?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4014B-B8AD-667F-A1E8-4BCA6253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29976"/>
              </p:ext>
            </p:extLst>
          </p:nvPr>
        </p:nvGraphicFramePr>
        <p:xfrm>
          <a:off x="458693" y="3130931"/>
          <a:ext cx="11274613" cy="357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752">
                  <a:extLst>
                    <a:ext uri="{9D8B030D-6E8A-4147-A177-3AD203B41FA5}">
                      <a16:colId xmlns:a16="http://schemas.microsoft.com/office/drawing/2014/main" val="568314687"/>
                    </a:ext>
                  </a:extLst>
                </a:gridCol>
                <a:gridCol w="5312866">
                  <a:extLst>
                    <a:ext uri="{9D8B030D-6E8A-4147-A177-3AD203B41FA5}">
                      <a16:colId xmlns:a16="http://schemas.microsoft.com/office/drawing/2014/main" val="2272524303"/>
                    </a:ext>
                  </a:extLst>
                </a:gridCol>
                <a:gridCol w="1710995">
                  <a:extLst>
                    <a:ext uri="{9D8B030D-6E8A-4147-A177-3AD203B41FA5}">
                      <a16:colId xmlns:a16="http://schemas.microsoft.com/office/drawing/2014/main" val="3473498573"/>
                    </a:ext>
                  </a:extLst>
                </a:gridCol>
              </a:tblGrid>
              <a:tr h="558677">
                <a:tc>
                  <a:txBody>
                    <a:bodyPr/>
                    <a:lstStyle/>
                    <a:p>
                      <a:r>
                        <a:rPr lang="en-GB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total # of possible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9895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Covariate adjustment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ANCOVA vs ANOVA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80233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how to define ‘baseline’ glucose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At least three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14349"/>
                  </a:ext>
                </a:extLst>
              </a:tr>
              <a:tr h="479654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where the start of the meal is taken from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Two possibilities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5022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Post-processing of the glycaemia curve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Smoothing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2457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precise statistical model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Random intercept vs random slope?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00780"/>
                  </a:ext>
                </a:extLst>
              </a:tr>
              <a:tr h="1029142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Data-driven exclusions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Some curves look be unreliable.  Exclude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96 reasonable analyses, </a:t>
                      </a:r>
                      <a:r>
                        <a:rPr lang="en-GB" sz="1600" b="1" u="sng" dirty="0"/>
                        <a:t>each provides a different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65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FAD427-5C26-59FD-DAD7-4C61423E227D}"/>
              </a:ext>
            </a:extLst>
          </p:cNvPr>
          <p:cNvSpPr txBox="1"/>
          <p:nvPr/>
        </p:nvSpPr>
        <p:spPr>
          <a:xfrm>
            <a:off x="3618828" y="3843216"/>
            <a:ext cx="593290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“A combinatorial explosion of possible data analyses” – </a:t>
            </a:r>
          </a:p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 Gelman and </a:t>
            </a:r>
            <a:r>
              <a:rPr lang="en-GB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Loken</a:t>
            </a:r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413764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6F63-666A-7C3A-6C24-7DDF295E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was </a:t>
            </a:r>
            <a:r>
              <a:rPr lang="en-GB" b="1" dirty="0"/>
              <a:t>not </a:t>
            </a:r>
            <a:r>
              <a:rPr lang="en-GB" dirty="0"/>
              <a:t>an exploratory fishing expedition, </a:t>
            </a:r>
            <a:br>
              <a:rPr lang="en-GB" dirty="0"/>
            </a:br>
            <a:r>
              <a:rPr lang="en-GB" dirty="0"/>
              <a:t>but do we </a:t>
            </a:r>
            <a:r>
              <a:rPr lang="en-GB" i="1" dirty="0"/>
              <a:t>still</a:t>
            </a:r>
            <a:r>
              <a:rPr lang="en-GB" dirty="0"/>
              <a:t> have a multiplicity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BD97-7791-DDA1-7666-803E5FB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28"/>
            <a:ext cx="10515600" cy="463416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is as clear a hypothesis testing study as we can have.   </a:t>
            </a:r>
          </a:p>
          <a:p>
            <a:r>
              <a:rPr lang="en-GB" dirty="0"/>
              <a:t>But there are still many choices for the analyst.</a:t>
            </a:r>
          </a:p>
          <a:p>
            <a:endParaRPr lang="en-GB" dirty="0"/>
          </a:p>
          <a:p>
            <a:r>
              <a:rPr lang="en-GB" dirty="0"/>
              <a:t>In biology data science, how many choices do we make that affect results?  </a:t>
            </a:r>
          </a:p>
          <a:p>
            <a:r>
              <a:rPr lang="en-GB" dirty="0"/>
              <a:t>How many decisions have no ‘correct’ or single widely accepted answer?</a:t>
            </a:r>
          </a:p>
          <a:p>
            <a:endParaRPr lang="en-GB" dirty="0"/>
          </a:p>
          <a:p>
            <a:r>
              <a:rPr lang="en-GB" dirty="0"/>
              <a:t>Plus some published and widely used methods clearly do not work and often report statistical significance from noise.</a:t>
            </a:r>
          </a:p>
          <a:p>
            <a:endParaRPr lang="en-GB" dirty="0"/>
          </a:p>
          <a:p>
            <a:r>
              <a:rPr lang="en-GB" dirty="0"/>
              <a:t>Trying lots of things is a </a:t>
            </a:r>
            <a:r>
              <a:rPr lang="en-GB" i="1" dirty="0"/>
              <a:t>recommendation</a:t>
            </a:r>
            <a:r>
              <a:rPr lang="en-GB" dirty="0"/>
              <a:t> in many texts.  Is this a problem?</a:t>
            </a:r>
          </a:p>
          <a:p>
            <a:r>
              <a:rPr lang="en-GB" dirty="0"/>
              <a:t>(How) Do we deal with this or acknowledge in our work?  When reviewing?</a:t>
            </a:r>
          </a:p>
        </p:txBody>
      </p:sp>
    </p:spTree>
    <p:extLst>
      <p:ext uri="{BB962C8B-B14F-4D97-AF65-F5344CB8AC3E}">
        <p14:creationId xmlns:p14="http://schemas.microsoft.com/office/powerpoint/2010/main" val="349703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635-915E-A5AF-732D-15A365F7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simulations to check how well a test is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C4BC-85A9-FBD6-46E0-23DFDD48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Simulate data under the null and alternative hypotheses</a:t>
            </a:r>
          </a:p>
          <a:p>
            <a:endParaRPr lang="en-GB" dirty="0"/>
          </a:p>
          <a:p>
            <a:r>
              <a:rPr lang="en-GB" dirty="0"/>
              <a:t>Check the p-values from your proposed analysis</a:t>
            </a:r>
          </a:p>
          <a:p>
            <a:endParaRPr lang="en-GB" dirty="0"/>
          </a:p>
          <a:p>
            <a:r>
              <a:rPr lang="en-GB" dirty="0"/>
              <a:t>This lets us directly find the Type-1 and Type-2 error rates and compare them to the nominal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3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EE4-7F30-B01C-70BF-0F8DDE44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answer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FE39-C942-1863-58CD-D8D7084E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0"/>
            <a:ext cx="53856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Most questions are of the form: </a:t>
            </a:r>
          </a:p>
          <a:p>
            <a:pPr marL="0" indent="0">
              <a:buNone/>
            </a:pPr>
            <a:r>
              <a:rPr lang="en-GB" dirty="0"/>
              <a:t>Does X affect Y?</a:t>
            </a:r>
          </a:p>
          <a:p>
            <a:endParaRPr lang="en-GB" dirty="0"/>
          </a:p>
          <a:p>
            <a:r>
              <a:rPr lang="en-GB" dirty="0"/>
              <a:t>Which metabolites are affected by my intervention?</a:t>
            </a:r>
          </a:p>
          <a:p>
            <a:r>
              <a:rPr lang="en-GB" dirty="0"/>
              <a:t>Does treatment improve outcome?</a:t>
            </a:r>
          </a:p>
          <a:p>
            <a:r>
              <a:rPr lang="en-GB" dirty="0"/>
              <a:t>Can the microbiome predict Alzheimer’s disease</a:t>
            </a:r>
          </a:p>
          <a:p>
            <a:r>
              <a:rPr lang="en-GB" dirty="0"/>
              <a:t>Etc…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FAE9B-D82E-B23E-998E-1CE2BAA586BB}"/>
              </a:ext>
            </a:extLst>
          </p:cNvPr>
          <p:cNvSpPr txBox="1">
            <a:spLocks/>
          </p:cNvSpPr>
          <p:nvPr/>
        </p:nvSpPr>
        <p:spPr>
          <a:xfrm>
            <a:off x="7176310" y="1933203"/>
            <a:ext cx="4362135" cy="1585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Are these questions answerable by our methods?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But.. our collaborators want answers and do not like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0EE40-BBF9-FE05-FB10-A9F4DD69231A}"/>
              </a:ext>
            </a:extLst>
          </p:cNvPr>
          <p:cNvSpPr txBox="1"/>
          <p:nvPr/>
        </p:nvSpPr>
        <p:spPr>
          <a:xfrm>
            <a:off x="7063530" y="3912804"/>
            <a:ext cx="458769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p&lt;0.05</a:t>
            </a:r>
          </a:p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The arbiter of truth!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911ED8-7D06-E2B8-E316-D8EB300C3E0E}"/>
              </a:ext>
            </a:extLst>
          </p:cNvPr>
          <p:cNvSpPr txBox="1">
            <a:spLocks/>
          </p:cNvSpPr>
          <p:nvPr/>
        </p:nvSpPr>
        <p:spPr>
          <a:xfrm>
            <a:off x="7176309" y="5429223"/>
            <a:ext cx="4362135" cy="88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Sometimes it feels like this is all we need</a:t>
            </a:r>
          </a:p>
        </p:txBody>
      </p:sp>
    </p:spTree>
    <p:extLst>
      <p:ext uri="{BB962C8B-B14F-4D97-AF65-F5344CB8AC3E}">
        <p14:creationId xmlns:p14="http://schemas.microsoft.com/office/powerpoint/2010/main" val="92837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5A8-4708-5449-3619-6FD11CE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3424-1F15-28A6-1556-5B25404C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18"/>
            <a:ext cx="10372344" cy="4966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Sensitivity analysis</a:t>
            </a:r>
          </a:p>
          <a:p>
            <a:r>
              <a:rPr lang="en-GB" dirty="0"/>
              <a:t>“We tried a few different things, our results were robust”</a:t>
            </a:r>
          </a:p>
          <a:p>
            <a:r>
              <a:rPr lang="en-GB" dirty="0"/>
              <a:t>What if it doesn’t work?  (I think people tend to brush under the carpet)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Multiverse analysis</a:t>
            </a:r>
          </a:p>
          <a:p>
            <a:r>
              <a:rPr lang="en-GB" dirty="0"/>
              <a:t>Present </a:t>
            </a:r>
            <a:r>
              <a:rPr lang="en-GB" u="sng" dirty="0"/>
              <a:t>all</a:t>
            </a:r>
            <a:r>
              <a:rPr lang="en-GB" dirty="0"/>
              <a:t> the answers, try to understand the differences?  Their average?</a:t>
            </a:r>
          </a:p>
          <a:p>
            <a:r>
              <a:rPr lang="en-GB" dirty="0"/>
              <a:t>How to interpret?</a:t>
            </a:r>
          </a:p>
          <a:p>
            <a:r>
              <a:rPr lang="en-GB" dirty="0">
                <a:hlinkClick r:id="rId2"/>
              </a:rPr>
              <a:t>https://explorablemultiverse.github.io/examples/frequentist/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Pre-specify better (so that </a:t>
            </a:r>
            <a:r>
              <a:rPr lang="en-GB" b="1" i="1" dirty="0"/>
              <a:t>no </a:t>
            </a:r>
            <a:r>
              <a:rPr lang="en-GB" b="1" dirty="0"/>
              <a:t>step of the analysis is contingent on patterns in the observed data)</a:t>
            </a:r>
          </a:p>
          <a:p>
            <a:r>
              <a:rPr lang="en-GB" dirty="0"/>
              <a:t>OK, but why should one of these be preferred to another.  Is picking one reasonable analysis effectively </a:t>
            </a:r>
            <a:r>
              <a:rPr lang="en-GB" i="1" dirty="0"/>
              <a:t>at random </a:t>
            </a:r>
            <a:r>
              <a:rPr lang="en-GB" dirty="0"/>
              <a:t>OK? (for the p-value logic to truly hold, this may be the only answer)</a:t>
            </a:r>
          </a:p>
          <a:p>
            <a:r>
              <a:rPr lang="en-GB" dirty="0"/>
              <a:t>Is this possible?  Just choose the default settings?</a:t>
            </a:r>
          </a:p>
          <a:p>
            <a:endParaRPr lang="en-GB" dirty="0"/>
          </a:p>
          <a:p>
            <a:r>
              <a:rPr lang="en-GB" i="1" u="sng" dirty="0"/>
              <a:t>What would you like to see in the papers you read?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8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F02-93BD-9945-FD3F-9156C2D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" y="0"/>
            <a:ext cx="12192000" cy="1297859"/>
          </a:xfrm>
        </p:spPr>
        <p:txBody>
          <a:bodyPr/>
          <a:lstStyle/>
          <a:p>
            <a:r>
              <a:rPr lang="en-GB" dirty="0"/>
              <a:t>Is replication the only real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DDC-4FD0-D76A-1042-D430C8C7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83545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u="sng" dirty="0"/>
              <a:t>Really</a:t>
            </a:r>
            <a:r>
              <a:rPr lang="en-GB" dirty="0"/>
              <a:t> go back to the exploratory vs confirmatory paradigm?</a:t>
            </a:r>
          </a:p>
          <a:p>
            <a:r>
              <a:rPr lang="en-GB" dirty="0"/>
              <a:t>Rather than just paying it </a:t>
            </a:r>
            <a:r>
              <a:rPr lang="en-GB" dirty="0" err="1"/>
              <a:t>lipservice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Multi-phase studies, registered reports etc.</a:t>
            </a:r>
          </a:p>
          <a:p>
            <a:r>
              <a:rPr lang="en-GB" i="1" dirty="0"/>
              <a:t>Should</a:t>
            </a:r>
            <a:r>
              <a:rPr lang="en-GB" dirty="0"/>
              <a:t> be easy in biological sciences</a:t>
            </a:r>
          </a:p>
          <a:p>
            <a:endParaRPr lang="en-GB" dirty="0"/>
          </a:p>
          <a:p>
            <a:r>
              <a:rPr lang="en-GB" dirty="0"/>
              <a:t>An exploratory phase followed by a </a:t>
            </a:r>
            <a:r>
              <a:rPr lang="en-GB" b="1" dirty="0"/>
              <a:t>completely pre-registered </a:t>
            </a:r>
            <a:r>
              <a:rPr lang="en-GB" dirty="0"/>
              <a:t>replication following exactly the same protocol on brand new data.</a:t>
            </a:r>
          </a:p>
          <a:p>
            <a:endParaRPr lang="en-GB" dirty="0"/>
          </a:p>
          <a:p>
            <a:r>
              <a:rPr lang="en-GB" dirty="0"/>
              <a:t>How feasible is this?</a:t>
            </a:r>
          </a:p>
          <a:p>
            <a:endParaRPr lang="en-GB" dirty="0"/>
          </a:p>
          <a:p>
            <a:r>
              <a:rPr lang="en-GB" dirty="0"/>
              <a:t>How should we approach large observational studies?</a:t>
            </a:r>
          </a:p>
          <a:p>
            <a:r>
              <a:rPr lang="en-GB" dirty="0"/>
              <a:t>Data split exploratory then confirmatory?  I don’t like this much.</a:t>
            </a:r>
          </a:p>
        </p:txBody>
      </p:sp>
    </p:spTree>
    <p:extLst>
      <p:ext uri="{BB962C8B-B14F-4D97-AF65-F5344CB8AC3E}">
        <p14:creationId xmlns:p14="http://schemas.microsoft.com/office/powerpoint/2010/main" val="371306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4239-EBD7-5985-11AE-A5207B2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F2EC-ED83-FBF9-9FAB-8F5F13D2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P-values dominate our statistical inferences</a:t>
            </a:r>
          </a:p>
          <a:p>
            <a:endParaRPr lang="en-GB" dirty="0"/>
          </a:p>
          <a:p>
            <a:r>
              <a:rPr lang="en-GB" dirty="0"/>
              <a:t>But they are very limited measures of truth.</a:t>
            </a:r>
          </a:p>
          <a:p>
            <a:endParaRPr lang="en-GB" dirty="0"/>
          </a:p>
          <a:p>
            <a:r>
              <a:rPr lang="en-GB" dirty="0"/>
              <a:t>‘Garden of forking paths’ can massively increase false positive rates.</a:t>
            </a:r>
          </a:p>
          <a:p>
            <a:r>
              <a:rPr lang="en-GB" dirty="0"/>
              <a:t>Even </a:t>
            </a:r>
            <a:r>
              <a:rPr lang="en-GB" u="sng" dirty="0"/>
              <a:t>without</a:t>
            </a:r>
            <a:r>
              <a:rPr lang="en-GB" dirty="0"/>
              <a:t> multiple outcomes </a:t>
            </a:r>
            <a:r>
              <a:rPr lang="en-GB" u="sng" dirty="0"/>
              <a:t>and</a:t>
            </a:r>
            <a:r>
              <a:rPr lang="en-GB" dirty="0"/>
              <a:t> if every analysis is individually correct.</a:t>
            </a:r>
          </a:p>
          <a:p>
            <a:endParaRPr lang="en-GB" dirty="0"/>
          </a:p>
          <a:p>
            <a:r>
              <a:rPr lang="en-GB" dirty="0"/>
              <a:t>Impossible to spot?  No, it can be done..</a:t>
            </a:r>
          </a:p>
          <a:p>
            <a:r>
              <a:rPr lang="en-GB" dirty="0"/>
              <a:t>Try to guard against it in your own work.</a:t>
            </a:r>
          </a:p>
        </p:txBody>
      </p:sp>
    </p:spTree>
    <p:extLst>
      <p:ext uri="{BB962C8B-B14F-4D97-AF65-F5344CB8AC3E}">
        <p14:creationId xmlns:p14="http://schemas.microsoft.com/office/powerpoint/2010/main" val="42372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5DD4-0913-EBCB-88AF-EE50FB2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2" y="451520"/>
            <a:ext cx="10515600" cy="1010669"/>
          </a:xfrm>
        </p:spPr>
        <p:txBody>
          <a:bodyPr/>
          <a:lstStyle/>
          <a:p>
            <a:r>
              <a:rPr lang="en-GB" dirty="0"/>
              <a:t>Why should we care about p-values?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84709-681C-F7F5-9262-54CA8FF50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02044"/>
              </p:ext>
            </p:extLst>
          </p:nvPr>
        </p:nvGraphicFramePr>
        <p:xfrm>
          <a:off x="838200" y="1015068"/>
          <a:ext cx="10515600" cy="411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1C362-5423-D798-E1EB-EC7962A9EE46}"/>
              </a:ext>
            </a:extLst>
          </p:cNvPr>
          <p:cNvSpPr txBox="1"/>
          <p:nvPr/>
        </p:nvSpPr>
        <p:spPr>
          <a:xfrm>
            <a:off x="1034040" y="4903543"/>
            <a:ext cx="913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We can’t be too rude about p-values.  </a:t>
            </a:r>
            <a:r>
              <a:rPr lang="en-GB" sz="2400" i="1" u="sng" dirty="0">
                <a:solidFill>
                  <a:schemeClr val="bg1"/>
                </a:solidFill>
              </a:rPr>
              <a:t>Everything</a:t>
            </a:r>
            <a:r>
              <a:rPr lang="en-GB" sz="2400" dirty="0">
                <a:solidFill>
                  <a:schemeClr val="bg1"/>
                </a:solidFill>
              </a:rPr>
              <a:t> we do pivots on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0DFBE-0427-5495-5690-E8A70202251C}"/>
              </a:ext>
            </a:extLst>
          </p:cNvPr>
          <p:cNvSpPr txBox="1"/>
          <p:nvPr/>
        </p:nvSpPr>
        <p:spPr>
          <a:xfrm>
            <a:off x="2170631" y="5697924"/>
            <a:ext cx="6544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(Confidence intervals are just many </a:t>
            </a:r>
            <a:r>
              <a:rPr lang="en-GB" sz="2400" dirty="0" err="1">
                <a:solidFill>
                  <a:schemeClr val="bg1"/>
                </a:solidFill>
              </a:rPr>
              <a:t>many</a:t>
            </a:r>
            <a:r>
              <a:rPr lang="en-GB" sz="2400" dirty="0">
                <a:solidFill>
                  <a:schemeClr val="bg1"/>
                </a:solidFill>
              </a:rPr>
              <a:t> p-values)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(Bayes is just sparkling frequentism.)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(Data) science central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8" y="1784260"/>
            <a:ext cx="6509034" cy="5799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Research question (does X affect Y?)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20525842">
            <a:off x="2613102" y="2337397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855273" y="3359330"/>
            <a:ext cx="5748483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Observe the joint distribution of X and 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4072963" y="4825213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their association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3544449" y="380662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8CB1E2-8952-F888-4300-DC2DA8F6303B}"/>
              </a:ext>
            </a:extLst>
          </p:cNvPr>
          <p:cNvSpPr/>
          <p:nvPr/>
        </p:nvSpPr>
        <p:spPr>
          <a:xfrm rot="14631623">
            <a:off x="7644765" y="3643488"/>
            <a:ext cx="658368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human face, text, clothing, person&#10;&#10;Description automatically generated">
            <a:extLst>
              <a:ext uri="{FF2B5EF4-FFF2-40B4-BE49-F238E27FC236}">
                <a16:creationId xmlns:a16="http://schemas.microsoft.com/office/drawing/2014/main" id="{F814116E-B4F4-3FCA-A4A6-1527C251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33" y="3532451"/>
            <a:ext cx="2894027" cy="2894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FCA7DD7-2D34-0384-8C3F-2D77D66B9F78}"/>
              </a:ext>
            </a:extLst>
          </p:cNvPr>
          <p:cNvSpPr/>
          <p:nvPr/>
        </p:nvSpPr>
        <p:spPr>
          <a:xfrm rot="17760026">
            <a:off x="7644643" y="4998315"/>
            <a:ext cx="658368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1)!!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87" y="1484671"/>
            <a:ext cx="10972800" cy="479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Suppose an observational study </a:t>
            </a:r>
            <a:r>
              <a:rPr lang="en-GB" sz="2400" dirty="0" err="1"/>
              <a:t>comapred</a:t>
            </a:r>
            <a:r>
              <a:rPr lang="en-GB" sz="2400" dirty="0"/>
              <a:t> disease incidence between a group of people who took a probiotic compared to a group who did not.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“…disease incidence was lower (RR=0.5) in the probiotic group (p&lt;0.05)…”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of statistical significance at most 5% of positive conclusions drawn from studies like this will be false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6252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/>
              <a:t>Fun quiz!!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6" y="1387084"/>
            <a:ext cx="10972800" cy="511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lvl="1" indent="0">
              <a:buNone/>
            </a:pPr>
            <a:r>
              <a:rPr lang="en-GB" sz="1800" dirty="0"/>
              <a:t>(No, we can’t make probability statements about unknowns without more info.)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lvl="1" indent="0">
              <a:buNone/>
            </a:pPr>
            <a:r>
              <a:rPr lang="en-GB" sz="1800" dirty="0"/>
              <a:t>(Yes! this is the definition of a </a:t>
            </a:r>
            <a:r>
              <a:rPr lang="en-GB" sz="1800" u="sng" dirty="0"/>
              <a:t>p-value</a:t>
            </a:r>
            <a:r>
              <a:rPr lang="en-GB" sz="1800" dirty="0"/>
              <a:t>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lvl="1" indent="0">
              <a:buNone/>
            </a:pPr>
            <a:r>
              <a:rPr lang="en-GB" sz="1800" dirty="0"/>
              <a:t>(No, this statement is related to the </a:t>
            </a:r>
            <a:r>
              <a:rPr lang="en-GB" sz="1800" u="sng" dirty="0"/>
              <a:t>power</a:t>
            </a:r>
            <a:r>
              <a:rPr lang="en-GB" sz="1800" dirty="0"/>
              <a:t> of the study, which we don’t know.)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we accept this threshold of statistical significance, then at most 5% of positive conclusions drawn from studies like this will be false</a:t>
            </a:r>
          </a:p>
          <a:p>
            <a:pPr marL="457200" lvl="1" indent="0">
              <a:buNone/>
            </a:pPr>
            <a:r>
              <a:rPr lang="en-GB" sz="1800" dirty="0"/>
              <a:t>(This is the </a:t>
            </a:r>
            <a:r>
              <a:rPr lang="en-GB" sz="1800" u="sng" dirty="0"/>
              <a:t>false discovery rate</a:t>
            </a:r>
            <a:r>
              <a:rPr lang="en-GB" sz="1800" dirty="0"/>
              <a:t>, not directly related to the p-value)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0769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1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2)!!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0" y="1495238"/>
            <a:ext cx="10972800" cy="51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Suppose we are comparing rates of disease incidence between a group of people who take a probiotic compared to those who don’t.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“…disease incidence was lower in the probiotic group (p&lt;0.05)…”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 about these statements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200" dirty="0"/>
              <a:t>e.	The treatment is the most likely explanation for the difference in disease rates</a:t>
            </a:r>
          </a:p>
          <a:p>
            <a:pPr marL="0" indent="0">
              <a:buNone/>
            </a:pPr>
            <a:r>
              <a:rPr lang="en-GB" sz="2200" dirty="0"/>
              <a:t>f.	We should start administering probiotics to prevent disease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466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7CD5-4C41-59E9-4565-EBE7C2AD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4BD-73F8-52E3-2321-B763A4B6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P-value</a:t>
            </a:r>
          </a:p>
          <a:p>
            <a:r>
              <a:rPr lang="en-GB" dirty="0"/>
              <a:t>The probability of the ‘data’ being at least as extreme as that observed, </a:t>
            </a:r>
            <a:r>
              <a:rPr lang="en-GB" i="1" dirty="0"/>
              <a:t>if</a:t>
            </a:r>
            <a:r>
              <a:rPr lang="en-GB" dirty="0"/>
              <a:t> the null hypothesis was true.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 low p-value: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</a:t>
            </a:r>
            <a:r>
              <a:rPr lang="en-GB" dirty="0"/>
              <a:t>This data could easily have happened under H0.</a:t>
            </a:r>
          </a:p>
        </p:txBody>
      </p:sp>
    </p:spTree>
    <p:extLst>
      <p:ext uri="{BB962C8B-B14F-4D97-AF65-F5344CB8AC3E}">
        <p14:creationId xmlns:p14="http://schemas.microsoft.com/office/powerpoint/2010/main" val="235268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19F8-045C-5EFB-DCED-C3CD6E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FD0C-66DA-FA80-E92F-5B732D70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A low p-value: 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 </a:t>
            </a:r>
            <a:r>
              <a:rPr lang="en-GB" dirty="0"/>
              <a:t>This data could easily have happened under H0.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But…. (Why is this </a:t>
            </a:r>
            <a:r>
              <a:rPr lang="en-GB" b="1" i="1" dirty="0"/>
              <a:t>not</a:t>
            </a:r>
            <a:r>
              <a:rPr lang="en-GB" b="1" dirty="0"/>
              <a:t> an automatic truth-finding device regarding H0?)</a:t>
            </a:r>
          </a:p>
          <a:p>
            <a:endParaRPr lang="en-GB" dirty="0"/>
          </a:p>
          <a:p>
            <a:r>
              <a:rPr lang="en-GB" dirty="0"/>
              <a:t>Unlikely things can still happen (particularly if you keep looking)</a:t>
            </a:r>
          </a:p>
          <a:p>
            <a:r>
              <a:rPr lang="en-GB" dirty="0"/>
              <a:t>Studies can be underpowered</a:t>
            </a:r>
          </a:p>
          <a:p>
            <a:r>
              <a:rPr lang="en-GB" dirty="0"/>
              <a:t>The data may be just as unlikely under an alternative hypothesis!</a:t>
            </a:r>
          </a:p>
          <a:p>
            <a:r>
              <a:rPr lang="en-GB" dirty="0"/>
              <a:t>The alternative hypothesis could be very unlikely in itself.</a:t>
            </a:r>
          </a:p>
          <a:p>
            <a:r>
              <a:rPr lang="en-GB" dirty="0"/>
              <a:t>We might have calculated this probability incorrectly.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280A7-1E1B-F20E-C353-34E8FB708B32}"/>
              </a:ext>
            </a:extLst>
          </p:cNvPr>
          <p:cNvSpPr txBox="1"/>
          <p:nvPr/>
        </p:nvSpPr>
        <p:spPr>
          <a:xfrm>
            <a:off x="5035492" y="927431"/>
            <a:ext cx="705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“…disease incidence was lower in the probiotic group (p&lt;0.05)…”</a:t>
            </a:r>
          </a:p>
        </p:txBody>
      </p:sp>
    </p:spTree>
    <p:extLst>
      <p:ext uri="{BB962C8B-B14F-4D97-AF65-F5344CB8AC3E}">
        <p14:creationId xmlns:p14="http://schemas.microsoft.com/office/powerpoint/2010/main" val="19618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8964</TotalTime>
  <Words>1548</Words>
  <Application>Microsoft Office PowerPoint</Application>
  <PresentationFormat>Widescreen</PresentationFormat>
  <Paragraphs>214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Franklin Gothic Demi Cond</vt:lpstr>
      <vt:lpstr>MV Boli</vt:lpstr>
      <vt:lpstr>Office Theme</vt:lpstr>
      <vt:lpstr>P-values What do they mean?</vt:lpstr>
      <vt:lpstr>How do we answer research questions?</vt:lpstr>
      <vt:lpstr>Why should we care about p-values?</vt:lpstr>
      <vt:lpstr>(Data) science central paradigm</vt:lpstr>
      <vt:lpstr>Fun quiz (part 1)!!</vt:lpstr>
      <vt:lpstr>Fun quiz!!</vt:lpstr>
      <vt:lpstr>Fun quiz (part 2)!!</vt:lpstr>
      <vt:lpstr>Definition</vt:lpstr>
      <vt:lpstr>P-value</vt:lpstr>
      <vt:lpstr>Important ways in which  p-values can mislead</vt:lpstr>
      <vt:lpstr>Wrong model</vt:lpstr>
      <vt:lpstr>Power, estimates, subgroups and CIs</vt:lpstr>
      <vt:lpstr>A life or death situation</vt:lpstr>
      <vt:lpstr>A life or death situation</vt:lpstr>
      <vt:lpstr>The garden of forking paths: Multiplicity of analysis options</vt:lpstr>
      <vt:lpstr>Even in the simplest cases, an analysis can get messy</vt:lpstr>
      <vt:lpstr>Analysis plan (as written / primary?)</vt:lpstr>
      <vt:lpstr>This was not an exploratory fishing expedition,  but do we still have a multiplicity problem?</vt:lpstr>
      <vt:lpstr>Using simulations to check how well a test is working</vt:lpstr>
      <vt:lpstr>Possible approaches</vt:lpstr>
      <vt:lpstr>Is replication the only real answer?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garden of forking paths</dc:title>
  <dc:creator>George Savva (QIB)</dc:creator>
  <cp:lastModifiedBy>George Savva (QIB)</cp:lastModifiedBy>
  <cp:revision>3</cp:revision>
  <dcterms:created xsi:type="dcterms:W3CDTF">2023-06-07T09:18:23Z</dcterms:created>
  <dcterms:modified xsi:type="dcterms:W3CDTF">2023-06-26T13:31:19Z</dcterms:modified>
</cp:coreProperties>
</file>