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306" r:id="rId6"/>
    <p:sldId id="277" r:id="rId7"/>
    <p:sldId id="278" r:id="rId8"/>
    <p:sldId id="299" r:id="rId9"/>
    <p:sldId id="316" r:id="rId10"/>
    <p:sldId id="300" r:id="rId11"/>
    <p:sldId id="302" r:id="rId12"/>
    <p:sldId id="308" r:id="rId13"/>
    <p:sldId id="309" r:id="rId14"/>
    <p:sldId id="310" r:id="rId15"/>
    <p:sldId id="311" r:id="rId16"/>
    <p:sldId id="312" r:id="rId17"/>
    <p:sldId id="303" r:id="rId18"/>
    <p:sldId id="280" r:id="rId19"/>
    <p:sldId id="281" r:id="rId20"/>
    <p:sldId id="283" r:id="rId21"/>
    <p:sldId id="285" r:id="rId22"/>
    <p:sldId id="279" r:id="rId23"/>
    <p:sldId id="282" r:id="rId24"/>
    <p:sldId id="317" r:id="rId25"/>
    <p:sldId id="313" r:id="rId26"/>
    <p:sldId id="314" r:id="rId27"/>
    <p:sldId id="315" r:id="rId28"/>
    <p:sldId id="30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1E2F-B9C7-477B-93E5-47EAA8D60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9890F-92D7-4752-A895-7060F7A48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B812A-17B2-4632-A645-E06F589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5D00-EBDE-4CF0-81AC-8B2B3729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D778-2C4A-4137-87A9-1AF4AB23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5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6F17-5D08-4607-8362-1D8D63C0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1DF4C-386E-4E47-8997-3347EC872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C484-42E9-4A8C-9D57-E11FCDD1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559A-0521-4496-9251-5E7A49E7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FFBA3-E28A-4AD8-9F02-9D980C2F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0F50B-9D43-43CB-9546-6A99B72E4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FECBD-B275-4DE7-8B0B-D4E2D0246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A1F39-86AB-4A00-BE36-CBFCF496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17C1-6617-4A37-A33F-86C233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D8F5-0164-4AFC-B9CA-E8996C53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D592-9743-436A-8158-E3965E4D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51700-37D9-49C5-B7B8-B9A29A34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9EE7-3AE8-415C-9B85-CDC644D4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64E0-5638-41AA-AA9E-D7CE628D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9B55-9E42-43C7-AC90-F4282484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2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0D69-1467-4854-8DD3-CD1ACD9E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910B-D3D8-4B7D-AC47-98105F61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69CA0-0273-49CE-B91D-B34A95AA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AB1F-093E-4F21-BDDD-1C99555E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C7A9-AC8A-4B06-87B1-33B3DE61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8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D097-AA6C-46CF-93C7-FB4581F6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24A4-140E-4884-9228-06F3331EE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6A4C4-582F-4541-BDF5-482A8B025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A72D9-2433-4D85-8F1C-9312DD84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8523B-0FD3-4273-92BC-502BA01E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B0BF7-36E4-43AB-8086-D44BC59D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6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701F-8A3D-4640-8E19-87358354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50D61-9A3F-4127-A707-56D0F336B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C72E-FE72-41B1-BE8C-5E9CAAEDF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CFC69-E9C2-49C6-9394-A79A1B13E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B0FEE-F30A-4B4F-B264-E565BB765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6CA89-3F28-473E-8B78-6A68E2A7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B06EA-F475-4E7F-87BB-34AC96B3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CA9A7-8094-4873-8230-C05E7D8F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3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ED7-3789-4C6B-82B3-A22259B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F5A1C-87BA-40A9-8646-28FCFCB4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7467A-58D2-4A21-9BA7-24C0B654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A0392-BCEB-4802-AB9D-C9C24585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C1229-A4FD-4071-ADED-23D39FCC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4BC4A-5760-4BC3-BC53-0F89E384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3E531-C1AD-4A56-8306-E87066FB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9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6503-D417-45E9-AB08-E4AAC6D4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A7FA-B160-490C-B5B1-44D8B462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D2895-BE65-44FB-90C8-9C577455D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85D2-EFE5-4902-A79E-1E84B266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1A3E-1028-4001-83AB-97803A8A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92F18-100F-4743-A2F1-AD7946CA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C2A0-212F-46DE-AD27-071636F9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8517F-BF42-4182-9ABA-9F7620CEF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CE78B-FB01-4113-9E26-0F6A4249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B86A6-B361-4490-9C2A-63A54A18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CF3A-9785-4868-ABAC-F46723CB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AE513-D06E-4BED-9EA6-DC03A003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82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40018-0A15-4F58-82EB-E3B6F08D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55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66ED1-720C-4BB0-852F-171724E69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8D3A-6F08-4981-A0FC-4B6A53AC8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0E1D-ACDF-4C26-BBCE-8E6AB791C535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DC88-2752-492B-B756-79F8D9AFC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A635D-056D-4015-A488-65D96DF83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8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loff/TidyverseSkeptic" TargetMode="External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etlandscapes.com/blog/a-comparison-of-r-dialec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indeloev.github.io/tests-as-linea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twitter.com/WomenInStat/status/128642059750589235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tidyr/vignettes/tidy-data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98931-4237-412C-B257-96F3B8EF0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6696"/>
            <a:ext cx="12192000" cy="298094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R and </a:t>
            </a:r>
            <a:r>
              <a:rPr lang="en-GB" dirty="0" err="1">
                <a:solidFill>
                  <a:schemeClr val="tx1"/>
                </a:solidFill>
              </a:rPr>
              <a:t>Rstudio</a:t>
            </a:r>
            <a:r>
              <a:rPr lang="en-GB" dirty="0">
                <a:solidFill>
                  <a:schemeClr val="tx1"/>
                </a:solidFill>
              </a:rPr>
              <a:t> for statistics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Day 2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sz="4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Data management</a:t>
            </a:r>
            <a:br>
              <a:rPr lang="en-GB" sz="4000" dirty="0">
                <a:solidFill>
                  <a:schemeClr val="tx1"/>
                </a:solidFill>
                <a:latin typeface="Franklin Gothic Book" panose="020B0503020102020204" pitchFamily="34" charset="0"/>
              </a:rPr>
            </a:br>
            <a:r>
              <a:rPr lang="en-GB" sz="4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Linear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FC3497-F8D2-4872-9B01-E1E6368C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72584"/>
            <a:ext cx="12192000" cy="170232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  <a:p>
            <a:r>
              <a:rPr lang="en-GB" sz="2800" dirty="0">
                <a:latin typeface="Franklin Gothic Demi" panose="020B0703020102020204" pitchFamily="34" charset="0"/>
              </a:rPr>
              <a:t>George Savva (QIB)</a:t>
            </a:r>
          </a:p>
          <a:p>
            <a:r>
              <a:rPr lang="en-GB" sz="2800" dirty="0">
                <a:latin typeface="Franklin Gothic Demi"/>
              </a:rPr>
              <a:t>Jan 2023</a:t>
            </a:r>
          </a:p>
        </p:txBody>
      </p:sp>
    </p:spTree>
    <p:extLst>
      <p:ext uri="{BB962C8B-B14F-4D97-AF65-F5344CB8AC3E}">
        <p14:creationId xmlns:p14="http://schemas.microsoft.com/office/powerpoint/2010/main" val="81389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8722-DF7A-400F-BF7F-E15DF160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tidyverse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5BF8-0341-40F0-83DE-4BDC9EC1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Some </a:t>
            </a:r>
            <a:r>
              <a:rPr lang="en-GB" dirty="0" err="1"/>
              <a:t>tidyverse</a:t>
            </a:r>
            <a:r>
              <a:rPr lang="en-GB" dirty="0"/>
              <a:t> packages are undoubtedly very useful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ggplot2</a:t>
            </a:r>
            <a:r>
              <a:rPr lang="en-GB" dirty="0"/>
              <a:t>:  Plotting</a:t>
            </a:r>
          </a:p>
          <a:p>
            <a:pPr marL="0" indent="0">
              <a:buNone/>
            </a:pPr>
            <a:r>
              <a:rPr lang="en-GB" b="1" dirty="0" err="1"/>
              <a:t>readr</a:t>
            </a:r>
            <a:r>
              <a:rPr lang="en-GB" b="1" dirty="0"/>
              <a:t> / </a:t>
            </a:r>
            <a:r>
              <a:rPr lang="en-GB" b="1" dirty="0" err="1"/>
              <a:t>readxl</a:t>
            </a:r>
            <a:r>
              <a:rPr lang="en-GB" b="1" dirty="0"/>
              <a:t> / haven</a:t>
            </a:r>
            <a:r>
              <a:rPr lang="en-GB" dirty="0"/>
              <a:t>: Importing data in various formats</a:t>
            </a:r>
          </a:p>
          <a:p>
            <a:pPr marL="0" indent="0">
              <a:buNone/>
            </a:pPr>
            <a:r>
              <a:rPr lang="en-GB" b="1" dirty="0" err="1"/>
              <a:t>dplyr</a:t>
            </a:r>
            <a:r>
              <a:rPr lang="en-GB" b="1" dirty="0"/>
              <a:t> / </a:t>
            </a:r>
            <a:r>
              <a:rPr lang="en-GB" b="1" dirty="0" err="1"/>
              <a:t>tidyr</a:t>
            </a:r>
            <a:r>
              <a:rPr lang="en-GB" dirty="0"/>
              <a:t>:  data wrangling functions</a:t>
            </a:r>
          </a:p>
          <a:p>
            <a:pPr marL="0" indent="0">
              <a:buNone/>
            </a:pPr>
            <a:r>
              <a:rPr lang="en-GB" b="1" dirty="0" err="1"/>
              <a:t>stringr</a:t>
            </a:r>
            <a:r>
              <a:rPr lang="en-GB" b="1" dirty="0"/>
              <a:t> / </a:t>
            </a:r>
            <a:r>
              <a:rPr lang="en-GB" b="1" dirty="0" err="1"/>
              <a:t>lubridate</a:t>
            </a:r>
            <a:r>
              <a:rPr lang="en-GB" dirty="0"/>
              <a:t>: working with strings and dates</a:t>
            </a:r>
          </a:p>
          <a:p>
            <a:endParaRPr lang="en-GB" dirty="0"/>
          </a:p>
          <a:p>
            <a:r>
              <a:rPr lang="en-GB" dirty="0"/>
              <a:t>But the insistence on rewriting almost the entire language using </a:t>
            </a:r>
            <a:r>
              <a:rPr lang="en-GB" dirty="0" err="1"/>
              <a:t>tidyverse</a:t>
            </a:r>
            <a:r>
              <a:rPr lang="en-GB" dirty="0"/>
              <a:t> functions is more controversial.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https://www.tidyverse.org/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https://github.com/matloff/TidyverseSkeptic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514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B8-2AF0-42F0-BE5F-93D74E0F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Franklin Gothic Demi"/>
              </a:rPr>
              <a:t>Base R</a:t>
            </a:r>
            <a:r>
              <a:rPr lang="en-GB" dirty="0">
                <a:latin typeface="Franklin Gothic Demi"/>
              </a:rPr>
              <a:t> </a:t>
            </a:r>
            <a:r>
              <a:rPr lang="en-GB" b="1" dirty="0">
                <a:latin typeface="Franklin Gothic Demi"/>
              </a:rPr>
              <a:t>vs</a:t>
            </a:r>
            <a:r>
              <a:rPr lang="en-GB" dirty="0">
                <a:latin typeface="Franklin Gothic Demi"/>
              </a:rPr>
              <a:t> </a:t>
            </a:r>
            <a:r>
              <a:rPr lang="en-GB" dirty="0" err="1">
                <a:latin typeface="Franklin Gothic Demi"/>
              </a:rPr>
              <a:t>tidyverse</a:t>
            </a:r>
            <a:r>
              <a:rPr lang="en-GB" dirty="0">
                <a:latin typeface="Franklin Gothic Demi"/>
              </a:rPr>
              <a:t> vs </a:t>
            </a:r>
            <a:r>
              <a:rPr lang="en-GB" dirty="0" err="1">
                <a:latin typeface="Franklin Gothic Demi"/>
              </a:rPr>
              <a:t>data.table</a:t>
            </a:r>
            <a:r>
              <a:rPr lang="en-GB" dirty="0">
                <a:latin typeface="Franklin Gothic Demi"/>
              </a:rPr>
              <a:t>:</a:t>
            </a:r>
            <a:br>
              <a:rPr lang="en-GB" dirty="0"/>
            </a:br>
            <a:r>
              <a:rPr lang="en-GB" dirty="0" err="1">
                <a:latin typeface="Franklin Gothic Demi"/>
              </a:rPr>
              <a:t>subsetting</a:t>
            </a:r>
            <a:r>
              <a:rPr lang="en-GB" dirty="0">
                <a:latin typeface="Franklin Gothic Demi"/>
              </a:rPr>
              <a:t> a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48A9-A1E6-4B93-AE5F-41DD5DAC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477737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To make a version of ‘</a:t>
            </a:r>
            <a:r>
              <a:rPr lang="en-GB" b="1" dirty="0" err="1"/>
              <a:t>walkingspeed</a:t>
            </a:r>
            <a:r>
              <a:rPr lang="en-GB" b="1" dirty="0"/>
              <a:t>’ </a:t>
            </a:r>
            <a:r>
              <a:rPr lang="en-GB" b="1" dirty="0" err="1"/>
              <a:t>dataframe</a:t>
            </a:r>
            <a:r>
              <a:rPr lang="en-GB" b="1" dirty="0"/>
              <a:t>, including only men (sex==“M”):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base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 </a:t>
            </a:r>
            <a:r>
              <a:rPr lang="en-GB" dirty="0" err="1">
                <a:latin typeface="Consolas" panose="020B0609020204030204" pitchFamily="49" charset="0"/>
              </a:rPr>
              <a:t>walkingspeed</a:t>
            </a:r>
            <a:r>
              <a:rPr lang="en-GB" dirty="0">
                <a:latin typeface="Consolas" panose="020B0609020204030204" pitchFamily="49" charset="0"/>
              </a:rPr>
              <a:t>[ </a:t>
            </a:r>
            <a:r>
              <a:rPr lang="en-GB" dirty="0" err="1">
                <a:latin typeface="Consolas" panose="020B0609020204030204" pitchFamily="49" charset="0"/>
              </a:rPr>
              <a:t>walkingspeed$sex</a:t>
            </a:r>
            <a:r>
              <a:rPr lang="en-GB" dirty="0">
                <a:latin typeface="Consolas" panose="020B0609020204030204" pitchFamily="49" charset="0"/>
              </a:rPr>
              <a:t>==“M”, ] </a:t>
            </a:r>
          </a:p>
          <a:p>
            <a:pPr marL="0" indent="0">
              <a:buNone/>
            </a:pPr>
            <a:r>
              <a:rPr lang="en-GB" i="1" dirty="0">
                <a:latin typeface="Calibri"/>
                <a:cs typeface="Calibri"/>
              </a:rPr>
              <a:t>or</a:t>
            </a:r>
          </a:p>
          <a:p>
            <a:pPr marL="0" indent="0">
              <a:buNone/>
            </a:pPr>
            <a:r>
              <a:rPr lang="en-GB" dirty="0">
                <a:latin typeface="Consolas"/>
              </a:rPr>
              <a:t>&gt; subset(</a:t>
            </a:r>
            <a:r>
              <a:rPr lang="en-GB" dirty="0" err="1">
                <a:latin typeface="Consolas"/>
              </a:rPr>
              <a:t>walkingspeed</a:t>
            </a:r>
            <a:r>
              <a:rPr lang="en-GB" dirty="0">
                <a:latin typeface="Consolas"/>
              </a:rPr>
              <a:t>, sex==“M”)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data.table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 </a:t>
            </a:r>
            <a:r>
              <a:rPr lang="en-GB" dirty="0" err="1">
                <a:latin typeface="Consolas" panose="020B0609020204030204" pitchFamily="49" charset="0"/>
              </a:rPr>
              <a:t>walkingspeed</a:t>
            </a:r>
            <a:r>
              <a:rPr lang="en-GB" dirty="0">
                <a:latin typeface="Consolas" panose="020B0609020204030204" pitchFamily="49" charset="0"/>
              </a:rPr>
              <a:t>[ sex==“M” ]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tidyverse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 </a:t>
            </a:r>
            <a:r>
              <a:rPr lang="en-GB" dirty="0" err="1">
                <a:latin typeface="Consolas" panose="020B0609020204030204" pitchFamily="49" charset="0"/>
              </a:rPr>
              <a:t>walkingspeed</a:t>
            </a:r>
            <a:r>
              <a:rPr lang="en-GB" dirty="0">
                <a:latin typeface="Consolas" panose="020B0609020204030204" pitchFamily="49" charset="0"/>
              </a:rPr>
              <a:t> %&gt;% filter(sex==“M”)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hlinkClick r:id="rId2"/>
              </a:rPr>
              <a:t>https://wetlandscapes.com/blog/a-comparison-of-r-dialects/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32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F979-B49A-414E-AEAF-504012F1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5592"/>
          </a:xfrm>
        </p:spPr>
        <p:txBody>
          <a:bodyPr/>
          <a:lstStyle/>
          <a:p>
            <a:r>
              <a:rPr lang="en-GB" dirty="0"/>
              <a:t>%&gt;% 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FB81-BE6A-45BF-A656-B92B1E31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282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 dirty="0" err="1"/>
              <a:t>Tidyverse</a:t>
            </a:r>
            <a:r>
              <a:rPr lang="en-GB" dirty="0"/>
              <a:t> package ‘</a:t>
            </a:r>
            <a:r>
              <a:rPr lang="en-GB" b="1" dirty="0" err="1"/>
              <a:t>magrittr</a:t>
            </a:r>
            <a:r>
              <a:rPr lang="en-GB" dirty="0"/>
              <a:t>’ introduces the pipe operator:</a:t>
            </a:r>
          </a:p>
          <a:p>
            <a:r>
              <a:rPr lang="en-GB" dirty="0">
                <a:cs typeface="Calibri"/>
              </a:rPr>
              <a:t>R version 4.1 includes a pipe operator in 'base'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/>
              </a:rPr>
              <a:t>x &lt;- c(1,2,3,4)</a:t>
            </a:r>
          </a:p>
          <a:p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>
                <a:latin typeface="Consolas"/>
              </a:rPr>
              <a:t>mean(x)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>
                <a:latin typeface="Consolas"/>
              </a:rPr>
              <a:t>x %&gt;% mean</a:t>
            </a:r>
          </a:p>
          <a:p>
            <a:pPr marL="0" indent="0">
              <a:buNone/>
            </a:pPr>
            <a:r>
              <a:rPr lang="en-GB" dirty="0">
                <a:latin typeface="Consolas"/>
              </a:rPr>
              <a:t>x %&gt;% mean()</a:t>
            </a:r>
          </a:p>
          <a:p>
            <a:pPr marL="0" indent="0">
              <a:buNone/>
            </a:pPr>
            <a:r>
              <a:rPr lang="en-GB" dirty="0"/>
              <a:t>x |&gt; mean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Many people prefer this syntax, and I sometimes use it if I need to chain a lot of functions together.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22BA4-18B5-4FA3-8C9E-B8A552BE4BDE}"/>
              </a:ext>
            </a:extLst>
          </p:cNvPr>
          <p:cNvSpPr txBox="1"/>
          <p:nvPr/>
        </p:nvSpPr>
        <p:spPr>
          <a:xfrm>
            <a:off x="5338665" y="3257938"/>
            <a:ext cx="3992147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 %&gt;% fun(…)</a:t>
            </a:r>
          </a:p>
          <a:p>
            <a:endParaRPr lang="en-GB" dirty="0"/>
          </a:p>
          <a:p>
            <a:r>
              <a:rPr lang="en-GB" dirty="0"/>
              <a:t>Is the same as</a:t>
            </a:r>
          </a:p>
          <a:p>
            <a:endParaRPr lang="en-GB" dirty="0"/>
          </a:p>
          <a:p>
            <a:r>
              <a:rPr lang="en-GB" dirty="0"/>
              <a:t>fun(a,…)</a:t>
            </a:r>
          </a:p>
        </p:txBody>
      </p:sp>
    </p:spTree>
    <p:extLst>
      <p:ext uri="{BB962C8B-B14F-4D97-AF65-F5344CB8AC3E}">
        <p14:creationId xmlns:p14="http://schemas.microsoft.com/office/powerpoint/2010/main" val="353284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F979-B49A-414E-AEAF-504012F1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Franklin Gothic Demi"/>
              </a:rPr>
              <a:t>%&gt;%  pipes  ( now |&gt; 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FB81-BE6A-45BF-A656-B92B1E31DC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cs typeface="Calibri"/>
              </a:rPr>
              <a:t>Make a cross-table of proportions (of health trees by species), rounded to 1dp</a:t>
            </a:r>
          </a:p>
          <a:p>
            <a:pPr marL="0" indent="0">
              <a:buNone/>
            </a:pP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t1    &lt;- table(</a:t>
            </a:r>
            <a:r>
              <a:rPr lang="en-GB" sz="1600" dirty="0" err="1">
                <a:latin typeface="Consolas"/>
                <a:cs typeface="Calibri"/>
              </a:rPr>
              <a:t>treedata$species</a:t>
            </a:r>
            <a:r>
              <a:rPr lang="en-GB" sz="1600" dirty="0">
                <a:latin typeface="Consolas"/>
                <a:cs typeface="Calibri"/>
              </a:rPr>
              <a:t>, </a:t>
            </a:r>
            <a:r>
              <a:rPr lang="en-GB" sz="1600" dirty="0" err="1">
                <a:latin typeface="Consolas"/>
                <a:cs typeface="Calibri"/>
              </a:rPr>
              <a:t>treedata$health</a:t>
            </a:r>
            <a:r>
              <a:rPr lang="en-GB" sz="1600" dirty="0">
                <a:latin typeface="Consolas"/>
                <a:cs typeface="Calibri"/>
              </a:rPr>
              <a:t>)</a:t>
            </a: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prop1 &lt;- </a:t>
            </a:r>
            <a:r>
              <a:rPr lang="en-GB" sz="1600" dirty="0" err="1">
                <a:latin typeface="Consolas"/>
                <a:cs typeface="Calibri"/>
              </a:rPr>
              <a:t>prop.table</a:t>
            </a:r>
            <a:r>
              <a:rPr lang="en-GB" sz="1600" dirty="0">
                <a:latin typeface="Consolas"/>
                <a:cs typeface="Calibri"/>
              </a:rPr>
              <a:t>(t1, margin = 1)</a:t>
            </a: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round(prop1, 1)</a:t>
            </a:r>
          </a:p>
          <a:p>
            <a:pPr marL="0" indent="0">
              <a:buNone/>
            </a:pPr>
            <a:endParaRPr lang="en-GB" sz="16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GB" sz="1600" b="1" dirty="0">
                <a:latin typeface="Consolas"/>
                <a:cs typeface="Calibri"/>
              </a:rPr>
              <a:t>Or</a:t>
            </a:r>
          </a:p>
          <a:p>
            <a:pPr marL="0" indent="0">
              <a:buNone/>
            </a:pPr>
            <a:endParaRPr lang="en-GB" sz="16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round(</a:t>
            </a:r>
            <a:r>
              <a:rPr lang="en-GB" sz="1600" dirty="0" err="1">
                <a:latin typeface="Consolas"/>
                <a:cs typeface="Calibri"/>
              </a:rPr>
              <a:t>prop.table</a:t>
            </a:r>
            <a:r>
              <a:rPr lang="en-GB" sz="1600" dirty="0">
                <a:latin typeface="Consolas"/>
                <a:cs typeface="Calibri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  table(</a:t>
            </a:r>
            <a:r>
              <a:rPr lang="en-GB" sz="1600" dirty="0" err="1">
                <a:latin typeface="Consolas"/>
                <a:cs typeface="Calibri"/>
              </a:rPr>
              <a:t>treedata$species</a:t>
            </a:r>
            <a:r>
              <a:rPr lang="en-GB" sz="1600" dirty="0">
                <a:latin typeface="Consolas"/>
                <a:cs typeface="Calibri"/>
              </a:rPr>
              <a:t>, </a:t>
            </a:r>
            <a:r>
              <a:rPr lang="en-GB" sz="1600" dirty="0" err="1">
                <a:latin typeface="Consolas"/>
                <a:cs typeface="Calibri"/>
              </a:rPr>
              <a:t>treedata$health</a:t>
            </a:r>
            <a:r>
              <a:rPr lang="en-GB" sz="1600" dirty="0">
                <a:latin typeface="Consolas"/>
                <a:cs typeface="Calibri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  margin=1),1)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8A4367-0693-40AA-94B0-667F8DDFCF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cs typeface="Calibri"/>
              </a:rPr>
              <a:t>Same code with pipes:</a:t>
            </a:r>
          </a:p>
          <a:p>
            <a:endParaRPr lang="en-GB" sz="1600" dirty="0">
              <a:cs typeface="Calibri"/>
            </a:endParaRPr>
          </a:p>
          <a:p>
            <a:endParaRPr lang="en-GB" sz="16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table(</a:t>
            </a:r>
            <a:r>
              <a:rPr lang="en-GB" sz="1600" dirty="0" err="1">
                <a:latin typeface="Consolas"/>
                <a:cs typeface="Calibri"/>
              </a:rPr>
              <a:t>treedata$species</a:t>
            </a:r>
            <a:r>
              <a:rPr lang="en-GB" sz="1600" dirty="0">
                <a:latin typeface="Consolas"/>
                <a:cs typeface="Calibri"/>
              </a:rPr>
              <a:t>, </a:t>
            </a:r>
            <a:r>
              <a:rPr lang="en-GB" sz="1600" dirty="0" err="1">
                <a:latin typeface="Consolas"/>
                <a:cs typeface="Calibri"/>
              </a:rPr>
              <a:t>treedata$health</a:t>
            </a:r>
            <a:r>
              <a:rPr lang="en-GB" sz="1600" dirty="0">
                <a:latin typeface="Consolas"/>
                <a:cs typeface="Calibri"/>
              </a:rPr>
              <a:t>) %&gt;%</a:t>
            </a:r>
            <a:endParaRPr lang="en-GB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    </a:t>
            </a:r>
            <a:r>
              <a:rPr lang="en-GB" sz="1600" dirty="0" err="1">
                <a:latin typeface="Consolas"/>
                <a:cs typeface="Calibri"/>
              </a:rPr>
              <a:t>prop.table</a:t>
            </a:r>
            <a:r>
              <a:rPr lang="en-GB" sz="1600" dirty="0">
                <a:latin typeface="Consolas"/>
                <a:cs typeface="Calibri"/>
              </a:rPr>
              <a:t>(margin=1) %&gt;% 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    round(1)</a:t>
            </a:r>
            <a:endParaRPr lang="en-GB" sz="1600" dirty="0">
              <a:cs typeface="Calibri"/>
            </a:endParaRPr>
          </a:p>
          <a:p>
            <a:pPr marL="0" indent="0">
              <a:buNone/>
            </a:pPr>
            <a:endParaRPr lang="en-GB" sz="1600" dirty="0">
              <a:latin typeface="Consolas"/>
              <a:cs typeface="Calibri"/>
            </a:endParaRPr>
          </a:p>
          <a:p>
            <a:pPr>
              <a:buNone/>
            </a:pPr>
            <a:r>
              <a:rPr lang="en-GB" sz="1600" b="1" dirty="0">
                <a:ea typeface="+mn-lt"/>
                <a:cs typeface="+mn-lt"/>
              </a:rPr>
              <a:t>Some real code:</a:t>
            </a:r>
          </a:p>
          <a:p>
            <a:pPr>
              <a:buNone/>
            </a:pPr>
            <a:endParaRPr lang="en-GB" sz="1600" dirty="0">
              <a:ea typeface="+mn-lt"/>
              <a:cs typeface="+mn-lt"/>
            </a:endParaRPr>
          </a:p>
          <a:p>
            <a:pPr>
              <a:buNone/>
            </a:pPr>
            <a:r>
              <a:rPr lang="en-GB" sz="1600" dirty="0" err="1">
                <a:latin typeface="Consolas"/>
                <a:ea typeface="+mn-lt"/>
                <a:cs typeface="+mn-lt"/>
              </a:rPr>
              <a:t>data_family_compositional</a:t>
            </a:r>
            <a:r>
              <a:rPr lang="en-GB" sz="1600" dirty="0">
                <a:latin typeface="Consolas"/>
                <a:ea typeface="+mn-lt"/>
                <a:cs typeface="+mn-lt"/>
              </a:rPr>
              <a:t> &lt;- </a:t>
            </a:r>
            <a:endParaRPr lang="en-GB" dirty="0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en-GB" sz="1600" dirty="0">
                <a:latin typeface="Consolas"/>
                <a:ea typeface="+mn-lt"/>
                <a:cs typeface="+mn-lt"/>
              </a:rPr>
              <a:t>         </a:t>
            </a:r>
            <a:r>
              <a:rPr lang="en-GB" sz="1600" dirty="0" err="1">
                <a:latin typeface="Consolas"/>
                <a:ea typeface="+mn-lt"/>
                <a:cs typeface="+mn-lt"/>
              </a:rPr>
              <a:t>data_family</a:t>
            </a:r>
            <a:r>
              <a:rPr lang="en-GB" sz="1600" dirty="0">
                <a:latin typeface="Consolas"/>
                <a:ea typeface="+mn-lt"/>
                <a:cs typeface="+mn-lt"/>
              </a:rPr>
              <a:t> %&gt;% </a:t>
            </a:r>
            <a:endParaRPr lang="en-GB" dirty="0">
              <a:latin typeface="Consolas"/>
              <a:cs typeface="Calibri"/>
            </a:endParaRPr>
          </a:p>
          <a:p>
            <a:pPr>
              <a:buNone/>
            </a:pPr>
            <a:r>
              <a:rPr lang="en-GB" sz="1600" dirty="0">
                <a:latin typeface="Consolas"/>
                <a:ea typeface="+mn-lt"/>
                <a:cs typeface="+mn-lt"/>
              </a:rPr>
              <a:t>         transform("compositional") %&gt;% </a:t>
            </a: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ea typeface="+mn-lt"/>
                <a:cs typeface="+mn-lt"/>
              </a:rPr>
              <a:t>         </a:t>
            </a:r>
            <a:r>
              <a:rPr lang="en-GB" sz="1600" dirty="0" err="1">
                <a:latin typeface="Consolas"/>
                <a:ea typeface="+mn-lt"/>
                <a:cs typeface="+mn-lt"/>
              </a:rPr>
              <a:t>subset_samples</a:t>
            </a:r>
            <a:r>
              <a:rPr lang="en-GB" sz="1600" dirty="0">
                <a:latin typeface="Consolas"/>
                <a:ea typeface="+mn-lt"/>
                <a:cs typeface="+mn-lt"/>
              </a:rPr>
              <a:t>(Time != "Time 1")</a:t>
            </a:r>
            <a:endParaRPr lang="en-GB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937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1F13-0D03-47BF-8874-4D05D585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Reshaping (long &lt;--&gt; wide)</a:t>
            </a:r>
            <a:br>
              <a:rPr lang="en-GB" dirty="0"/>
            </a:br>
            <a:r>
              <a:rPr lang="en-GB" dirty="0"/>
              <a:t>(both might be necessary)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0C8EC1-4D0D-41AB-85E4-00B468941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69665"/>
              </p:ext>
            </p:extLst>
          </p:nvPr>
        </p:nvGraphicFramePr>
        <p:xfrm>
          <a:off x="949214" y="1786128"/>
          <a:ext cx="3810349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553">
                  <a:extLst>
                    <a:ext uri="{9D8B030D-6E8A-4147-A177-3AD203B41FA5}">
                      <a16:colId xmlns:a16="http://schemas.microsoft.com/office/drawing/2014/main" val="949270138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1687361073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1726583743"/>
                    </a:ext>
                  </a:extLst>
                </a:gridCol>
                <a:gridCol w="852428">
                  <a:extLst>
                    <a:ext uri="{9D8B030D-6E8A-4147-A177-3AD203B41FA5}">
                      <a16:colId xmlns:a16="http://schemas.microsoft.com/office/drawing/2014/main" val="183418843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2622823188"/>
                    </a:ext>
                  </a:extLst>
                </a:gridCol>
                <a:gridCol w="775709">
                  <a:extLst>
                    <a:ext uri="{9D8B030D-6E8A-4147-A177-3AD203B41FA5}">
                      <a16:colId xmlns:a16="http://schemas.microsoft.com/office/drawing/2014/main" val="11313185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PatNo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Pain1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Pain2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278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260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446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269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570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85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980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88651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384267B-7515-4F4C-8032-C459BB391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7595"/>
              </p:ext>
            </p:extLst>
          </p:nvPr>
        </p:nvGraphicFramePr>
        <p:xfrm>
          <a:off x="6306555" y="3628634"/>
          <a:ext cx="3645856" cy="2859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229">
                  <a:extLst>
                    <a:ext uri="{9D8B030D-6E8A-4147-A177-3AD203B41FA5}">
                      <a16:colId xmlns:a16="http://schemas.microsoft.com/office/drawing/2014/main" val="2013494011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3336056535"/>
                    </a:ext>
                  </a:extLst>
                </a:gridCol>
                <a:gridCol w="951921">
                  <a:extLst>
                    <a:ext uri="{9D8B030D-6E8A-4147-A177-3AD203B41FA5}">
                      <a16:colId xmlns:a16="http://schemas.microsoft.com/office/drawing/2014/main" val="736766618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3861222575"/>
                    </a:ext>
                  </a:extLst>
                </a:gridCol>
                <a:gridCol w="866248">
                  <a:extLst>
                    <a:ext uri="{9D8B030D-6E8A-4147-A177-3AD203B41FA5}">
                      <a16:colId xmlns:a16="http://schemas.microsoft.com/office/drawing/2014/main" val="22351033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PatNo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Sex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Time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Pain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246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140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27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87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215061"/>
                  </a:ext>
                </a:extLst>
              </a:tr>
              <a:tr h="192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477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536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119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00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Post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90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7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16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4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843398"/>
                  </a:ext>
                </a:extLst>
              </a:tr>
            </a:tbl>
          </a:graphicData>
        </a:graphic>
      </p:graphicFrame>
      <p:sp>
        <p:nvSpPr>
          <p:cNvPr id="7" name="Arrow: Bent 6">
            <a:extLst>
              <a:ext uri="{FF2B5EF4-FFF2-40B4-BE49-F238E27FC236}">
                <a16:creationId xmlns:a16="http://schemas.microsoft.com/office/drawing/2014/main" id="{DACC0298-0DD2-4F3D-8209-C17173E4C761}"/>
              </a:ext>
            </a:extLst>
          </p:cNvPr>
          <p:cNvSpPr/>
          <p:nvPr/>
        </p:nvSpPr>
        <p:spPr>
          <a:xfrm rot="16200000">
            <a:off x="3489979" y="3456836"/>
            <a:ext cx="1941860" cy="2297209"/>
          </a:xfrm>
          <a:prstGeom prst="bentArrow">
            <a:avLst>
              <a:gd name="adj1" fmla="val 15111"/>
              <a:gd name="adj2" fmla="val 18119"/>
              <a:gd name="adj3" fmla="val 1746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32A39DF9-4254-4617-9A21-BA6760847A4F}"/>
              </a:ext>
            </a:extLst>
          </p:cNvPr>
          <p:cNvSpPr/>
          <p:nvPr/>
        </p:nvSpPr>
        <p:spPr>
          <a:xfrm rot="5400000">
            <a:off x="5947459" y="1873575"/>
            <a:ext cx="1297067" cy="1414516"/>
          </a:xfrm>
          <a:prstGeom prst="bentArrow">
            <a:avLst>
              <a:gd name="adj1" fmla="val 15111"/>
              <a:gd name="adj2" fmla="val 18119"/>
              <a:gd name="adj3" fmla="val 1746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3CEE0-C1F3-4367-AFC4-586B4DA5974F}"/>
              </a:ext>
            </a:extLst>
          </p:cNvPr>
          <p:cNvSpPr txBox="1"/>
          <p:nvPr/>
        </p:nvSpPr>
        <p:spPr>
          <a:xfrm>
            <a:off x="7460974" y="1935215"/>
            <a:ext cx="3171894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800" err="1"/>
              <a:t>tidyr</a:t>
            </a:r>
            <a:r>
              <a:rPr lang="en-GB" sz="2800" dirty="0"/>
              <a:t>::</a:t>
            </a:r>
            <a:r>
              <a:rPr lang="en-GB" sz="2800" b="1" err="1"/>
              <a:t>pivot_longer</a:t>
            </a:r>
            <a:r>
              <a:rPr lang="en-GB" sz="2800" b="1" dirty="0"/>
              <a:t>()</a:t>
            </a:r>
            <a:endParaRPr lang="en-GB" sz="2800" b="1" dirty="0">
              <a:cs typeface="Calibri"/>
            </a:endParaRPr>
          </a:p>
          <a:p>
            <a:r>
              <a:rPr lang="en-GB" sz="2800">
                <a:cs typeface="Calibri"/>
              </a:rPr>
              <a:t>data.table::</a:t>
            </a:r>
            <a:r>
              <a:rPr lang="en-GB" sz="2800" b="1">
                <a:cs typeface="Calibri"/>
              </a:rPr>
              <a:t>melt()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03B9C-F187-4857-ADA4-78403FD8123D}"/>
              </a:ext>
            </a:extLst>
          </p:cNvPr>
          <p:cNvSpPr txBox="1"/>
          <p:nvPr/>
        </p:nvSpPr>
        <p:spPr>
          <a:xfrm>
            <a:off x="511086" y="5527187"/>
            <a:ext cx="3081164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800" err="1"/>
              <a:t>tidyr</a:t>
            </a:r>
            <a:r>
              <a:rPr lang="en-GB" sz="2800" dirty="0"/>
              <a:t>::</a:t>
            </a:r>
            <a:r>
              <a:rPr lang="en-GB" sz="2800" b="1" err="1"/>
              <a:t>pivot_wider</a:t>
            </a:r>
            <a:r>
              <a:rPr lang="en-GB" sz="2800" b="1" dirty="0"/>
              <a:t>()</a:t>
            </a:r>
            <a:endParaRPr lang="en-GB" sz="2800" b="1" dirty="0">
              <a:cs typeface="Calibri"/>
            </a:endParaRPr>
          </a:p>
          <a:p>
            <a:r>
              <a:rPr lang="en-GB" sz="2800">
                <a:cs typeface="Calibri"/>
              </a:rPr>
              <a:t>data.table::</a:t>
            </a:r>
            <a:r>
              <a:rPr lang="en-GB" sz="2800" b="1">
                <a:cs typeface="Calibri"/>
              </a:rPr>
              <a:t>dcast()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0FC1F-7E71-4CB1-AEC5-7A09AE8F4D4E}"/>
              </a:ext>
            </a:extLst>
          </p:cNvPr>
          <p:cNvSpPr txBox="1"/>
          <p:nvPr/>
        </p:nvSpPr>
        <p:spPr>
          <a:xfrm>
            <a:off x="255049" y="1334280"/>
            <a:ext cx="564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To correlate pre- and post- scores we would need this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D9A31-0BBD-4B72-90A7-A1D57BE1AF58}"/>
              </a:ext>
            </a:extLst>
          </p:cNvPr>
          <p:cNvSpPr txBox="1"/>
          <p:nvPr/>
        </p:nvSpPr>
        <p:spPr>
          <a:xfrm>
            <a:off x="7463610" y="3125462"/>
            <a:ext cx="395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To build linear models we need this form</a:t>
            </a:r>
          </a:p>
        </p:txBody>
      </p:sp>
    </p:spTree>
    <p:extLst>
      <p:ext uri="{BB962C8B-B14F-4D97-AF65-F5344CB8AC3E}">
        <p14:creationId xmlns:p14="http://schemas.microsoft.com/office/powerpoint/2010/main" val="281389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C9D3-8D6F-461A-814E-1D6F5266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3C50-19A5-47F9-82A4-19D33EC5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/>
              <a:t>Our data often comes in different pieces that we’ll need to combine, or in a different shape to what we ideally need:</a:t>
            </a:r>
          </a:p>
          <a:p>
            <a:endParaRPr lang="en-GB" dirty="0"/>
          </a:p>
          <a:p>
            <a:r>
              <a:rPr lang="en-GB" dirty="0">
                <a:cs typeface="Calibri" panose="020F0502020204030204"/>
              </a:rPr>
              <a:t>So </a:t>
            </a:r>
            <a:r>
              <a:rPr lang="en-GB" b="1" dirty="0">
                <a:cs typeface="Calibri" panose="020F0502020204030204"/>
              </a:rPr>
              <a:t>'data wrangling</a:t>
            </a:r>
            <a:r>
              <a:rPr lang="en-GB" dirty="0">
                <a:cs typeface="Calibri" panose="020F0502020204030204"/>
              </a:rPr>
              <a:t>', cleaning and coding are important skills to have</a:t>
            </a:r>
          </a:p>
          <a:p>
            <a:pPr lvl="1"/>
            <a:r>
              <a:rPr lang="en-GB" dirty="0"/>
              <a:t>Merge (join) or combine (bind) data sources</a:t>
            </a:r>
            <a:endParaRPr lang="en-GB" dirty="0">
              <a:cs typeface="Calibri"/>
            </a:endParaRPr>
          </a:p>
          <a:p>
            <a:pPr lvl="1"/>
            <a:r>
              <a:rPr lang="en-GB" dirty="0"/>
              <a:t>Reshape (melt/</a:t>
            </a:r>
            <a:r>
              <a:rPr lang="en-GB" dirty="0" err="1"/>
              <a:t>dcast</a:t>
            </a:r>
            <a:r>
              <a:rPr lang="en-GB" dirty="0"/>
              <a:t>) (pivot) data </a:t>
            </a:r>
          </a:p>
          <a:p>
            <a:pPr lvl="1"/>
            <a:r>
              <a:rPr lang="en-GB" dirty="0"/>
              <a:t>Subset (filter) data, ie extract a certain subgroup</a:t>
            </a:r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Transform (mutate) or create new variables</a:t>
            </a:r>
          </a:p>
          <a:p>
            <a:pPr lvl="1"/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Which syntax of R you learn is up to you.  </a:t>
            </a:r>
          </a:p>
          <a:p>
            <a:r>
              <a:rPr lang="en-GB" dirty="0">
                <a:cs typeface="Calibri"/>
              </a:rPr>
              <a:t>But you should be </a:t>
            </a:r>
            <a:r>
              <a:rPr lang="en-GB" i="1" dirty="0">
                <a:cs typeface="Calibri"/>
              </a:rPr>
              <a:t>aware </a:t>
            </a:r>
            <a:r>
              <a:rPr lang="en-GB" dirty="0">
                <a:cs typeface="Calibri"/>
              </a:rPr>
              <a:t>of the base, </a:t>
            </a:r>
            <a:r>
              <a:rPr lang="en-GB" dirty="0" err="1">
                <a:cs typeface="Calibri"/>
              </a:rPr>
              <a:t>tidyverse</a:t>
            </a:r>
            <a:r>
              <a:rPr lang="en-GB" dirty="0">
                <a:cs typeface="Calibri"/>
              </a:rPr>
              <a:t> and </a:t>
            </a:r>
            <a:r>
              <a:rPr lang="en-GB" dirty="0" err="1">
                <a:cs typeface="Calibri"/>
              </a:rPr>
              <a:t>data.table</a:t>
            </a:r>
            <a:r>
              <a:rPr lang="en-GB" dirty="0">
                <a:cs typeface="Calibri"/>
              </a:rPr>
              <a:t> options.</a:t>
            </a:r>
          </a:p>
          <a:p>
            <a:r>
              <a:rPr lang="en-GB" dirty="0">
                <a:cs typeface="Calibri"/>
              </a:rPr>
              <a:t>Personally, I use a mix of the three depending on the task.</a:t>
            </a:r>
          </a:p>
        </p:txBody>
      </p:sp>
    </p:spTree>
    <p:extLst>
      <p:ext uri="{BB962C8B-B14F-4D97-AF65-F5344CB8AC3E}">
        <p14:creationId xmlns:p14="http://schemas.microsoft.com/office/powerpoint/2010/main" val="224319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6ADE-75B9-45D1-9743-9CAEF5EC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ED9E5-95C8-4CB1-A566-52A3C0F6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Three main ways to combine datasets</a:t>
            </a:r>
          </a:p>
          <a:p>
            <a:endParaRPr lang="en-GB" dirty="0"/>
          </a:p>
          <a:p>
            <a:r>
              <a:rPr lang="en-GB" dirty="0" err="1"/>
              <a:t>rbind</a:t>
            </a:r>
            <a:r>
              <a:rPr lang="en-GB" dirty="0"/>
              <a:t>()  /  </a:t>
            </a:r>
            <a:r>
              <a:rPr lang="en-GB" dirty="0" err="1"/>
              <a:t>bind_rows</a:t>
            </a:r>
            <a:r>
              <a:rPr lang="en-GB" dirty="0"/>
              <a:t>() – ‘row bind’ adding more observations</a:t>
            </a:r>
          </a:p>
          <a:p>
            <a:endParaRPr lang="en-GB" dirty="0"/>
          </a:p>
          <a:p>
            <a:r>
              <a:rPr lang="en-GB" dirty="0" err="1"/>
              <a:t>cbind</a:t>
            </a:r>
            <a:r>
              <a:rPr lang="en-GB" dirty="0"/>
              <a:t>()  /  </a:t>
            </a:r>
            <a:r>
              <a:rPr lang="en-GB" dirty="0" err="1"/>
              <a:t>bind_cols</a:t>
            </a:r>
            <a:r>
              <a:rPr lang="en-GB" dirty="0"/>
              <a:t>() – ‘column bind’ adding more columns</a:t>
            </a:r>
          </a:p>
          <a:p>
            <a:endParaRPr lang="en-GB" dirty="0"/>
          </a:p>
          <a:p>
            <a:r>
              <a:rPr lang="en-GB" dirty="0"/>
              <a:t>merge()  /  join() – combining data based on IDs</a:t>
            </a:r>
            <a:endParaRPr lang="en-GB" dirty="0">
              <a:cs typeface="Calibri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34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B82D-4485-45EB-9FBB-FCFCEB08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rbind</a:t>
            </a:r>
            <a:r>
              <a:rPr lang="en-GB" dirty="0"/>
              <a:t> / </a:t>
            </a:r>
            <a:r>
              <a:rPr lang="en-GB" dirty="0" err="1"/>
              <a:t>bind_rows</a:t>
            </a:r>
            <a:r>
              <a:rPr lang="en-GB" dirty="0"/>
              <a:t> - </a:t>
            </a:r>
            <a:r>
              <a:rPr lang="en-GB" i="1" dirty="0"/>
              <a:t>row binding, appending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3B07-07E5-46B7-AEAC-F4A28AFF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3071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rbind</a:t>
            </a:r>
            <a:r>
              <a:rPr lang="en-GB" dirty="0"/>
              <a:t>() / </a:t>
            </a:r>
            <a:r>
              <a:rPr lang="en-GB" dirty="0" err="1"/>
              <a:t>bind_rows</a:t>
            </a:r>
            <a:r>
              <a:rPr lang="en-GB" dirty="0"/>
              <a:t>():</a:t>
            </a:r>
          </a:p>
          <a:p>
            <a:endParaRPr lang="en-GB" dirty="0"/>
          </a:p>
          <a:p>
            <a:r>
              <a:rPr lang="en-GB" dirty="0"/>
              <a:t>Adding rows together to make a longer dataset</a:t>
            </a:r>
          </a:p>
          <a:p>
            <a:endParaRPr lang="en-GB" dirty="0"/>
          </a:p>
          <a:p>
            <a:r>
              <a:rPr lang="en-GB" dirty="0"/>
              <a:t>Column headings must be exactly the same in both frames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9D043-0D61-4E83-9164-F01E8B9C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0677"/>
            <a:ext cx="3953743" cy="454628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FA17FF4-D4C1-4676-8CA9-9F47A98054C1}"/>
              </a:ext>
            </a:extLst>
          </p:cNvPr>
          <p:cNvSpPr/>
          <p:nvPr/>
        </p:nvSpPr>
        <p:spPr>
          <a:xfrm>
            <a:off x="7373923" y="3330821"/>
            <a:ext cx="956345" cy="3607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48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B1C8-3FAA-4A68-9967-9592138F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/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5A62-B9EC-4DB8-B0A3-D062FE7E2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766"/>
            <a:ext cx="10515600" cy="4351338"/>
          </a:xfrm>
        </p:spPr>
        <p:txBody>
          <a:bodyPr/>
          <a:lstStyle/>
          <a:p>
            <a:r>
              <a:rPr lang="en-GB" dirty="0"/>
              <a:t>Adding new columns based on matching ‘key’ columns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BDE17-2663-476D-A632-21B78B0F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54" y="2326870"/>
            <a:ext cx="5635591" cy="398564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FD2D824-F832-407A-8794-88FA020C60CB}"/>
              </a:ext>
            </a:extLst>
          </p:cNvPr>
          <p:cNvSpPr/>
          <p:nvPr/>
        </p:nvSpPr>
        <p:spPr>
          <a:xfrm>
            <a:off x="5001768" y="4319691"/>
            <a:ext cx="627245" cy="3607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0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4CB9-2EA1-4564-8CA6-B008BAE2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Franklin Gothic Demi"/>
              </a:rPr>
              <a:t>Exercise –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F79C-5AE3-4249-870C-0D4A458A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Typical scenario.</a:t>
            </a:r>
            <a:endParaRPr lang="en-GB" b="1" dirty="0">
              <a:cs typeface="Calibri"/>
            </a:endParaRPr>
          </a:p>
          <a:p>
            <a:r>
              <a:rPr lang="en-GB" dirty="0"/>
              <a:t>Data is in two excel sheets, with mismatched names.</a:t>
            </a:r>
          </a:p>
          <a:p>
            <a:r>
              <a:rPr lang="en-GB" dirty="0"/>
              <a:t>Important meta-data is in a third sheet</a:t>
            </a:r>
          </a:p>
          <a:p>
            <a:r>
              <a:rPr lang="en-GB" dirty="0"/>
              <a:t>We need it all in a single data frame for analysis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Tasks to get the data ready for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Load both outcome datasets into separate 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Rename the columns to make them consistent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Bind rows of the data sets into a single frame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Load the meta-data and merge it into the main data</a:t>
            </a:r>
          </a:p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Transform a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85FA1-F248-4214-BDDD-95A9F7485EFE}"/>
              </a:ext>
            </a:extLst>
          </p:cNvPr>
          <p:cNvSpPr txBox="1"/>
          <p:nvPr/>
        </p:nvSpPr>
        <p:spPr>
          <a:xfrm>
            <a:off x="8157108" y="2927836"/>
            <a:ext cx="3439487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Franklin Gothic Demi" panose="020B0703020102020204" pitchFamily="34" charset="0"/>
                <a:cs typeface="MV Boli" panose="02000500030200090000" pitchFamily="2" charset="0"/>
              </a:rPr>
              <a:t>Data for this exercise is in walkingspeed.xlsx</a:t>
            </a:r>
          </a:p>
        </p:txBody>
      </p:sp>
    </p:spTree>
    <p:extLst>
      <p:ext uri="{BB962C8B-B14F-4D97-AF65-F5344CB8AC3E}">
        <p14:creationId xmlns:p14="http://schemas.microsoft.com/office/powerpoint/2010/main" val="372551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37FAF2-CEF2-4E7E-B17A-01C71BD1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FF7F5-922F-4071-AB62-2E9346F0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657"/>
            <a:ext cx="10515600" cy="54705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/>
              <a:t>Review of day 1 and day 2 work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Tidy data</a:t>
            </a:r>
          </a:p>
          <a:p>
            <a:endParaRPr lang="en-GB" b="1" dirty="0"/>
          </a:p>
          <a:p>
            <a:r>
              <a:rPr lang="en-GB" b="1" dirty="0"/>
              <a:t>Linear models</a:t>
            </a:r>
          </a:p>
          <a:p>
            <a:endParaRPr lang="en-GB" b="1" dirty="0"/>
          </a:p>
          <a:p>
            <a:r>
              <a:rPr lang="en-GB" b="1" dirty="0"/>
              <a:t>Graphics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861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B201-16CD-4C0D-9266-6D04966C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Franklin Gothic Demi"/>
              </a:rPr>
              <a:t>Exercise: bind_rows() and merge()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1EEC-1D32-44F9-B34C-9217A02C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Open ‘</a:t>
            </a:r>
            <a:r>
              <a:rPr lang="en-GB" b="1" dirty="0"/>
              <a:t>walkingspeed.xlsx</a:t>
            </a:r>
            <a:r>
              <a:rPr lang="en-GB" dirty="0"/>
              <a:t>’ in Excel and look around.</a:t>
            </a:r>
            <a:endParaRPr lang="en-GB" dirty="0">
              <a:cs typeface="Calibri"/>
            </a:endParaRPr>
          </a:p>
          <a:p>
            <a:r>
              <a:rPr lang="en-GB" dirty="0"/>
              <a:t>Treatment and control participants are on separate sheets.</a:t>
            </a:r>
          </a:p>
          <a:p>
            <a:r>
              <a:rPr lang="en-GB" dirty="0"/>
              <a:t>Meta-data is in a third sheet</a:t>
            </a:r>
          </a:p>
          <a:p>
            <a:endParaRPr lang="en-GB" dirty="0"/>
          </a:p>
          <a:p>
            <a:r>
              <a:rPr lang="en-GB"/>
              <a:t>Which functions do we need to get these into a single usable sheet?</a:t>
            </a:r>
            <a:endParaRPr lang="en-GB">
              <a:cs typeface="Calibri"/>
            </a:endParaRPr>
          </a:p>
          <a:p>
            <a:endParaRPr lang="en-GB" dirty="0"/>
          </a:p>
          <a:p>
            <a:r>
              <a:rPr lang="en-GB" dirty="0"/>
              <a:t>You’ll ‘</a:t>
            </a:r>
            <a:r>
              <a:rPr lang="en-GB" b="1" err="1"/>
              <a:t>bind_rows</a:t>
            </a:r>
            <a:r>
              <a:rPr lang="en-GB" b="1" dirty="0"/>
              <a:t>()</a:t>
            </a:r>
            <a:r>
              <a:rPr lang="en-GB" dirty="0"/>
              <a:t>’ the data into a single </a:t>
            </a:r>
            <a:r>
              <a:rPr lang="en-GB" err="1"/>
              <a:t>dataframe</a:t>
            </a:r>
            <a:endParaRPr lang="en-GB"/>
          </a:p>
          <a:p>
            <a:r>
              <a:rPr lang="en-GB" dirty="0"/>
              <a:t>Then ‘</a:t>
            </a:r>
            <a:r>
              <a:rPr lang="en-GB" b="1" dirty="0"/>
              <a:t>merge()</a:t>
            </a:r>
            <a:r>
              <a:rPr lang="en-GB" dirty="0"/>
              <a:t>’ in the meta data.</a:t>
            </a:r>
          </a:p>
        </p:txBody>
      </p:sp>
    </p:spTree>
    <p:extLst>
      <p:ext uri="{BB962C8B-B14F-4D97-AF65-F5344CB8AC3E}">
        <p14:creationId xmlns:p14="http://schemas.microsoft.com/office/powerpoint/2010/main" val="198314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CD7EBF-4F81-6CC8-4397-D14730E6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Linear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6631B-BC22-39D1-06B1-89056CC7F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Review the ‘</a:t>
            </a:r>
            <a:r>
              <a:rPr lang="en-GB" dirty="0" err="1"/>
              <a:t>lm</a:t>
            </a:r>
            <a:r>
              <a:rPr lang="en-GB" dirty="0"/>
              <a:t>’ in the </a:t>
            </a:r>
            <a:r>
              <a:rPr lang="en-GB" dirty="0" err="1"/>
              <a:t>walkingspeed</a:t>
            </a:r>
            <a:r>
              <a:rPr lang="en-GB" dirty="0"/>
              <a:t> data</a:t>
            </a:r>
          </a:p>
          <a:p>
            <a:r>
              <a:rPr lang="en-GB" dirty="0"/>
              <a:t>Model </a:t>
            </a:r>
            <a:r>
              <a:rPr lang="en-GB"/>
              <a:t>and diagnose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968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CC99-D878-4748-849E-AFC02652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EDE4-3E06-4609-8F5D-8C6C8E7A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Much of our analysis can be expressed as asking whether/how an outcome depends on one or more predictors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R, we can model these relationships: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400" dirty="0" err="1">
                <a:latin typeface="Consolas" panose="020B0609020204030204" pitchFamily="49" charset="0"/>
              </a:rPr>
              <a:t>lm</a:t>
            </a:r>
            <a:r>
              <a:rPr lang="en-GB" sz="2400" dirty="0">
                <a:latin typeface="Consolas" panose="020B0609020204030204" pitchFamily="49" charset="0"/>
              </a:rPr>
              <a:t>( data = </a:t>
            </a:r>
            <a:r>
              <a:rPr lang="en-GB" sz="2400" dirty="0" err="1">
                <a:latin typeface="Consolas" panose="020B0609020204030204" pitchFamily="49" charset="0"/>
              </a:rPr>
              <a:t>walkingDat</a:t>
            </a:r>
            <a:r>
              <a:rPr lang="en-GB" sz="2400" dirty="0">
                <a:latin typeface="Consolas" panose="020B0609020204030204" pitchFamily="49" charset="0"/>
              </a:rPr>
              <a:t> , formula = time ~ sex + treatment 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530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A420-E417-4393-9B84-978BACA3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statistical tests as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4F7F-ABD3-4290-A0D6-719AD0380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28"/>
            <a:ext cx="10515600" cy="50537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Correlation between x and y: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lm</a:t>
            </a:r>
            <a:r>
              <a:rPr lang="en-GB" dirty="0">
                <a:latin typeface="Consolas" panose="020B0609020204030204" pitchFamily="49" charset="0"/>
              </a:rPr>
              <a:t>( time ~ age )</a:t>
            </a:r>
          </a:p>
          <a:p>
            <a:pPr marL="0" indent="0">
              <a:buNone/>
            </a:pPr>
            <a:r>
              <a:rPr lang="en-GB" dirty="0"/>
              <a:t>Comparison between two groups (height by health):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lm</a:t>
            </a:r>
            <a:r>
              <a:rPr lang="en-GB" dirty="0">
                <a:latin typeface="Consolas" panose="020B0609020204030204" pitchFamily="49" charset="0"/>
              </a:rPr>
              <a:t>( time ~ treatment )</a:t>
            </a:r>
          </a:p>
          <a:p>
            <a:pPr marL="0" indent="0">
              <a:buNone/>
            </a:pPr>
            <a:r>
              <a:rPr lang="en-GB" dirty="0"/>
              <a:t>One way ANOVA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lm</a:t>
            </a:r>
            <a:r>
              <a:rPr lang="en-GB" dirty="0">
                <a:latin typeface="Consolas" panose="020B0609020204030204" pitchFamily="49" charset="0"/>
              </a:rPr>
              <a:t>( time ~ department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So most analysis workflows:</a:t>
            </a:r>
          </a:p>
          <a:p>
            <a:r>
              <a:rPr lang="en-GB" dirty="0"/>
              <a:t>Get the data into the correct shape</a:t>
            </a:r>
          </a:p>
          <a:p>
            <a:r>
              <a:rPr lang="en-GB" dirty="0"/>
              <a:t>Clean and code</a:t>
            </a:r>
          </a:p>
          <a:p>
            <a:r>
              <a:rPr lang="en-GB" dirty="0"/>
              <a:t>Describe / visualise</a:t>
            </a:r>
          </a:p>
          <a:p>
            <a:r>
              <a:rPr lang="en-GB" dirty="0"/>
              <a:t>Estimate the model</a:t>
            </a:r>
          </a:p>
          <a:p>
            <a:r>
              <a:rPr lang="en-GB" dirty="0"/>
              <a:t>Check that the model fit is OK.</a:t>
            </a:r>
          </a:p>
          <a:p>
            <a:r>
              <a:rPr lang="en-GB" dirty="0"/>
              <a:t>Interpret the coefficients</a:t>
            </a:r>
          </a:p>
        </p:txBody>
      </p:sp>
    </p:spTree>
    <p:extLst>
      <p:ext uri="{BB962C8B-B14F-4D97-AF65-F5344CB8AC3E}">
        <p14:creationId xmlns:p14="http://schemas.microsoft.com/office/powerpoint/2010/main" val="43293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2639-3F0A-4E65-BD78-C5CE569E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Extensions of simple </a:t>
            </a:r>
            <a:r>
              <a:rPr lang="en-GB" dirty="0" err="1"/>
              <a:t>lm’s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A355-BAAB-4330-86DD-6571B4C5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Multivariable models (equiv. of 2-way ANCOVA)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lm</a:t>
            </a:r>
            <a:r>
              <a:rPr lang="en-GB" dirty="0">
                <a:latin typeface="Consolas" panose="020B0609020204030204" pitchFamily="49" charset="0"/>
              </a:rPr>
              <a:t>( time ~ age + sex + department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Repeated measures models (RM-ANCOVA) with package lme4: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lmer</a:t>
            </a:r>
            <a:r>
              <a:rPr lang="en-GB" dirty="0">
                <a:latin typeface="Consolas" panose="020B0609020204030204" pitchFamily="49" charset="0"/>
              </a:rPr>
              <a:t>( time ~ treatment + (1|patid)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Comparing proportions (binary data) with generalised linear models.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glm</a:t>
            </a:r>
            <a:r>
              <a:rPr lang="en-GB" dirty="0">
                <a:latin typeface="Consolas" panose="020B0609020204030204" pitchFamily="49" charset="0"/>
              </a:rPr>
              <a:t>( health ~ </a:t>
            </a:r>
            <a:r>
              <a:rPr lang="en-GB" dirty="0" err="1">
                <a:latin typeface="Consolas" panose="020B0609020204030204" pitchFamily="49" charset="0"/>
              </a:rPr>
              <a:t>Tree.species</a:t>
            </a:r>
            <a:r>
              <a:rPr lang="en-GB" dirty="0">
                <a:latin typeface="Consolas" panose="020B0609020204030204" pitchFamily="49" charset="0"/>
              </a:rPr>
              <a:t> , family=“binomial”)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219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7A08-1DB0-4B7D-891E-0D1E8A4D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is a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0814-2FF2-48C4-8BD8-19BFD246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281339"/>
            <a:ext cx="10515600" cy="878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https://lindeloev.github.io/tests-as-linear/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4E508BB-1336-40D7-AA22-E388F906C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" y="2001942"/>
            <a:ext cx="6313714" cy="422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C274A8-CB22-4FE6-B172-B4DE4A89E552}"/>
              </a:ext>
            </a:extLst>
          </p:cNvPr>
          <p:cNvSpPr txBox="1"/>
          <p:nvPr/>
        </p:nvSpPr>
        <p:spPr>
          <a:xfrm>
            <a:off x="7064829" y="1436915"/>
            <a:ext cx="424542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Consolas"/>
              </a:rPr>
              <a:t>Almost every analysis can be represented like: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</a:rPr>
              <a:t>Pain ~ Sex + Time</a:t>
            </a:r>
            <a:endParaRPr lang="en-GB">
              <a:latin typeface="Calibri" panose="020F0502020204030204"/>
              <a:cs typeface="Calibri"/>
            </a:endParaRPr>
          </a:p>
          <a:p>
            <a:endParaRPr lang="en-GB" dirty="0">
              <a:latin typeface="Consolas"/>
              <a:cs typeface="Calibri"/>
            </a:endParaRPr>
          </a:p>
          <a:p>
            <a:r>
              <a:rPr lang="en-GB" dirty="0">
                <a:latin typeface="Consolas"/>
                <a:cs typeface="Calibri"/>
              </a:rPr>
              <a:t>Y ~ X1 + X2 + …</a:t>
            </a:r>
          </a:p>
          <a:p>
            <a:endParaRPr lang="en-GB" dirty="0">
              <a:latin typeface="Consolas"/>
              <a:cs typeface="Calibri"/>
            </a:endParaRPr>
          </a:p>
          <a:p>
            <a:r>
              <a:rPr lang="en-GB" b="1" dirty="0">
                <a:latin typeface="Consolas"/>
                <a:cs typeface="Calibri"/>
              </a:rPr>
              <a:t>Or some extension of it.  So we only need to learn this one paradigm!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6214F-5127-4A3A-A708-CC60A32ADF3B}"/>
              </a:ext>
            </a:extLst>
          </p:cNvPr>
          <p:cNvSpPr txBox="1"/>
          <p:nvPr/>
        </p:nvSpPr>
        <p:spPr>
          <a:xfrm>
            <a:off x="7141030" y="4452256"/>
            <a:ext cx="49638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4"/>
              </a:rPr>
              <a:t>https://twitter.com/WomenInStat/status/1286420597505892352</a:t>
            </a:r>
            <a:r>
              <a:rPr lang="en-US" dirty="0"/>
              <a:t> 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3272722-D0B3-4B0A-BC24-5E91B0227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5146016"/>
            <a:ext cx="3712028" cy="15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616D-9885-4AD5-840E-86C1E419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and coding using R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4B95-8921-43A0-8E3A-99F5D3420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Your data is likely to need some cleaning and coding before analysis</a:t>
            </a:r>
          </a:p>
          <a:p>
            <a:endParaRPr lang="en-GB" dirty="0"/>
          </a:p>
          <a:p>
            <a:r>
              <a:rPr lang="en-GB" b="1" dirty="0"/>
              <a:t>Do not </a:t>
            </a:r>
            <a:r>
              <a:rPr lang="en-GB" dirty="0"/>
              <a:t>change your raw data.</a:t>
            </a:r>
          </a:p>
          <a:p>
            <a:r>
              <a:rPr lang="en-GB" dirty="0"/>
              <a:t>Do your management, cleaning and coding in your R script, </a:t>
            </a:r>
            <a:r>
              <a:rPr lang="en-GB" i="1" dirty="0"/>
              <a:t>not </a:t>
            </a:r>
            <a:r>
              <a:rPr lang="en-GB" dirty="0"/>
              <a:t>in the data file itself</a:t>
            </a:r>
          </a:p>
          <a:p>
            <a:r>
              <a:rPr lang="en-GB" dirty="0"/>
              <a:t>But </a:t>
            </a:r>
            <a:r>
              <a:rPr lang="en-GB" b="1" dirty="0"/>
              <a:t>do </a:t>
            </a:r>
            <a:r>
              <a:rPr lang="en-GB" dirty="0"/>
              <a:t>record your data sensibly, remembering that you’ll need to import it into a stats package.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This means:</a:t>
            </a:r>
          </a:p>
          <a:p>
            <a:r>
              <a:rPr lang="en-GB" dirty="0"/>
              <a:t>You have a clear audit trail with explanations in comments</a:t>
            </a:r>
          </a:p>
          <a:p>
            <a:r>
              <a:rPr lang="en-GB" dirty="0"/>
              <a:t>And you can easily undo if you make a mistake</a:t>
            </a:r>
          </a:p>
        </p:txBody>
      </p:sp>
    </p:spTree>
    <p:extLst>
      <p:ext uri="{BB962C8B-B14F-4D97-AF65-F5344CB8AC3E}">
        <p14:creationId xmlns:p14="http://schemas.microsoft.com/office/powerpoint/2010/main" val="93228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6A83-5C53-4293-8FC3-5F854999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Combing and cleaning – </a:t>
            </a:r>
            <a:br>
              <a:rPr lang="en-GB" dirty="0"/>
            </a:br>
            <a:r>
              <a:rPr lang="en-GB" dirty="0"/>
              <a:t>extract from my own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DC14-D188-411D-B2F2-B7AFE722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## Load and combine the data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preData</a:t>
            </a:r>
            <a:r>
              <a:rPr lang="en-GB" sz="2000" dirty="0">
                <a:latin typeface="Consolas" panose="020B0609020204030204" pitchFamily="49" charset="0"/>
              </a:rPr>
              <a:t> &lt;- </a:t>
            </a:r>
            <a:r>
              <a:rPr lang="en-GB" sz="2000" dirty="0" err="1">
                <a:latin typeface="Consolas" panose="020B0609020204030204" pitchFamily="49" charset="0"/>
              </a:rPr>
              <a:t>read_excel</a:t>
            </a:r>
            <a:r>
              <a:rPr lang="en-GB" sz="2000" dirty="0">
                <a:latin typeface="Consolas" panose="020B0609020204030204" pitchFamily="49" charset="0"/>
              </a:rPr>
              <a:t>(path="NEC4.xlsx", 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                    sheet="Pre probiotics",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                    range="A1:AD470")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postData</a:t>
            </a:r>
            <a:r>
              <a:rPr lang="en-GB" sz="2000" dirty="0">
                <a:latin typeface="Consolas" panose="020B0609020204030204" pitchFamily="49" charset="0"/>
              </a:rPr>
              <a:t> &lt;- </a:t>
            </a:r>
            <a:r>
              <a:rPr lang="en-GB" sz="2000" dirty="0" err="1">
                <a:latin typeface="Consolas" panose="020B0609020204030204" pitchFamily="49" charset="0"/>
              </a:rPr>
              <a:t>read_excel</a:t>
            </a:r>
            <a:r>
              <a:rPr lang="en-GB" sz="2000" dirty="0">
                <a:latin typeface="Consolas" panose="020B0609020204030204" pitchFamily="49" charset="0"/>
              </a:rPr>
              <a:t>(path="NEC4.xlsx", 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                     sheet="Post probiotics", 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                     range="A1:AD514")</a:t>
            </a:r>
          </a:p>
          <a:p>
            <a:pPr marL="0" indent="0">
              <a:buNone/>
            </a:pPr>
            <a:endParaRPr lang="en-GB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Combine data from pre- and post- together.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allData</a:t>
            </a:r>
            <a:r>
              <a:rPr lang="en-GB" sz="2000" dirty="0">
                <a:latin typeface="Consolas" panose="020B0609020204030204" pitchFamily="49" charset="0"/>
              </a:rPr>
              <a:t> &lt;- </a:t>
            </a:r>
            <a:r>
              <a:rPr lang="en-GB" sz="2000" dirty="0" err="1">
                <a:latin typeface="Consolas" panose="020B0609020204030204" pitchFamily="49" charset="0"/>
              </a:rPr>
              <a:t>rbind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preData</a:t>
            </a:r>
            <a:r>
              <a:rPr lang="en-GB" sz="2000" dirty="0">
                <a:latin typeface="Consolas" panose="020B0609020204030204" pitchFamily="49" charset="0"/>
              </a:rPr>
              <a:t>, </a:t>
            </a:r>
            <a:r>
              <a:rPr lang="en-GB" sz="2000" dirty="0" err="1">
                <a:latin typeface="Consolas" panose="020B0609020204030204" pitchFamily="49" charset="0"/>
              </a:rPr>
              <a:t>postData</a:t>
            </a:r>
            <a:r>
              <a:rPr lang="en-GB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## These were the two that Paul said he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## changed to not VON.  Currently set to VON</a:t>
            </a:r>
            <a:endParaRPr lang="sv-SE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800" dirty="0">
                <a:latin typeface="Consolas" panose="020B0609020204030204" pitchFamily="49" charset="0"/>
              </a:rPr>
              <a:t>allData$NEC_VON[allData$id==391] &lt;- 0</a:t>
            </a:r>
          </a:p>
          <a:p>
            <a:pPr marL="0" indent="0">
              <a:buNone/>
            </a:pPr>
            <a:r>
              <a:rPr lang="sv-SE" sz="1800" dirty="0">
                <a:latin typeface="Consolas" panose="020B0609020204030204" pitchFamily="49" charset="0"/>
              </a:rPr>
              <a:t>allData$NEC_VON[allData$id==1493] &lt;- 0</a:t>
            </a:r>
          </a:p>
          <a:p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DE1AC-024A-4150-804D-E597DB986347}"/>
              </a:ext>
            </a:extLst>
          </p:cNvPr>
          <p:cNvSpPr txBox="1"/>
          <p:nvPr/>
        </p:nvSpPr>
        <p:spPr>
          <a:xfrm>
            <a:off x="8403336" y="2203379"/>
            <a:ext cx="249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Loading data into two data frames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0892B-7170-41AC-9BB1-46229DC8DF0D}"/>
              </a:ext>
            </a:extLst>
          </p:cNvPr>
          <p:cNvSpPr txBox="1"/>
          <p:nvPr/>
        </p:nvSpPr>
        <p:spPr>
          <a:xfrm>
            <a:off x="8339328" y="3578616"/>
            <a:ext cx="249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Combining the two data frames into one ‘longer’ 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B2AFA-5CB1-4129-BE51-AC1233923281}"/>
              </a:ext>
            </a:extLst>
          </p:cNvPr>
          <p:cNvSpPr txBox="1"/>
          <p:nvPr/>
        </p:nvSpPr>
        <p:spPr>
          <a:xfrm>
            <a:off x="8403336" y="4976634"/>
            <a:ext cx="2496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Fixing some values that the CI said needed to be changed</a:t>
            </a:r>
          </a:p>
        </p:txBody>
      </p:sp>
    </p:spTree>
    <p:extLst>
      <p:ext uri="{BB962C8B-B14F-4D97-AF65-F5344CB8AC3E}">
        <p14:creationId xmlns:p14="http://schemas.microsoft.com/office/powerpoint/2010/main" val="353389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A8D0-352B-458B-B720-C20D2173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unhelpful but common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292A-77FA-4396-AB05-D877B69E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Things to avoid in data entry..</a:t>
            </a:r>
          </a:p>
          <a:p>
            <a:endParaRPr lang="en-GB" dirty="0"/>
          </a:p>
          <a:p>
            <a:r>
              <a:rPr lang="en-GB" dirty="0"/>
              <a:t>Colour coding.</a:t>
            </a:r>
          </a:p>
          <a:p>
            <a:r>
              <a:rPr lang="en-GB" dirty="0"/>
              <a:t>Leaving text notes in numerical fields.</a:t>
            </a:r>
          </a:p>
          <a:p>
            <a:r>
              <a:rPr lang="en-GB" dirty="0"/>
              <a:t>Repeating variable names</a:t>
            </a:r>
          </a:p>
          <a:p>
            <a:r>
              <a:rPr lang="en-GB" dirty="0"/>
              <a:t>Multiple rows of column header</a:t>
            </a:r>
          </a:p>
          <a:p>
            <a:r>
              <a:rPr lang="en-GB" dirty="0"/>
              <a:t>Merged cells</a:t>
            </a:r>
          </a:p>
          <a:p>
            <a:r>
              <a:rPr lang="en-GB" dirty="0"/>
              <a:t>Spaces in column names</a:t>
            </a:r>
          </a:p>
          <a:p>
            <a:endParaRPr lang="en-GB" dirty="0"/>
          </a:p>
          <a:p>
            <a:r>
              <a:rPr lang="en-GB" dirty="0"/>
              <a:t>How can we describe relationships between variables in terms of the column names?</a:t>
            </a:r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601D9-ADC7-4484-99DF-C1310CD09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5209"/>
              </p:ext>
            </p:extLst>
          </p:nvPr>
        </p:nvGraphicFramePr>
        <p:xfrm>
          <a:off x="7404915" y="2767144"/>
          <a:ext cx="3606800" cy="2249805"/>
        </p:xfrm>
        <a:graphic>
          <a:graphicData uri="http://schemas.openxmlformats.org/drawingml/2006/table">
            <a:tbl>
              <a:tblPr/>
              <a:tblGrid>
                <a:gridCol w="612295">
                  <a:extLst>
                    <a:ext uri="{9D8B030D-6E8A-4147-A177-3AD203B41FA5}">
                      <a16:colId xmlns:a16="http://schemas.microsoft.com/office/drawing/2014/main" val="610840472"/>
                    </a:ext>
                  </a:extLst>
                </a:gridCol>
                <a:gridCol w="861040">
                  <a:extLst>
                    <a:ext uri="{9D8B030D-6E8A-4147-A177-3AD203B41FA5}">
                      <a16:colId xmlns:a16="http://schemas.microsoft.com/office/drawing/2014/main" val="369803837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959847112"/>
                    </a:ext>
                  </a:extLst>
                </a:gridCol>
                <a:gridCol w="774936">
                  <a:extLst>
                    <a:ext uri="{9D8B030D-6E8A-4147-A177-3AD203B41FA5}">
                      <a16:colId xmlns:a16="http://schemas.microsoft.com/office/drawing/2014/main" val="1027198419"/>
                    </a:ext>
                  </a:extLst>
                </a:gridCol>
                <a:gridCol w="612295">
                  <a:extLst>
                    <a:ext uri="{9D8B030D-6E8A-4147-A177-3AD203B41FA5}">
                      <a16:colId xmlns:a16="http://schemas.microsoft.com/office/drawing/2014/main" val="40576104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18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3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52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02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908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96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4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40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82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927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99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1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A8D0-352B-458B-B720-C20D2173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unhelpful but common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292A-77FA-4396-AB05-D877B69E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Tidy data</a:t>
            </a:r>
          </a:p>
          <a:p>
            <a:endParaRPr lang="en-GB" dirty="0"/>
          </a:p>
          <a:p>
            <a:r>
              <a:rPr lang="en-GB" dirty="0"/>
              <a:t>One cell per value</a:t>
            </a:r>
          </a:p>
          <a:p>
            <a:r>
              <a:rPr lang="en-GB" dirty="0"/>
              <a:t>One row per observation</a:t>
            </a:r>
          </a:p>
          <a:p>
            <a:r>
              <a:rPr lang="en-GB" dirty="0"/>
              <a:t>One column per characteristic</a:t>
            </a:r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601D9-ADC7-4484-99DF-C1310CD0929D}"/>
              </a:ext>
            </a:extLst>
          </p:cNvPr>
          <p:cNvGraphicFramePr>
            <a:graphicFrameLocks noGrp="1"/>
          </p:cNvGraphicFramePr>
          <p:nvPr/>
        </p:nvGraphicFramePr>
        <p:xfrm>
          <a:off x="7404915" y="2767144"/>
          <a:ext cx="3606800" cy="2249805"/>
        </p:xfrm>
        <a:graphic>
          <a:graphicData uri="http://schemas.openxmlformats.org/drawingml/2006/table">
            <a:tbl>
              <a:tblPr/>
              <a:tblGrid>
                <a:gridCol w="612295">
                  <a:extLst>
                    <a:ext uri="{9D8B030D-6E8A-4147-A177-3AD203B41FA5}">
                      <a16:colId xmlns:a16="http://schemas.microsoft.com/office/drawing/2014/main" val="610840472"/>
                    </a:ext>
                  </a:extLst>
                </a:gridCol>
                <a:gridCol w="861040">
                  <a:extLst>
                    <a:ext uri="{9D8B030D-6E8A-4147-A177-3AD203B41FA5}">
                      <a16:colId xmlns:a16="http://schemas.microsoft.com/office/drawing/2014/main" val="369803837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959847112"/>
                    </a:ext>
                  </a:extLst>
                </a:gridCol>
                <a:gridCol w="774936">
                  <a:extLst>
                    <a:ext uri="{9D8B030D-6E8A-4147-A177-3AD203B41FA5}">
                      <a16:colId xmlns:a16="http://schemas.microsoft.com/office/drawing/2014/main" val="1027198419"/>
                    </a:ext>
                  </a:extLst>
                </a:gridCol>
                <a:gridCol w="612295">
                  <a:extLst>
                    <a:ext uri="{9D8B030D-6E8A-4147-A177-3AD203B41FA5}">
                      <a16:colId xmlns:a16="http://schemas.microsoft.com/office/drawing/2014/main" val="40576104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18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3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52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02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908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96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4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40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82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927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999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204FF2-96C5-3930-9564-193390337D9A}"/>
              </a:ext>
            </a:extLst>
          </p:cNvPr>
          <p:cNvSpPr txBox="1"/>
          <p:nvPr/>
        </p:nvSpPr>
        <p:spPr>
          <a:xfrm flipH="1">
            <a:off x="7653882" y="1850792"/>
            <a:ext cx="25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Some untidy data..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749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7B3B-F321-46DF-B8AA-3C227434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Better (tidy) data entry setup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AA3F31-3646-4A58-AAFF-E51290037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368891"/>
              </p:ext>
            </p:extLst>
          </p:nvPr>
        </p:nvGraphicFramePr>
        <p:xfrm>
          <a:off x="6407139" y="2522210"/>
          <a:ext cx="5219699" cy="2859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229">
                  <a:extLst>
                    <a:ext uri="{9D8B030D-6E8A-4147-A177-3AD203B41FA5}">
                      <a16:colId xmlns:a16="http://schemas.microsoft.com/office/drawing/2014/main" val="2013494011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3336056535"/>
                    </a:ext>
                  </a:extLst>
                </a:gridCol>
                <a:gridCol w="951921">
                  <a:extLst>
                    <a:ext uri="{9D8B030D-6E8A-4147-A177-3AD203B41FA5}">
                      <a16:colId xmlns:a16="http://schemas.microsoft.com/office/drawing/2014/main" val="736766618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3861222575"/>
                    </a:ext>
                  </a:extLst>
                </a:gridCol>
                <a:gridCol w="866248">
                  <a:extLst>
                    <a:ext uri="{9D8B030D-6E8A-4147-A177-3AD203B41FA5}">
                      <a16:colId xmlns:a16="http://schemas.microsoft.com/office/drawing/2014/main" val="2235103369"/>
                    </a:ext>
                  </a:extLst>
                </a:gridCol>
                <a:gridCol w="1573843">
                  <a:extLst>
                    <a:ext uri="{9D8B030D-6E8A-4147-A177-3AD203B41FA5}">
                      <a16:colId xmlns:a16="http://schemas.microsoft.com/office/drawing/2014/main" val="2389096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PatNo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Sex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Time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Pain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Notes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246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140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27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QOL score don't know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87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QOL score is approximate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215061"/>
                  </a:ext>
                </a:extLst>
              </a:tr>
              <a:tr h="192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477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536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119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00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Post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90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7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16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4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8433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A1E2EB-F5F6-4986-8108-DB2A9AF98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67566"/>
              </p:ext>
            </p:extLst>
          </p:nvPr>
        </p:nvGraphicFramePr>
        <p:xfrm>
          <a:off x="565165" y="4762147"/>
          <a:ext cx="5219697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553">
                  <a:extLst>
                    <a:ext uri="{9D8B030D-6E8A-4147-A177-3AD203B41FA5}">
                      <a16:colId xmlns:a16="http://schemas.microsoft.com/office/drawing/2014/main" val="949270138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1687361073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1726583743"/>
                    </a:ext>
                  </a:extLst>
                </a:gridCol>
                <a:gridCol w="852428">
                  <a:extLst>
                    <a:ext uri="{9D8B030D-6E8A-4147-A177-3AD203B41FA5}">
                      <a16:colId xmlns:a16="http://schemas.microsoft.com/office/drawing/2014/main" val="183418843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2622823188"/>
                    </a:ext>
                  </a:extLst>
                </a:gridCol>
                <a:gridCol w="775709">
                  <a:extLst>
                    <a:ext uri="{9D8B030D-6E8A-4147-A177-3AD203B41FA5}">
                      <a16:colId xmlns:a16="http://schemas.microsoft.com/office/drawing/2014/main" val="1131318563"/>
                    </a:ext>
                  </a:extLst>
                </a:gridCol>
                <a:gridCol w="1409348">
                  <a:extLst>
                    <a:ext uri="{9D8B030D-6E8A-4147-A177-3AD203B41FA5}">
                      <a16:colId xmlns:a16="http://schemas.microsoft.com/office/drawing/2014/main" val="3836438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PatNo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Pain1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Pain2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278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260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446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DK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269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QOL1 is approximate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570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85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980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8865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B80BAC-1580-4CB9-A56D-392B6E6F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28040"/>
              </p:ext>
            </p:extLst>
          </p:nvPr>
        </p:nvGraphicFramePr>
        <p:xfrm>
          <a:off x="565162" y="1701155"/>
          <a:ext cx="3606800" cy="2249805"/>
        </p:xfrm>
        <a:graphic>
          <a:graphicData uri="http://schemas.openxmlformats.org/drawingml/2006/table">
            <a:tbl>
              <a:tblPr/>
              <a:tblGrid>
                <a:gridCol w="612295">
                  <a:extLst>
                    <a:ext uri="{9D8B030D-6E8A-4147-A177-3AD203B41FA5}">
                      <a16:colId xmlns:a16="http://schemas.microsoft.com/office/drawing/2014/main" val="610840472"/>
                    </a:ext>
                  </a:extLst>
                </a:gridCol>
                <a:gridCol w="861040">
                  <a:extLst>
                    <a:ext uri="{9D8B030D-6E8A-4147-A177-3AD203B41FA5}">
                      <a16:colId xmlns:a16="http://schemas.microsoft.com/office/drawing/2014/main" val="369803837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959847112"/>
                    </a:ext>
                  </a:extLst>
                </a:gridCol>
                <a:gridCol w="774936">
                  <a:extLst>
                    <a:ext uri="{9D8B030D-6E8A-4147-A177-3AD203B41FA5}">
                      <a16:colId xmlns:a16="http://schemas.microsoft.com/office/drawing/2014/main" val="1027198419"/>
                    </a:ext>
                  </a:extLst>
                </a:gridCol>
                <a:gridCol w="612295">
                  <a:extLst>
                    <a:ext uri="{9D8B030D-6E8A-4147-A177-3AD203B41FA5}">
                      <a16:colId xmlns:a16="http://schemas.microsoft.com/office/drawing/2014/main" val="40576104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18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3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52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02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908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96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4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40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82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927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99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52D880-E36B-4033-B428-69C7F76C0854}"/>
              </a:ext>
            </a:extLst>
          </p:cNvPr>
          <p:cNvSpPr txBox="1"/>
          <p:nvPr/>
        </p:nvSpPr>
        <p:spPr>
          <a:xfrm>
            <a:off x="418611" y="3950960"/>
            <a:ext cx="3397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Better – wide </a:t>
            </a:r>
          </a:p>
          <a:p>
            <a:r>
              <a:rPr lang="en-GB" dirty="0"/>
              <a:t>(unit of observation is the patient)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B71DE-4F63-4A69-A37D-D8C00415434C}"/>
              </a:ext>
            </a:extLst>
          </p:cNvPr>
          <p:cNvSpPr txBox="1"/>
          <p:nvPr/>
        </p:nvSpPr>
        <p:spPr>
          <a:xfrm>
            <a:off x="6329600" y="1713705"/>
            <a:ext cx="353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Better – long </a:t>
            </a:r>
          </a:p>
          <a:p>
            <a:r>
              <a:rPr lang="en-GB" dirty="0"/>
              <a:t>(unit of observation is the occasion)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C84F9-1FB8-4361-92EC-CCB2FD309FB0}"/>
              </a:ext>
            </a:extLst>
          </p:cNvPr>
          <p:cNvSpPr txBox="1"/>
          <p:nvPr/>
        </p:nvSpPr>
        <p:spPr>
          <a:xfrm>
            <a:off x="565162" y="124939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5508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60C3-FF25-426D-9EAE-BB2EA495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D209-A146-403C-B38B-33DBA9F1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09"/>
            <a:ext cx="10515600" cy="511635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Tidy data principles:</a:t>
            </a:r>
          </a:p>
          <a:p>
            <a:pPr lvl="1"/>
            <a:r>
              <a:rPr lang="en-GB" b="1" dirty="0"/>
              <a:t>All information we need for analysis in one rectangle of data:</a:t>
            </a:r>
          </a:p>
          <a:p>
            <a:pPr lvl="1"/>
            <a:r>
              <a:rPr lang="en-GB" b="1" dirty="0"/>
              <a:t>One row per unit of observation</a:t>
            </a:r>
          </a:p>
          <a:p>
            <a:pPr lvl="1"/>
            <a:r>
              <a:rPr lang="en-GB" b="1" dirty="0"/>
              <a:t>One column per variable</a:t>
            </a:r>
          </a:p>
          <a:p>
            <a:pPr lvl="1"/>
            <a:endParaRPr lang="en-GB" dirty="0"/>
          </a:p>
          <a:p>
            <a:r>
              <a:rPr lang="en-GB" dirty="0"/>
              <a:t>Tidy data allows us to describe</a:t>
            </a:r>
            <a:br>
              <a:rPr lang="en-GB" dirty="0"/>
            </a:br>
            <a:r>
              <a:rPr lang="en-GB" dirty="0"/>
              <a:t>relationships between our </a:t>
            </a:r>
            <a:br>
              <a:rPr lang="en-GB" dirty="0"/>
            </a:br>
            <a:r>
              <a:rPr lang="en-GB" dirty="0"/>
              <a:t>variables in simple terms: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Pain ~ Sex + Time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Pain ~ Sex + Time + (1|PatNo)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hlinkClick r:id="rId2"/>
              </a:rPr>
              <a:t>https://cran.r-project.org/web/packages/tidyr/vignettes/tidy-data.html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2D7D47-414D-4C76-875A-ABF6B367C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364222"/>
              </p:ext>
            </p:extLst>
          </p:nvPr>
        </p:nvGraphicFramePr>
        <p:xfrm>
          <a:off x="6096000" y="2310946"/>
          <a:ext cx="5814339" cy="3343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634">
                  <a:extLst>
                    <a:ext uri="{9D8B030D-6E8A-4147-A177-3AD203B41FA5}">
                      <a16:colId xmlns:a16="http://schemas.microsoft.com/office/drawing/2014/main" val="2013494011"/>
                    </a:ext>
                  </a:extLst>
                </a:gridCol>
                <a:gridCol w="678634">
                  <a:extLst>
                    <a:ext uri="{9D8B030D-6E8A-4147-A177-3AD203B41FA5}">
                      <a16:colId xmlns:a16="http://schemas.microsoft.com/office/drawing/2014/main" val="3336056535"/>
                    </a:ext>
                  </a:extLst>
                </a:gridCol>
                <a:gridCol w="1060366">
                  <a:extLst>
                    <a:ext uri="{9D8B030D-6E8A-4147-A177-3AD203B41FA5}">
                      <a16:colId xmlns:a16="http://schemas.microsoft.com/office/drawing/2014/main" val="736766618"/>
                    </a:ext>
                  </a:extLst>
                </a:gridCol>
                <a:gridCol w="678634">
                  <a:extLst>
                    <a:ext uri="{9D8B030D-6E8A-4147-A177-3AD203B41FA5}">
                      <a16:colId xmlns:a16="http://schemas.microsoft.com/office/drawing/2014/main" val="3861222575"/>
                    </a:ext>
                  </a:extLst>
                </a:gridCol>
                <a:gridCol w="560529">
                  <a:extLst>
                    <a:ext uri="{9D8B030D-6E8A-4147-A177-3AD203B41FA5}">
                      <a16:colId xmlns:a16="http://schemas.microsoft.com/office/drawing/2014/main" val="2235103369"/>
                    </a:ext>
                  </a:extLst>
                </a:gridCol>
                <a:gridCol w="2157542">
                  <a:extLst>
                    <a:ext uri="{9D8B030D-6E8A-4147-A177-3AD203B41FA5}">
                      <a16:colId xmlns:a16="http://schemas.microsoft.com/office/drawing/2014/main" val="2389096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 err="1">
                          <a:effectLst/>
                        </a:rPr>
                        <a:t>PatNo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Sex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Time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Pain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QOL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Notes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246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140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27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QOL score don't know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87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QOL score is approximate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215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Pre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477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Pre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536703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119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00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90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Post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7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Post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16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Post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4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84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34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0414-2779-4BC4-8B96-0A5FBEED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Franklin Gothic Demi"/>
              </a:rPr>
              <a:t>tidyverse, data.table, etc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DCEE0-D34C-4606-8BB7-80ACE83A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Data wrangling </a:t>
            </a:r>
            <a:r>
              <a:rPr lang="en-GB" dirty="0"/>
              <a:t>can be difficult in ‘base’ R, and slow with big datasets.</a:t>
            </a:r>
          </a:p>
          <a:p>
            <a:endParaRPr lang="en-GB" dirty="0"/>
          </a:p>
          <a:p>
            <a:r>
              <a:rPr lang="en-GB" dirty="0"/>
              <a:t>Package ‘</a:t>
            </a:r>
            <a:r>
              <a:rPr lang="en-GB" b="1" dirty="0" err="1"/>
              <a:t>data.table</a:t>
            </a:r>
            <a:r>
              <a:rPr lang="en-GB" dirty="0"/>
              <a:t>’ introduces a new operator [ , , ] and makes working with big data much easier.</a:t>
            </a:r>
          </a:p>
          <a:p>
            <a:endParaRPr lang="en-GB" dirty="0"/>
          </a:p>
          <a:p>
            <a:r>
              <a:rPr lang="en-GB" dirty="0"/>
              <a:t>‘</a:t>
            </a:r>
            <a:r>
              <a:rPr lang="en-GB" b="1" dirty="0" err="1"/>
              <a:t>tidyverse</a:t>
            </a:r>
            <a:r>
              <a:rPr lang="en-GB" dirty="0"/>
              <a:t>’ is a large collection of packages that provides a lot of new functions and a new syntax for writing R code.</a:t>
            </a:r>
          </a:p>
          <a:p>
            <a:endParaRPr lang="en-GB" dirty="0"/>
          </a:p>
          <a:p>
            <a:r>
              <a:rPr lang="en-GB" dirty="0"/>
              <a:t>base vs </a:t>
            </a:r>
            <a:r>
              <a:rPr lang="en-GB" dirty="0" err="1"/>
              <a:t>data.table</a:t>
            </a:r>
            <a:r>
              <a:rPr lang="en-GB" dirty="0"/>
              <a:t> vs </a:t>
            </a:r>
            <a:r>
              <a:rPr lang="en-GB" dirty="0" err="1"/>
              <a:t>tidyverse</a:t>
            </a:r>
            <a:r>
              <a:rPr lang="en-GB" dirty="0"/>
              <a:t> debates can get quite heated.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16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27BA6AF434694A8B630154A0EB1116" ma:contentTypeVersion="4" ma:contentTypeDescription="Create a new document." ma:contentTypeScope="" ma:versionID="2179cceb79c02f8c4a8490a33fd7d67c">
  <xsd:schema xmlns:xsd="http://www.w3.org/2001/XMLSchema" xmlns:xs="http://www.w3.org/2001/XMLSchema" xmlns:p="http://schemas.microsoft.com/office/2006/metadata/properties" xmlns:ns2="0751d174-9901-4bce-9cea-0a6736e3069e" targetNamespace="http://schemas.microsoft.com/office/2006/metadata/properties" ma:root="true" ma:fieldsID="694f4b57abac7d395eecc5349eccaeff" ns2:_="">
    <xsd:import namespace="0751d174-9901-4bce-9cea-0a6736e306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51d174-9901-4bce-9cea-0a6736e306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A490FF-1E3B-46A6-B550-A7FB8FD516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34E32D-492D-47F4-88B3-DF0592272000}">
  <ds:schemaRefs>
    <ds:schemaRef ds:uri="http://purl.org/dc/dcmitype/"/>
    <ds:schemaRef ds:uri="d9c6e329-dad9-42c6-9bda-472fde65b550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4D6C45D-88E1-4732-81D2-1ECFBB2EA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51d174-9901-4bce-9cea-0a6736e306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4305</TotalTime>
  <Words>2135</Words>
  <Application>Microsoft Office PowerPoint</Application>
  <PresentationFormat>Widescreen</PresentationFormat>
  <Paragraphs>738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Franklin Gothic Book</vt:lpstr>
      <vt:lpstr>Franklin Gothic Demi</vt:lpstr>
      <vt:lpstr>MV Boli</vt:lpstr>
      <vt:lpstr>Wingdings</vt:lpstr>
      <vt:lpstr>Office Theme</vt:lpstr>
      <vt:lpstr>R and Rstudio for statistics  Day 2 Data management Linear models</vt:lpstr>
      <vt:lpstr>Today’s work</vt:lpstr>
      <vt:lpstr>Cleaning and coding using R scripts</vt:lpstr>
      <vt:lpstr>Combing and cleaning –  extract from my own code</vt:lpstr>
      <vt:lpstr>Some unhelpful but common practices</vt:lpstr>
      <vt:lpstr>Some unhelpful but common practices</vt:lpstr>
      <vt:lpstr>Better (tidy) data entry setup</vt:lpstr>
      <vt:lpstr>Tidy data</vt:lpstr>
      <vt:lpstr>tidyverse, data.table, etc</vt:lpstr>
      <vt:lpstr>tidyverse</vt:lpstr>
      <vt:lpstr>Base R vs tidyverse vs data.table: subsetting a data frame</vt:lpstr>
      <vt:lpstr>%&gt;%  pipes</vt:lpstr>
      <vt:lpstr>%&gt;%  pipes  ( now |&gt; )</vt:lpstr>
      <vt:lpstr>Reshaping (long &lt;--&gt; wide) (both might be necessary)</vt:lpstr>
      <vt:lpstr>Combining datasets </vt:lpstr>
      <vt:lpstr>Combining datasets</vt:lpstr>
      <vt:lpstr>rbind / bind_rows - row binding, appending</vt:lpstr>
      <vt:lpstr>merge / join</vt:lpstr>
      <vt:lpstr>Exercise – Data management</vt:lpstr>
      <vt:lpstr>Exercise: bind_rows() and merge()</vt:lpstr>
      <vt:lpstr>Linear models</vt:lpstr>
      <vt:lpstr>Linear models</vt:lpstr>
      <vt:lpstr>Common statistical tests as linear models</vt:lpstr>
      <vt:lpstr>Extensions of simple lm’s</vt:lpstr>
      <vt:lpstr>Everything is a linear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statistics Day 2 Data management Graphing Linear models</dc:title>
  <dc:creator>George Savva</dc:creator>
  <cp:lastModifiedBy>George Savva (QIB)</cp:lastModifiedBy>
  <cp:revision>214</cp:revision>
  <dcterms:created xsi:type="dcterms:W3CDTF">2020-01-15T22:26:21Z</dcterms:created>
  <dcterms:modified xsi:type="dcterms:W3CDTF">2023-01-22T22:52:35Z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0x0101005627BA6AF434694A8B630154A0EB1116</vt:lpwstr>
  </property>
</Properties>
</file>