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5" r:id="rId6"/>
    <p:sldId id="294" r:id="rId7"/>
    <p:sldId id="286" r:id="rId8"/>
    <p:sldId id="287" r:id="rId9"/>
    <p:sldId id="292" r:id="rId10"/>
    <p:sldId id="290" r:id="rId11"/>
    <p:sldId id="291" r:id="rId12"/>
    <p:sldId id="272" r:id="rId13"/>
    <p:sldId id="288" r:id="rId14"/>
    <p:sldId id="293" r:id="rId15"/>
    <p:sldId id="280" r:id="rId16"/>
    <p:sldId id="281" r:id="rId17"/>
    <p:sldId id="300" r:id="rId18"/>
    <p:sldId id="282" r:id="rId19"/>
    <p:sldId id="298" r:id="rId20"/>
    <p:sldId id="283" r:id="rId21"/>
    <p:sldId id="284" r:id="rId22"/>
    <p:sldId id="264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E5D820-7BEC-4E0B-A57B-016998E0C0D0}" type="doc">
      <dgm:prSet loTypeId="urn:microsoft.com/office/officeart/2011/layout/HexagonRadial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D33030BB-237B-49F2-AFE0-F8FD34604694}">
      <dgm:prSet custT="1"/>
      <dgm:spPr/>
      <dgm:t>
        <a:bodyPr/>
        <a:lstStyle/>
        <a:p>
          <a:r>
            <a:rPr lang="en-GB" sz="3600" b="1" dirty="0"/>
            <a:t>Where next?</a:t>
          </a:r>
        </a:p>
      </dgm:t>
    </dgm:pt>
    <dgm:pt modelId="{F2B50FE8-742B-42D0-B424-75A5B4B3FBE6}" type="parTrans" cxnId="{71584B65-360F-4127-B618-E16D808EB067}">
      <dgm:prSet/>
      <dgm:spPr/>
      <dgm:t>
        <a:bodyPr/>
        <a:lstStyle/>
        <a:p>
          <a:endParaRPr lang="en-GB" sz="2400"/>
        </a:p>
      </dgm:t>
    </dgm:pt>
    <dgm:pt modelId="{274D20B8-9B59-4252-ABF8-86E0E0305E76}" type="sibTrans" cxnId="{71584B65-360F-4127-B618-E16D808EB067}">
      <dgm:prSet/>
      <dgm:spPr/>
      <dgm:t>
        <a:bodyPr/>
        <a:lstStyle/>
        <a:p>
          <a:endParaRPr lang="en-GB" sz="2400"/>
        </a:p>
      </dgm:t>
    </dgm:pt>
    <dgm:pt modelId="{8A8E32E9-5B0F-4660-9379-C160DD9D56BE}">
      <dgm:prSet custT="1"/>
      <dgm:spPr/>
      <dgm:t>
        <a:bodyPr/>
        <a:lstStyle/>
        <a:p>
          <a:r>
            <a:rPr lang="en-GB" sz="1800" b="1" dirty="0"/>
            <a:t>Quarto</a:t>
          </a:r>
        </a:p>
        <a:p>
          <a:r>
            <a:rPr lang="en-GB" sz="1600" dirty="0"/>
            <a:t>reports and presentations</a:t>
          </a:r>
        </a:p>
      </dgm:t>
    </dgm:pt>
    <dgm:pt modelId="{5F2B3E44-6B8D-4476-A931-E4EF41F68401}" type="parTrans" cxnId="{A123A93A-B6A6-40EB-9301-8E7DFD95570B}">
      <dgm:prSet/>
      <dgm:spPr/>
      <dgm:t>
        <a:bodyPr/>
        <a:lstStyle/>
        <a:p>
          <a:endParaRPr lang="en-GB" sz="2400"/>
        </a:p>
      </dgm:t>
    </dgm:pt>
    <dgm:pt modelId="{E1EE41BF-2E23-4B05-85FE-88AE88BD7F94}" type="sibTrans" cxnId="{A123A93A-B6A6-40EB-9301-8E7DFD95570B}">
      <dgm:prSet/>
      <dgm:spPr/>
      <dgm:t>
        <a:bodyPr/>
        <a:lstStyle/>
        <a:p>
          <a:endParaRPr lang="en-GB" sz="2400"/>
        </a:p>
      </dgm:t>
    </dgm:pt>
    <dgm:pt modelId="{C9B901EC-B360-43A1-A6D9-87741F8601E0}">
      <dgm:prSet custT="1"/>
      <dgm:spPr/>
      <dgm:t>
        <a:bodyPr/>
        <a:lstStyle/>
        <a:p>
          <a:r>
            <a:rPr lang="en-GB" sz="3200" b="1" dirty="0"/>
            <a:t>Git</a:t>
          </a:r>
        </a:p>
        <a:p>
          <a:r>
            <a:rPr lang="en-GB" sz="2400" dirty="0"/>
            <a:t>version control</a:t>
          </a:r>
          <a:endParaRPr lang="en-GB" sz="1200" dirty="0"/>
        </a:p>
      </dgm:t>
    </dgm:pt>
    <dgm:pt modelId="{815C5D55-3FAD-456B-A65C-10287FC2360B}" type="parTrans" cxnId="{3F64AEC7-3A8F-47D8-9BED-AC6F30A7561B}">
      <dgm:prSet/>
      <dgm:spPr/>
      <dgm:t>
        <a:bodyPr/>
        <a:lstStyle/>
        <a:p>
          <a:endParaRPr lang="en-GB" sz="2400"/>
        </a:p>
      </dgm:t>
    </dgm:pt>
    <dgm:pt modelId="{6E5F1345-BEFD-4101-980A-5555020B314A}" type="sibTrans" cxnId="{3F64AEC7-3A8F-47D8-9BED-AC6F30A7561B}">
      <dgm:prSet/>
      <dgm:spPr/>
      <dgm:t>
        <a:bodyPr/>
        <a:lstStyle/>
        <a:p>
          <a:endParaRPr lang="en-GB" sz="2400"/>
        </a:p>
      </dgm:t>
    </dgm:pt>
    <dgm:pt modelId="{F6472753-824F-4CB0-A60A-F1553F744355}">
      <dgm:prSet custT="1"/>
      <dgm:spPr/>
      <dgm:t>
        <a:bodyPr/>
        <a:lstStyle/>
        <a:p>
          <a:r>
            <a:rPr lang="en-GB" sz="2400" b="1" dirty="0" err="1"/>
            <a:t>Tidyverse</a:t>
          </a:r>
          <a:r>
            <a:rPr lang="en-GB" sz="2400" dirty="0"/>
            <a:t> or </a:t>
          </a:r>
          <a:r>
            <a:rPr lang="en-GB" sz="2400" b="1" dirty="0" err="1"/>
            <a:t>data.table</a:t>
          </a:r>
          <a:r>
            <a:rPr lang="en-GB" sz="1800" b="1" dirty="0"/>
            <a:t> </a:t>
          </a:r>
          <a:r>
            <a:rPr lang="en-GB" sz="1600" dirty="0"/>
            <a:t>data wrangling</a:t>
          </a:r>
        </a:p>
      </dgm:t>
    </dgm:pt>
    <dgm:pt modelId="{879D3671-9D72-47F8-A6BB-AE3A8DFCE14B}" type="parTrans" cxnId="{8FA71E5A-97F4-4D79-A313-54ADBFD0F8B6}">
      <dgm:prSet/>
      <dgm:spPr/>
      <dgm:t>
        <a:bodyPr/>
        <a:lstStyle/>
        <a:p>
          <a:endParaRPr lang="en-GB" sz="2400"/>
        </a:p>
      </dgm:t>
    </dgm:pt>
    <dgm:pt modelId="{675F0853-6F0C-4A8D-8865-281926F40287}" type="sibTrans" cxnId="{8FA71E5A-97F4-4D79-A313-54ADBFD0F8B6}">
      <dgm:prSet/>
      <dgm:spPr/>
      <dgm:t>
        <a:bodyPr/>
        <a:lstStyle/>
        <a:p>
          <a:endParaRPr lang="en-GB" sz="2400"/>
        </a:p>
      </dgm:t>
    </dgm:pt>
    <dgm:pt modelId="{F9AAFA32-0FC3-46F3-BC81-E9C309341C82}">
      <dgm:prSet custT="1"/>
      <dgm:spPr/>
      <dgm:t>
        <a:bodyPr/>
        <a:lstStyle/>
        <a:p>
          <a:r>
            <a:rPr lang="en-GB" sz="2400" b="1" dirty="0"/>
            <a:t>Bio-conductor</a:t>
          </a:r>
        </a:p>
      </dgm:t>
    </dgm:pt>
    <dgm:pt modelId="{FFF2414E-B5CA-410E-8519-62873691B395}" type="parTrans" cxnId="{3643E1A4-EE8B-4BE5-AE3A-F73D2B228FD1}">
      <dgm:prSet/>
      <dgm:spPr/>
      <dgm:t>
        <a:bodyPr/>
        <a:lstStyle/>
        <a:p>
          <a:endParaRPr lang="en-GB" sz="2400"/>
        </a:p>
      </dgm:t>
    </dgm:pt>
    <dgm:pt modelId="{99B596C5-75E9-4624-A235-E9ADD0DDE302}" type="sibTrans" cxnId="{3643E1A4-EE8B-4BE5-AE3A-F73D2B228FD1}">
      <dgm:prSet/>
      <dgm:spPr/>
      <dgm:t>
        <a:bodyPr/>
        <a:lstStyle/>
        <a:p>
          <a:endParaRPr lang="en-GB" sz="2400"/>
        </a:p>
      </dgm:t>
    </dgm:pt>
    <dgm:pt modelId="{BE76B9E9-D15C-4B7B-9C1E-829690B0B8A0}">
      <dgm:prSet custT="1"/>
      <dgm:spPr/>
      <dgm:t>
        <a:bodyPr/>
        <a:lstStyle/>
        <a:p>
          <a:r>
            <a:rPr lang="en-GB" sz="2400" b="1" dirty="0"/>
            <a:t>ggplot2</a:t>
          </a:r>
          <a:r>
            <a:rPr lang="en-GB" sz="1600" dirty="0"/>
            <a:t> for graphics</a:t>
          </a:r>
        </a:p>
      </dgm:t>
    </dgm:pt>
    <dgm:pt modelId="{BE1683E6-B0FE-4621-A0FA-E5EA2422D643}" type="parTrans" cxnId="{F486879C-9496-4207-9E66-717587CC3870}">
      <dgm:prSet/>
      <dgm:spPr/>
      <dgm:t>
        <a:bodyPr/>
        <a:lstStyle/>
        <a:p>
          <a:endParaRPr lang="en-GB" sz="2400"/>
        </a:p>
      </dgm:t>
    </dgm:pt>
    <dgm:pt modelId="{5C13ED9B-242C-4C82-ADB3-F44DEBADB527}" type="sibTrans" cxnId="{F486879C-9496-4207-9E66-717587CC3870}">
      <dgm:prSet/>
      <dgm:spPr/>
      <dgm:t>
        <a:bodyPr/>
        <a:lstStyle/>
        <a:p>
          <a:endParaRPr lang="en-GB" sz="2400"/>
        </a:p>
      </dgm:t>
    </dgm:pt>
    <dgm:pt modelId="{1F38CD3E-2566-4E68-9F35-1F527850AAD4}">
      <dgm:prSet custT="1"/>
      <dgm:spPr/>
      <dgm:t>
        <a:bodyPr/>
        <a:lstStyle/>
        <a:p>
          <a:r>
            <a:rPr lang="en-GB" sz="4000" b="1" dirty="0"/>
            <a:t>R</a:t>
          </a:r>
          <a:r>
            <a:rPr lang="en-GB" sz="1800" dirty="0"/>
            <a:t> programming</a:t>
          </a:r>
        </a:p>
      </dgm:t>
    </dgm:pt>
    <dgm:pt modelId="{7FD6E7EF-14C1-4809-BD51-1A578C163689}" type="parTrans" cxnId="{91244D96-F2C0-461F-8673-95C0A1D9ADCF}">
      <dgm:prSet/>
      <dgm:spPr/>
      <dgm:t>
        <a:bodyPr/>
        <a:lstStyle/>
        <a:p>
          <a:endParaRPr lang="en-GB" sz="2400"/>
        </a:p>
      </dgm:t>
    </dgm:pt>
    <dgm:pt modelId="{66A30DE2-36E4-4A2D-AE50-54BABDFADD6D}" type="sibTrans" cxnId="{91244D96-F2C0-461F-8673-95C0A1D9ADCF}">
      <dgm:prSet/>
      <dgm:spPr/>
      <dgm:t>
        <a:bodyPr/>
        <a:lstStyle/>
        <a:p>
          <a:endParaRPr lang="en-GB" sz="2400"/>
        </a:p>
      </dgm:t>
    </dgm:pt>
    <dgm:pt modelId="{FCA78678-6EA5-4567-BDFA-E5D976780375}" type="pres">
      <dgm:prSet presAssocID="{F7E5D820-7BEC-4E0B-A57B-016998E0C0D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B943B4B1-F02B-4543-A91B-E137B47966DC}" type="pres">
      <dgm:prSet presAssocID="{D33030BB-237B-49F2-AFE0-F8FD34604694}" presName="Parent" presStyleLbl="node0" presStyleIdx="0" presStyleCnt="1">
        <dgm:presLayoutVars>
          <dgm:chMax val="6"/>
          <dgm:chPref val="6"/>
        </dgm:presLayoutVars>
      </dgm:prSet>
      <dgm:spPr/>
    </dgm:pt>
    <dgm:pt modelId="{BE7ED723-C28E-421D-B864-FC02934ED5F8}" type="pres">
      <dgm:prSet presAssocID="{1F38CD3E-2566-4E68-9F35-1F527850AAD4}" presName="Accent1" presStyleCnt="0"/>
      <dgm:spPr/>
    </dgm:pt>
    <dgm:pt modelId="{136764CC-E947-44DF-AACA-C7ADFB642581}" type="pres">
      <dgm:prSet presAssocID="{1F38CD3E-2566-4E68-9F35-1F527850AAD4}" presName="Accent" presStyleLbl="bgShp" presStyleIdx="0" presStyleCnt="6"/>
      <dgm:spPr/>
    </dgm:pt>
    <dgm:pt modelId="{57943A31-1DAC-47A1-AA2F-4968F653BD36}" type="pres">
      <dgm:prSet presAssocID="{1F38CD3E-2566-4E68-9F35-1F527850AAD4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83DE63C-726E-4D46-BA01-3B86B74CF68D}" type="pres">
      <dgm:prSet presAssocID="{8A8E32E9-5B0F-4660-9379-C160DD9D56BE}" presName="Accent2" presStyleCnt="0"/>
      <dgm:spPr/>
    </dgm:pt>
    <dgm:pt modelId="{96F1F028-367C-4392-9DE5-E02460AEFE83}" type="pres">
      <dgm:prSet presAssocID="{8A8E32E9-5B0F-4660-9379-C160DD9D56BE}" presName="Accent" presStyleLbl="bgShp" presStyleIdx="1" presStyleCnt="6"/>
      <dgm:spPr/>
    </dgm:pt>
    <dgm:pt modelId="{68B6D225-9326-40E8-B298-33C3F1041CF3}" type="pres">
      <dgm:prSet presAssocID="{8A8E32E9-5B0F-4660-9379-C160DD9D56BE}" presName="Child2" presStyleLbl="node1" presStyleIdx="1" presStyleCnt="6" custLinFactNeighborX="1954" custLinFactNeighborY="-753">
        <dgm:presLayoutVars>
          <dgm:chMax val="0"/>
          <dgm:chPref val="0"/>
          <dgm:bulletEnabled val="1"/>
        </dgm:presLayoutVars>
      </dgm:prSet>
      <dgm:spPr/>
    </dgm:pt>
    <dgm:pt modelId="{B1F21E5F-0651-4B0F-9D87-1D3EE91639C1}" type="pres">
      <dgm:prSet presAssocID="{C9B901EC-B360-43A1-A6D9-87741F8601E0}" presName="Accent3" presStyleCnt="0"/>
      <dgm:spPr/>
    </dgm:pt>
    <dgm:pt modelId="{8430688E-325F-4B13-BDF1-9B4B711689C0}" type="pres">
      <dgm:prSet presAssocID="{C9B901EC-B360-43A1-A6D9-87741F8601E0}" presName="Accent" presStyleLbl="bgShp" presStyleIdx="2" presStyleCnt="6"/>
      <dgm:spPr/>
    </dgm:pt>
    <dgm:pt modelId="{B071D86E-8830-4723-9EF4-854DBF7E996A}" type="pres">
      <dgm:prSet presAssocID="{C9B901EC-B360-43A1-A6D9-87741F8601E0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105C9327-3C5B-474A-A1B8-3BA9BA3935CC}" type="pres">
      <dgm:prSet presAssocID="{F6472753-824F-4CB0-A60A-F1553F744355}" presName="Accent4" presStyleCnt="0"/>
      <dgm:spPr/>
    </dgm:pt>
    <dgm:pt modelId="{F39B00E1-F7AA-4889-8967-507CDD9B1702}" type="pres">
      <dgm:prSet presAssocID="{F6472753-824F-4CB0-A60A-F1553F744355}" presName="Accent" presStyleLbl="bgShp" presStyleIdx="3" presStyleCnt="6"/>
      <dgm:spPr/>
    </dgm:pt>
    <dgm:pt modelId="{7A3868EE-BA2F-4517-A9ED-036C51380DD3}" type="pres">
      <dgm:prSet presAssocID="{F6472753-824F-4CB0-A60A-F1553F744355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3D99817E-77E7-4215-9C69-87132D8A6934}" type="pres">
      <dgm:prSet presAssocID="{F9AAFA32-0FC3-46F3-BC81-E9C309341C82}" presName="Accent5" presStyleCnt="0"/>
      <dgm:spPr/>
    </dgm:pt>
    <dgm:pt modelId="{93EE7763-4105-4793-86A6-5260FAF3D042}" type="pres">
      <dgm:prSet presAssocID="{F9AAFA32-0FC3-46F3-BC81-E9C309341C82}" presName="Accent" presStyleLbl="bgShp" presStyleIdx="4" presStyleCnt="6"/>
      <dgm:spPr/>
    </dgm:pt>
    <dgm:pt modelId="{EE6E0884-A4E1-4F1A-9B30-ECA3F3971B7E}" type="pres">
      <dgm:prSet presAssocID="{F9AAFA32-0FC3-46F3-BC81-E9C309341C82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E7BFCBFD-1505-409D-9E66-1FF59546FB29}" type="pres">
      <dgm:prSet presAssocID="{BE76B9E9-D15C-4B7B-9C1E-829690B0B8A0}" presName="Accent6" presStyleCnt="0"/>
      <dgm:spPr/>
    </dgm:pt>
    <dgm:pt modelId="{525D35F6-B8B2-4406-A087-31B85B131D5F}" type="pres">
      <dgm:prSet presAssocID="{BE76B9E9-D15C-4B7B-9C1E-829690B0B8A0}" presName="Accent" presStyleLbl="bgShp" presStyleIdx="5" presStyleCnt="6"/>
      <dgm:spPr/>
    </dgm:pt>
    <dgm:pt modelId="{F294A21B-EB38-4DF6-B725-1DDA43983AEE}" type="pres">
      <dgm:prSet presAssocID="{BE76B9E9-D15C-4B7B-9C1E-829690B0B8A0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123A93A-B6A6-40EB-9301-8E7DFD95570B}" srcId="{D33030BB-237B-49F2-AFE0-F8FD34604694}" destId="{8A8E32E9-5B0F-4660-9379-C160DD9D56BE}" srcOrd="1" destOrd="0" parTransId="{5F2B3E44-6B8D-4476-A931-E4EF41F68401}" sibTransId="{E1EE41BF-2E23-4B05-85FE-88AE88BD7F94}"/>
    <dgm:cxn modelId="{54CBF23F-4F5B-4BFC-9371-7577F6F79BC3}" type="presOf" srcId="{BE76B9E9-D15C-4B7B-9C1E-829690B0B8A0}" destId="{F294A21B-EB38-4DF6-B725-1DDA43983AEE}" srcOrd="0" destOrd="0" presId="urn:microsoft.com/office/officeart/2011/layout/HexagonRadial"/>
    <dgm:cxn modelId="{71584B65-360F-4127-B618-E16D808EB067}" srcId="{F7E5D820-7BEC-4E0B-A57B-016998E0C0D0}" destId="{D33030BB-237B-49F2-AFE0-F8FD34604694}" srcOrd="0" destOrd="0" parTransId="{F2B50FE8-742B-42D0-B424-75A5B4B3FBE6}" sibTransId="{274D20B8-9B59-4252-ABF8-86E0E0305E76}"/>
    <dgm:cxn modelId="{8A117A68-8BC1-4E87-9B47-06F913D5B7BA}" type="presOf" srcId="{F9AAFA32-0FC3-46F3-BC81-E9C309341C82}" destId="{EE6E0884-A4E1-4F1A-9B30-ECA3F3971B7E}" srcOrd="0" destOrd="0" presId="urn:microsoft.com/office/officeart/2011/layout/HexagonRadial"/>
    <dgm:cxn modelId="{50BA2C51-763E-4E51-9CBA-52843D718F1E}" type="presOf" srcId="{D33030BB-237B-49F2-AFE0-F8FD34604694}" destId="{B943B4B1-F02B-4543-A91B-E137B47966DC}" srcOrd="0" destOrd="0" presId="urn:microsoft.com/office/officeart/2011/layout/HexagonRadial"/>
    <dgm:cxn modelId="{8FA71E5A-97F4-4D79-A313-54ADBFD0F8B6}" srcId="{D33030BB-237B-49F2-AFE0-F8FD34604694}" destId="{F6472753-824F-4CB0-A60A-F1553F744355}" srcOrd="3" destOrd="0" parTransId="{879D3671-9D72-47F8-A6BB-AE3A8DFCE14B}" sibTransId="{675F0853-6F0C-4A8D-8865-281926F40287}"/>
    <dgm:cxn modelId="{57B1C47A-E56F-48B1-B077-D5F8C3C9F460}" type="presOf" srcId="{F6472753-824F-4CB0-A60A-F1553F744355}" destId="{7A3868EE-BA2F-4517-A9ED-036C51380DD3}" srcOrd="0" destOrd="0" presId="urn:microsoft.com/office/officeart/2011/layout/HexagonRadial"/>
    <dgm:cxn modelId="{91244D96-F2C0-461F-8673-95C0A1D9ADCF}" srcId="{D33030BB-237B-49F2-AFE0-F8FD34604694}" destId="{1F38CD3E-2566-4E68-9F35-1F527850AAD4}" srcOrd="0" destOrd="0" parTransId="{7FD6E7EF-14C1-4809-BD51-1A578C163689}" sibTransId="{66A30DE2-36E4-4A2D-AE50-54BABDFADD6D}"/>
    <dgm:cxn modelId="{9F49349B-8D65-4B00-AB23-24B3AE0D9E5C}" type="presOf" srcId="{8A8E32E9-5B0F-4660-9379-C160DD9D56BE}" destId="{68B6D225-9326-40E8-B298-33C3F1041CF3}" srcOrd="0" destOrd="0" presId="urn:microsoft.com/office/officeart/2011/layout/HexagonRadial"/>
    <dgm:cxn modelId="{F486879C-9496-4207-9E66-717587CC3870}" srcId="{D33030BB-237B-49F2-AFE0-F8FD34604694}" destId="{BE76B9E9-D15C-4B7B-9C1E-829690B0B8A0}" srcOrd="5" destOrd="0" parTransId="{BE1683E6-B0FE-4621-A0FA-E5EA2422D643}" sibTransId="{5C13ED9B-242C-4C82-ADB3-F44DEBADB527}"/>
    <dgm:cxn modelId="{3643E1A4-EE8B-4BE5-AE3A-F73D2B228FD1}" srcId="{D33030BB-237B-49F2-AFE0-F8FD34604694}" destId="{F9AAFA32-0FC3-46F3-BC81-E9C309341C82}" srcOrd="4" destOrd="0" parTransId="{FFF2414E-B5CA-410E-8519-62873691B395}" sibTransId="{99B596C5-75E9-4624-A235-E9ADD0DDE302}"/>
    <dgm:cxn modelId="{8EAC07AC-58D6-4345-8B78-87890E3A11DC}" type="presOf" srcId="{C9B901EC-B360-43A1-A6D9-87741F8601E0}" destId="{B071D86E-8830-4723-9EF4-854DBF7E996A}" srcOrd="0" destOrd="0" presId="urn:microsoft.com/office/officeart/2011/layout/HexagonRadial"/>
    <dgm:cxn modelId="{3F64AEC7-3A8F-47D8-9BED-AC6F30A7561B}" srcId="{D33030BB-237B-49F2-AFE0-F8FD34604694}" destId="{C9B901EC-B360-43A1-A6D9-87741F8601E0}" srcOrd="2" destOrd="0" parTransId="{815C5D55-3FAD-456B-A65C-10287FC2360B}" sibTransId="{6E5F1345-BEFD-4101-980A-5555020B314A}"/>
    <dgm:cxn modelId="{0E8D1ACA-07AB-4796-95F5-DC36925FCD90}" type="presOf" srcId="{F7E5D820-7BEC-4E0B-A57B-016998E0C0D0}" destId="{FCA78678-6EA5-4567-BDFA-E5D976780375}" srcOrd="0" destOrd="0" presId="urn:microsoft.com/office/officeart/2011/layout/HexagonRadial"/>
    <dgm:cxn modelId="{92E732EA-A7F4-438C-814B-ADCAA481E4E1}" type="presOf" srcId="{1F38CD3E-2566-4E68-9F35-1F527850AAD4}" destId="{57943A31-1DAC-47A1-AA2F-4968F653BD36}" srcOrd="0" destOrd="0" presId="urn:microsoft.com/office/officeart/2011/layout/HexagonRadial"/>
    <dgm:cxn modelId="{087C9F8E-6E65-4A47-BCB0-8A2592588B51}" type="presParOf" srcId="{FCA78678-6EA5-4567-BDFA-E5D976780375}" destId="{B943B4B1-F02B-4543-A91B-E137B47966DC}" srcOrd="0" destOrd="0" presId="urn:microsoft.com/office/officeart/2011/layout/HexagonRadial"/>
    <dgm:cxn modelId="{37732FEF-B7F4-4BC9-87C9-B952CF0A8692}" type="presParOf" srcId="{FCA78678-6EA5-4567-BDFA-E5D976780375}" destId="{BE7ED723-C28E-421D-B864-FC02934ED5F8}" srcOrd="1" destOrd="0" presId="urn:microsoft.com/office/officeart/2011/layout/HexagonRadial"/>
    <dgm:cxn modelId="{A5F20474-D902-4E69-85A0-9216C079EF2F}" type="presParOf" srcId="{BE7ED723-C28E-421D-B864-FC02934ED5F8}" destId="{136764CC-E947-44DF-AACA-C7ADFB642581}" srcOrd="0" destOrd="0" presId="urn:microsoft.com/office/officeart/2011/layout/HexagonRadial"/>
    <dgm:cxn modelId="{194C3214-9D73-4976-96B7-5CAE2A0C95A7}" type="presParOf" srcId="{FCA78678-6EA5-4567-BDFA-E5D976780375}" destId="{57943A31-1DAC-47A1-AA2F-4968F653BD36}" srcOrd="2" destOrd="0" presId="urn:microsoft.com/office/officeart/2011/layout/HexagonRadial"/>
    <dgm:cxn modelId="{E456A6DD-6463-4134-B1BA-4080FD0DB2A8}" type="presParOf" srcId="{FCA78678-6EA5-4567-BDFA-E5D976780375}" destId="{A83DE63C-726E-4D46-BA01-3B86B74CF68D}" srcOrd="3" destOrd="0" presId="urn:microsoft.com/office/officeart/2011/layout/HexagonRadial"/>
    <dgm:cxn modelId="{1BFBC8ED-3355-44EC-8EC7-DF44EFFA879D}" type="presParOf" srcId="{A83DE63C-726E-4D46-BA01-3B86B74CF68D}" destId="{96F1F028-367C-4392-9DE5-E02460AEFE83}" srcOrd="0" destOrd="0" presId="urn:microsoft.com/office/officeart/2011/layout/HexagonRadial"/>
    <dgm:cxn modelId="{29A571F0-5C0A-4195-9FE4-4F06AC920F26}" type="presParOf" srcId="{FCA78678-6EA5-4567-BDFA-E5D976780375}" destId="{68B6D225-9326-40E8-B298-33C3F1041CF3}" srcOrd="4" destOrd="0" presId="urn:microsoft.com/office/officeart/2011/layout/HexagonRadial"/>
    <dgm:cxn modelId="{D199BA2F-C1FF-480F-A0D0-CCB2549CC4D3}" type="presParOf" srcId="{FCA78678-6EA5-4567-BDFA-E5D976780375}" destId="{B1F21E5F-0651-4B0F-9D87-1D3EE91639C1}" srcOrd="5" destOrd="0" presId="urn:microsoft.com/office/officeart/2011/layout/HexagonRadial"/>
    <dgm:cxn modelId="{FE954889-2835-458A-9AD9-66D9F308531C}" type="presParOf" srcId="{B1F21E5F-0651-4B0F-9D87-1D3EE91639C1}" destId="{8430688E-325F-4B13-BDF1-9B4B711689C0}" srcOrd="0" destOrd="0" presId="urn:microsoft.com/office/officeart/2011/layout/HexagonRadial"/>
    <dgm:cxn modelId="{85094433-22EF-4D3D-8B5D-2FB19B9BEB54}" type="presParOf" srcId="{FCA78678-6EA5-4567-BDFA-E5D976780375}" destId="{B071D86E-8830-4723-9EF4-854DBF7E996A}" srcOrd="6" destOrd="0" presId="urn:microsoft.com/office/officeart/2011/layout/HexagonRadial"/>
    <dgm:cxn modelId="{1281048C-D682-47C3-A2CF-031746051E04}" type="presParOf" srcId="{FCA78678-6EA5-4567-BDFA-E5D976780375}" destId="{105C9327-3C5B-474A-A1B8-3BA9BA3935CC}" srcOrd="7" destOrd="0" presId="urn:microsoft.com/office/officeart/2011/layout/HexagonRadial"/>
    <dgm:cxn modelId="{6C9E7F9E-8E09-4673-ACB0-CCC27D3424C1}" type="presParOf" srcId="{105C9327-3C5B-474A-A1B8-3BA9BA3935CC}" destId="{F39B00E1-F7AA-4889-8967-507CDD9B1702}" srcOrd="0" destOrd="0" presId="urn:microsoft.com/office/officeart/2011/layout/HexagonRadial"/>
    <dgm:cxn modelId="{EBDB2975-D584-4EAA-838F-9DD7161AA55B}" type="presParOf" srcId="{FCA78678-6EA5-4567-BDFA-E5D976780375}" destId="{7A3868EE-BA2F-4517-A9ED-036C51380DD3}" srcOrd="8" destOrd="0" presId="urn:microsoft.com/office/officeart/2011/layout/HexagonRadial"/>
    <dgm:cxn modelId="{04032379-4F5D-4C91-9A40-919821DA9009}" type="presParOf" srcId="{FCA78678-6EA5-4567-BDFA-E5D976780375}" destId="{3D99817E-77E7-4215-9C69-87132D8A6934}" srcOrd="9" destOrd="0" presId="urn:microsoft.com/office/officeart/2011/layout/HexagonRadial"/>
    <dgm:cxn modelId="{D33919FD-4644-4D11-B812-19B9B1707CE1}" type="presParOf" srcId="{3D99817E-77E7-4215-9C69-87132D8A6934}" destId="{93EE7763-4105-4793-86A6-5260FAF3D042}" srcOrd="0" destOrd="0" presId="urn:microsoft.com/office/officeart/2011/layout/HexagonRadial"/>
    <dgm:cxn modelId="{6AFC7F55-F272-494A-B99D-15D528ACA526}" type="presParOf" srcId="{FCA78678-6EA5-4567-BDFA-E5D976780375}" destId="{EE6E0884-A4E1-4F1A-9B30-ECA3F3971B7E}" srcOrd="10" destOrd="0" presId="urn:microsoft.com/office/officeart/2011/layout/HexagonRadial"/>
    <dgm:cxn modelId="{E466FD0B-E018-4598-9811-4E2917916443}" type="presParOf" srcId="{FCA78678-6EA5-4567-BDFA-E5D976780375}" destId="{E7BFCBFD-1505-409D-9E66-1FF59546FB29}" srcOrd="11" destOrd="0" presId="urn:microsoft.com/office/officeart/2011/layout/HexagonRadial"/>
    <dgm:cxn modelId="{0710FBAC-7FA1-476C-AB73-5B67EC9FF2DC}" type="presParOf" srcId="{E7BFCBFD-1505-409D-9E66-1FF59546FB29}" destId="{525D35F6-B8B2-4406-A087-31B85B131D5F}" srcOrd="0" destOrd="0" presId="urn:microsoft.com/office/officeart/2011/layout/HexagonRadial"/>
    <dgm:cxn modelId="{E9C4C42A-5330-465E-81C8-4D2C14FC2672}" type="presParOf" srcId="{FCA78678-6EA5-4567-BDFA-E5D976780375}" destId="{F294A21B-EB38-4DF6-B725-1DDA43983AEE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B4B1-F02B-4543-A91B-E137B47966DC}">
      <dsp:nvSpPr>
        <dsp:cNvPr id="0" name=""/>
        <dsp:cNvSpPr/>
      </dsp:nvSpPr>
      <dsp:spPr>
        <a:xfrm>
          <a:off x="4137323" y="2002418"/>
          <a:ext cx="2545160" cy="2201667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kern="1200" dirty="0"/>
            <a:t>Where next?</a:t>
          </a:r>
        </a:p>
      </dsp:txBody>
      <dsp:txXfrm>
        <a:off x="4559092" y="2367265"/>
        <a:ext cx="1701622" cy="1471973"/>
      </dsp:txXfrm>
    </dsp:sp>
    <dsp:sp modelId="{96F1F028-367C-4392-9DE5-E02460AEFE83}">
      <dsp:nvSpPr>
        <dsp:cNvPr id="0" name=""/>
        <dsp:cNvSpPr/>
      </dsp:nvSpPr>
      <dsp:spPr>
        <a:xfrm>
          <a:off x="5731083" y="94906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943A31-1DAC-47A1-AA2F-4968F653BD36}">
      <dsp:nvSpPr>
        <dsp:cNvPr id="0" name=""/>
        <dsp:cNvSpPr/>
      </dsp:nvSpPr>
      <dsp:spPr>
        <a:xfrm>
          <a:off x="4371769" y="0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b="1" kern="1200" dirty="0"/>
            <a:t>R</a:t>
          </a:r>
          <a:r>
            <a:rPr lang="en-GB" sz="1800" kern="1200" dirty="0"/>
            <a:t> programming</a:t>
          </a:r>
        </a:p>
      </dsp:txBody>
      <dsp:txXfrm>
        <a:off x="4717421" y="299029"/>
        <a:ext cx="1394437" cy="1206353"/>
      </dsp:txXfrm>
    </dsp:sp>
    <dsp:sp modelId="{8430688E-325F-4B13-BDF1-9B4B711689C0}">
      <dsp:nvSpPr>
        <dsp:cNvPr id="0" name=""/>
        <dsp:cNvSpPr/>
      </dsp:nvSpPr>
      <dsp:spPr>
        <a:xfrm>
          <a:off x="6851806" y="2495884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6D225-9326-40E8-B298-33C3F1041CF3}">
      <dsp:nvSpPr>
        <dsp:cNvPr id="0" name=""/>
        <dsp:cNvSpPr/>
      </dsp:nvSpPr>
      <dsp:spPr>
        <a:xfrm>
          <a:off x="6325391" y="1096246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Quarto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reports and presentations</a:t>
          </a:r>
        </a:p>
      </dsp:txBody>
      <dsp:txXfrm>
        <a:off x="6671043" y="1395275"/>
        <a:ext cx="1394437" cy="1206353"/>
      </dsp:txXfrm>
    </dsp:sp>
    <dsp:sp modelId="{F39B00E1-F7AA-4889-8967-507CDD9B1702}">
      <dsp:nvSpPr>
        <dsp:cNvPr id="0" name=""/>
        <dsp:cNvSpPr/>
      </dsp:nvSpPr>
      <dsp:spPr>
        <a:xfrm>
          <a:off x="6073279" y="4241949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71D86E-8830-4723-9EF4-854DBF7E996A}">
      <dsp:nvSpPr>
        <dsp:cNvPr id="0" name=""/>
        <dsp:cNvSpPr/>
      </dsp:nvSpPr>
      <dsp:spPr>
        <a:xfrm>
          <a:off x="6284636" y="3291638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/>
            <a:t>Git</a:t>
          </a:r>
        </a:p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version control</a:t>
          </a:r>
          <a:endParaRPr lang="en-GB" sz="1200" kern="1200" dirty="0"/>
        </a:p>
      </dsp:txBody>
      <dsp:txXfrm>
        <a:off x="6630288" y="3590667"/>
        <a:ext cx="1394437" cy="1206353"/>
      </dsp:txXfrm>
    </dsp:sp>
    <dsp:sp modelId="{93EE7763-4105-4793-86A6-5260FAF3D042}">
      <dsp:nvSpPr>
        <dsp:cNvPr id="0" name=""/>
        <dsp:cNvSpPr/>
      </dsp:nvSpPr>
      <dsp:spPr>
        <a:xfrm>
          <a:off x="4142059" y="4423197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3868EE-BA2F-4517-A9ED-036C51380DD3}">
      <dsp:nvSpPr>
        <dsp:cNvPr id="0" name=""/>
        <dsp:cNvSpPr/>
      </dsp:nvSpPr>
      <dsp:spPr>
        <a:xfrm>
          <a:off x="4371769" y="4402713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 err="1"/>
            <a:t>Tidyverse</a:t>
          </a:r>
          <a:r>
            <a:rPr lang="en-GB" sz="2400" kern="1200" dirty="0"/>
            <a:t> or </a:t>
          </a:r>
          <a:r>
            <a:rPr lang="en-GB" sz="2400" b="1" kern="1200" dirty="0" err="1"/>
            <a:t>data.table</a:t>
          </a:r>
          <a:r>
            <a:rPr lang="en-GB" sz="1800" b="1" kern="1200" dirty="0"/>
            <a:t> </a:t>
          </a:r>
          <a:r>
            <a:rPr lang="en-GB" sz="1600" kern="1200" dirty="0"/>
            <a:t>data wrangling</a:t>
          </a:r>
        </a:p>
      </dsp:txBody>
      <dsp:txXfrm>
        <a:off x="4717421" y="4701742"/>
        <a:ext cx="1394437" cy="1206353"/>
      </dsp:txXfrm>
    </dsp:sp>
    <dsp:sp modelId="{525D35F6-B8B2-4406-A087-31B85B131D5F}">
      <dsp:nvSpPr>
        <dsp:cNvPr id="0" name=""/>
        <dsp:cNvSpPr/>
      </dsp:nvSpPr>
      <dsp:spPr>
        <a:xfrm>
          <a:off x="3002983" y="2877002"/>
          <a:ext cx="960281" cy="827409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E0884-A4E1-4F1A-9B30-ECA3F3971B7E}">
      <dsp:nvSpPr>
        <dsp:cNvPr id="0" name=""/>
        <dsp:cNvSpPr/>
      </dsp:nvSpPr>
      <dsp:spPr>
        <a:xfrm>
          <a:off x="2450022" y="3292879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Bio-conductor</a:t>
          </a:r>
        </a:p>
      </dsp:txBody>
      <dsp:txXfrm>
        <a:off x="2795674" y="3591908"/>
        <a:ext cx="1394437" cy="1206353"/>
      </dsp:txXfrm>
    </dsp:sp>
    <dsp:sp modelId="{F294A21B-EB38-4DF6-B725-1DDA43983AEE}">
      <dsp:nvSpPr>
        <dsp:cNvPr id="0" name=""/>
        <dsp:cNvSpPr/>
      </dsp:nvSpPr>
      <dsp:spPr>
        <a:xfrm>
          <a:off x="2450022" y="1107351"/>
          <a:ext cx="2085741" cy="1804411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ggplot2</a:t>
          </a:r>
          <a:r>
            <a:rPr lang="en-GB" sz="1600" kern="1200" dirty="0"/>
            <a:t> for graphics</a:t>
          </a:r>
        </a:p>
      </dsp:txBody>
      <dsp:txXfrm>
        <a:off x="2795674" y="1406380"/>
        <a:ext cx="1394437" cy="12063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90A4-E2C6-4241-87EA-FBF9341E8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60E0-FBF2-4062-BF4B-EC8B04AE4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3279C-3771-472A-95B6-2CEAA687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453AA-BE8C-4B9F-94A9-A45205A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5E278-3DCE-4F34-B92E-9CF0C80B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420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B366C-317B-450E-BF55-A0DF1047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BAE38-24AA-4630-86D5-5324F59DA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548A1-0CBA-4D41-AA7F-D1372733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A35E-2197-4223-9B49-80A3CCB9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056-8EEB-4734-8024-3090C2C9F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15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6F3D4-117F-4251-BBAB-7849DDA09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7CA7-D990-4BAD-8BCA-FD1D31E56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D698-43AB-4042-8F8C-641D8571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BC0B5-1CF7-4275-9D41-37D6FCC2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FA5D8-AB47-4C77-B7A4-2C6517CA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91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198C-9378-4AF6-9698-7583B1C6B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  <a:solidFill>
            <a:schemeClr val="tx2"/>
          </a:solidFill>
        </p:spPr>
        <p:txBody>
          <a:bodyPr lIns="864000" bIns="0"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597A4-B8E9-4D37-97A0-29FE6757C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C9BAA-BBEF-4197-ACFB-CA2BC37BE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D8E7C-4344-4A65-833F-22C344CB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3A48-BEDF-4F17-B059-3D7134E9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50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F254E-FFD5-4152-A7CC-6FA47DD2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120A7-5667-48B8-A1B1-7B558543B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9AD4-33CB-4011-A412-08EEDD35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6F0-FA69-41F1-8274-36710436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B4017-1341-4E56-8DA5-8A707774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0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4B0D-0F3B-401E-AC6E-2B5C8BEA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E6A89-CBCD-4BAC-8E87-9FF85EF5D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AE7CD3-D13D-474E-BC77-5FDD87A4A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EF009-1DD9-48BB-80BF-E346577C0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42402-5663-40F6-8023-CEF5A8C1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C4DBC-A73A-4D8E-98AB-1C20895F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8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BD9-2908-428A-818A-9C987958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F22BA-B7AF-49D9-ACC1-1F14D82FB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A2CE67-780C-4AFB-9559-699844B38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A9FFF-569C-4923-ACD2-50A57F536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415E8-0E88-43B6-BE12-E5A440EB58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38988-B3A9-4A3C-AB85-814FBAFB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15EC27-4C6E-48CA-B756-D48746C9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6D8E53-B254-43DF-9AA2-8B08A281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6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0B6E6-A76C-4F06-92D3-39B286C36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4799C7-1B71-428E-9BB8-1892EE3B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B0EB1D-D30C-4024-B87F-B94466A9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84A8A2-4DAE-408B-A412-B487C4D8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618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6EA29-9552-4603-8600-BC974F971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487E9-4E62-4B47-B91B-0B2397C5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B67F1-A654-496A-9C64-A00EC1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DE74-56F1-4D21-897C-B6E201FE0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EEDD4-947C-45BB-BCAF-69C57D25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3D483-83C8-4034-B01D-3DA4F3AC3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304CC-E698-454D-B139-629DDE36F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10203-0621-4EF9-A148-92D4B892E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E4274-8F83-4711-B49C-94E89729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96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366B-2C0E-44A8-A74D-D0113AE6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ECA5E6-B2AC-40B7-86F4-42E6DCAFD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939CF-AF9F-4868-A35E-AEB2108E89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AF67-4D03-4D7B-A7A2-C4F94EE3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BDBA0-7FE2-4347-9616-81F8C48C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A8571-0762-4851-A7C7-3CD0F4E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8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19984-D6DD-4C38-95E4-0C247864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875"/>
            <a:ext cx="12192000" cy="1325563"/>
          </a:xfrm>
          <a:prstGeom prst="rect">
            <a:avLst/>
          </a:prstGeom>
          <a:solidFill>
            <a:schemeClr val="tx2"/>
          </a:solidFill>
        </p:spPr>
        <p:txBody>
          <a:bodyPr vert="horz" lIns="864000" tIns="45720" rIns="91440" bIns="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C8C7-8C13-4A9A-A241-D4B808CB63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4A158-E511-45B4-8606-D4542355A5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EC2BA-6AD1-484E-A8E2-68BB2565F1E0}" type="datetimeFigureOut">
              <a:rPr lang="en-GB" smtClean="0"/>
              <a:t>16/01/2023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530C5-2924-4EF3-B9B9-84DE15CC0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08F38-792F-4BE9-A7BA-429DD06E5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D532E-F850-4BB1-86DF-1C47ACFBDB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93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4400" kern="1200">
          <a:solidFill>
            <a:schemeClr val="accent1">
              <a:lumMod val="20000"/>
              <a:lumOff val="8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oey711.github.io/phyloseq/" TargetMode="External"/><Relationship Id="rId2" Type="http://schemas.openxmlformats.org/officeDocument/2006/relationships/hyperlink" Target="https://education.rstudio.com/learn/beginner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ookbook-r.com/" TargetMode="External"/><Relationship Id="rId3" Type="http://schemas.openxmlformats.org/officeDocument/2006/relationships/hyperlink" Target="https://r4ds.had.co.nz/" TargetMode="External"/><Relationship Id="rId7" Type="http://schemas.openxmlformats.org/officeDocument/2006/relationships/hyperlink" Target="https://swcarpentry.github.io/r-novice-gapminder/" TargetMode="External"/><Relationship Id="rId2" Type="http://schemas.openxmlformats.org/officeDocument/2006/relationships/hyperlink" Target="https://philip-leftwich.github.io/physalia-stats-intro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uber.embl.de/msmb/" TargetMode="External"/><Relationship Id="rId5" Type="http://schemas.openxmlformats.org/officeDocument/2006/relationships/hyperlink" Target="https://learningstatisticswithr.com/" TargetMode="External"/><Relationship Id="rId10" Type="http://schemas.openxmlformats.org/officeDocument/2006/relationships/hyperlink" Target="https://rstats.wtf/" TargetMode="External"/><Relationship Id="rId4" Type="http://schemas.openxmlformats.org/officeDocument/2006/relationships/hyperlink" Target="https://adv-r.hadley.nz/" TargetMode="External"/><Relationship Id="rId9" Type="http://schemas.openxmlformats.org/officeDocument/2006/relationships/hyperlink" Target="https://www.bigbookofr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views/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stats.wtf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1C34E6-556B-49E0-A0AD-DB5E51967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DC6662-7D48-4856-9BDF-97C4FC8B1E41}"/>
              </a:ext>
            </a:extLst>
          </p:cNvPr>
          <p:cNvSpPr/>
          <p:nvPr/>
        </p:nvSpPr>
        <p:spPr>
          <a:xfrm>
            <a:off x="0" y="18662"/>
            <a:ext cx="12192000" cy="6858000"/>
          </a:xfrm>
          <a:prstGeom prst="rect">
            <a:avLst/>
          </a:prstGeom>
          <a:solidFill>
            <a:srgbClr val="FFFFFF">
              <a:alpha val="66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5880B-BA6E-4AE9-BD46-3A753ABEF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7428" y="1443832"/>
            <a:ext cx="9144000" cy="1722437"/>
          </a:xfr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dirty="0">
                <a:latin typeface="Franklin Gothic Demi" panose="020B0703020102020204" pitchFamily="34" charset="0"/>
              </a:rPr>
              <a:t>R and RStudio for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0270C6-2369-447F-8021-97232CA22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0100"/>
            <a:ext cx="9144000" cy="1244600"/>
          </a:xfrm>
        </p:spPr>
        <p:txBody>
          <a:bodyPr>
            <a:normAutofit/>
          </a:bodyPr>
          <a:lstStyle/>
          <a:p>
            <a:r>
              <a:rPr lang="en-GB" sz="3600" dirty="0">
                <a:latin typeface="Franklin Gothic Demi" panose="020B0703020102020204" pitchFamily="34" charset="0"/>
              </a:rPr>
              <a:t>George Savva (QIB Institute Statistician)</a:t>
            </a:r>
          </a:p>
          <a:p>
            <a:r>
              <a:rPr lang="en-GB" sz="3600" dirty="0">
                <a:latin typeface="Franklin Gothic Demi" panose="020B0703020102020204" pitchFamily="34" charset="0"/>
              </a:rPr>
              <a:t>Pirita Paajanen (JIC Bioinformatics group)</a:t>
            </a:r>
          </a:p>
        </p:txBody>
      </p:sp>
    </p:spTree>
    <p:extLst>
      <p:ext uri="{BB962C8B-B14F-4D97-AF65-F5344CB8AC3E}">
        <p14:creationId xmlns:p14="http://schemas.microsoft.com/office/powerpoint/2010/main" val="1622641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42AE5-264E-4656-B4DD-AD99A4E9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Packages - 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01AFF-8F44-4D72-B627-941C372F1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5093208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GB" b="1" dirty="0"/>
              <a:t>Base R </a:t>
            </a:r>
            <a:r>
              <a:rPr lang="en-GB" dirty="0"/>
              <a:t>includes the language and basic statistics.  </a:t>
            </a:r>
          </a:p>
          <a:p>
            <a:r>
              <a:rPr lang="en-GB" dirty="0"/>
              <a:t>The great strength of R is its user written extensions ‘packages’</a:t>
            </a:r>
          </a:p>
          <a:p>
            <a:endParaRPr lang="en-GB" dirty="0">
              <a:cs typeface="Calibri" panose="020F0502020204030204"/>
            </a:endParaRPr>
          </a:p>
          <a:p>
            <a:r>
              <a:rPr lang="en-GB" dirty="0" err="1"/>
              <a:t>Eg</a:t>
            </a:r>
            <a:r>
              <a:rPr lang="en-GB" dirty="0"/>
              <a:t>: ggplot2 / </a:t>
            </a:r>
            <a:r>
              <a:rPr lang="en-GB" dirty="0" err="1"/>
              <a:t>data.table</a:t>
            </a:r>
            <a:r>
              <a:rPr lang="en-GB" dirty="0"/>
              <a:t> / </a:t>
            </a:r>
            <a:r>
              <a:rPr lang="en-GB" dirty="0" err="1"/>
              <a:t>tidyverse</a:t>
            </a:r>
            <a:r>
              <a:rPr lang="en-GB" dirty="0"/>
              <a:t> / (Bioconductor) / lme4 / </a:t>
            </a:r>
          </a:p>
          <a:p>
            <a:r>
              <a:rPr lang="en-GB" dirty="0"/>
              <a:t>Also other systems that are built on R </a:t>
            </a:r>
          </a:p>
          <a:p>
            <a:pPr lvl="1"/>
            <a:r>
              <a:rPr lang="en-GB" b="1" dirty="0"/>
              <a:t>Shiny  -  </a:t>
            </a:r>
            <a:r>
              <a:rPr lang="en-GB" dirty="0"/>
              <a:t>Dynamic websites that run R code</a:t>
            </a:r>
          </a:p>
          <a:p>
            <a:pPr lvl="1"/>
            <a:r>
              <a:rPr lang="en-GB" b="1" dirty="0" err="1"/>
              <a:t>Rmarkdown</a:t>
            </a:r>
            <a:r>
              <a:rPr lang="en-GB" b="1" dirty="0"/>
              <a:t> / Quarto </a:t>
            </a:r>
            <a:r>
              <a:rPr lang="en-GB" dirty="0"/>
              <a:t>-</a:t>
            </a:r>
            <a:r>
              <a:rPr lang="en-GB" b="1" dirty="0"/>
              <a:t>  Document preparation, make </a:t>
            </a:r>
            <a:r>
              <a:rPr lang="en-GB" dirty="0"/>
              <a:t>papers, presentations, blogs books.</a:t>
            </a:r>
          </a:p>
          <a:p>
            <a:endParaRPr lang="en-GB" dirty="0"/>
          </a:p>
          <a:p>
            <a:r>
              <a:rPr lang="en-GB" dirty="0"/>
              <a:t>If somebody develops a new statistical idea, they’ll often implement it in R.</a:t>
            </a:r>
          </a:p>
          <a:p>
            <a:r>
              <a:rPr lang="en-GB" dirty="0"/>
              <a:t>If anyone has ever wanted to do anything with data, there’s an R package for it.  Probably several.</a:t>
            </a:r>
          </a:p>
          <a:p>
            <a:endParaRPr lang="en-GB" dirty="0"/>
          </a:p>
          <a:p>
            <a:r>
              <a:rPr lang="en-GB" dirty="0"/>
              <a:t>We’ll install and use the ‘</a:t>
            </a:r>
            <a:r>
              <a:rPr lang="en-GB" dirty="0" err="1"/>
              <a:t>tidyverse</a:t>
            </a:r>
            <a:r>
              <a:rPr lang="en-GB" dirty="0"/>
              <a:t>’ package today – to </a:t>
            </a:r>
          </a:p>
          <a:p>
            <a:pPr lvl="1"/>
            <a:r>
              <a:rPr lang="en-GB" dirty="0"/>
              <a:t>allow R to read data from Excel files</a:t>
            </a:r>
          </a:p>
          <a:p>
            <a:pPr lvl="1"/>
            <a:r>
              <a:rPr lang="en-GB" dirty="0"/>
              <a:t>Help us with data ‘wrangling’</a:t>
            </a:r>
          </a:p>
          <a:p>
            <a:pPr lvl="1"/>
            <a:r>
              <a:rPr lang="en-GB" dirty="0"/>
              <a:t>Help us make neater outputs</a:t>
            </a:r>
          </a:p>
          <a:p>
            <a:r>
              <a:rPr lang="en-GB" dirty="0"/>
              <a:t>Installing packages is trivial from inside RStudio</a:t>
            </a:r>
          </a:p>
        </p:txBody>
      </p:sp>
    </p:spTree>
    <p:extLst>
      <p:ext uri="{BB962C8B-B14F-4D97-AF65-F5344CB8AC3E}">
        <p14:creationId xmlns:p14="http://schemas.microsoft.com/office/powerpoint/2010/main" val="341964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2029-000E-4E53-B96A-038A8DBF1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ugly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F6016-BE0E-44B3-BCB2-89E1C39EA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2125" cy="4355719"/>
          </a:xfrm>
        </p:spPr>
        <p:txBody>
          <a:bodyPr>
            <a:normAutofit/>
          </a:bodyPr>
          <a:lstStyle/>
          <a:p>
            <a:r>
              <a:rPr lang="en-GB" dirty="0"/>
              <a:t>R has been developed with user written add-ons since the 1990s</a:t>
            </a:r>
          </a:p>
          <a:p>
            <a:r>
              <a:rPr lang="en-GB" dirty="0"/>
              <a:t>(Based on ‘S’ language written in the 70s)</a:t>
            </a:r>
          </a:p>
          <a:p>
            <a:r>
              <a:rPr lang="en-GB" dirty="0"/>
              <a:t>Many ways to do the same thing, many abandoned packages.</a:t>
            </a:r>
          </a:p>
          <a:p>
            <a:r>
              <a:rPr lang="en-GB" dirty="0" err="1"/>
              <a:t>Eg</a:t>
            </a:r>
            <a:r>
              <a:rPr lang="en-GB" dirty="0"/>
              <a:t> ‘</a:t>
            </a:r>
            <a:r>
              <a:rPr lang="en-GB" dirty="0" err="1"/>
              <a:t>tidyverse</a:t>
            </a:r>
            <a:r>
              <a:rPr lang="en-GB" dirty="0"/>
              <a:t>’ vs ‘base’ vs ‘</a:t>
            </a:r>
            <a:r>
              <a:rPr lang="en-GB" dirty="0" err="1"/>
              <a:t>data.table</a:t>
            </a:r>
            <a:r>
              <a:rPr lang="en-GB" dirty="0"/>
              <a:t>’ ways of doing things.</a:t>
            </a:r>
          </a:p>
          <a:p>
            <a:r>
              <a:rPr lang="en-GB" dirty="0"/>
              <a:t>Keeping up can be impossible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2D69A-04F0-4EE2-9FC4-39581058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22" y="1825625"/>
            <a:ext cx="5329803" cy="3421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C7F8BF-B885-4DC9-AAD0-77FA9E7C0F52}"/>
              </a:ext>
            </a:extLst>
          </p:cNvPr>
          <p:cNvSpPr txBox="1"/>
          <p:nvPr/>
        </p:nvSpPr>
        <p:spPr>
          <a:xfrm>
            <a:off x="8597325" y="1733910"/>
            <a:ext cx="2032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@</a:t>
            </a:r>
            <a:r>
              <a:rPr lang="en-GB" dirty="0" err="1"/>
              <a:t>whydoesR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2571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ife preserver ring">
            <a:extLst>
              <a:ext uri="{FF2B5EF4-FFF2-40B4-BE49-F238E27FC236}">
                <a16:creationId xmlns:a16="http://schemas.microsoft.com/office/drawing/2014/main" id="{FA5D9937-1E39-4BD9-A8F3-F161CDAF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1" y="-4770"/>
            <a:ext cx="7677150" cy="6977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886BCA-5622-4BD3-B935-1C1B5067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709738"/>
            <a:ext cx="9366249" cy="2852737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Getting help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FA82-78D5-432F-8DFD-3BA144B42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631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CE3ADC-EE2F-404D-A022-21B3F294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1 – R help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B9CE7-90A2-479E-AA30-6766D7FED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4885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Type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&gt; </a:t>
            </a:r>
            <a:r>
              <a:rPr lang="en-GB" b="1" dirty="0" err="1">
                <a:latin typeface="Consolas" panose="020B0609020204030204" pitchFamily="49" charset="0"/>
              </a:rPr>
              <a:t>help.start</a:t>
            </a:r>
            <a:r>
              <a:rPr lang="en-GB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manual has detail of the language, structures</a:t>
            </a:r>
          </a:p>
          <a:p>
            <a:pPr marL="0" indent="0">
              <a:buNone/>
            </a:pPr>
            <a:r>
              <a:rPr lang="en-GB" dirty="0"/>
              <a:t>Also documentation for each ‘base’ package and function.</a:t>
            </a:r>
          </a:p>
          <a:p>
            <a:pPr marL="0" indent="0">
              <a:buNone/>
            </a:pPr>
            <a:r>
              <a:rPr lang="en-GB" dirty="0"/>
              <a:t>Appendix A is a useful walkthrough of common stats tasks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function (</a:t>
            </a:r>
            <a:r>
              <a:rPr lang="en-GB" dirty="0" err="1"/>
              <a:t>eg</a:t>
            </a:r>
            <a:r>
              <a:rPr lang="en-GB" dirty="0"/>
              <a:t>) type:</a:t>
            </a: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b="1" dirty="0">
                <a:latin typeface="Consolas" panose="020B0609020204030204" pitchFamily="49" charset="0"/>
              </a:rPr>
              <a:t>&gt; ?mean</a:t>
            </a:r>
          </a:p>
        </p:txBody>
      </p:sp>
    </p:spTree>
    <p:extLst>
      <p:ext uri="{BB962C8B-B14F-4D97-AF65-F5344CB8AC3E}">
        <p14:creationId xmlns:p14="http://schemas.microsoft.com/office/powerpoint/2010/main" val="367601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A5BF-D6A4-4EE5-8D85-910E2AC30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 of help 2 – RStudio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DDB66-30EC-42F6-8B8B-3D638EF4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https://education.rstudio.com/learn/beginner/</a:t>
            </a:r>
            <a:endParaRPr lang="en-GB" dirty="0"/>
          </a:p>
          <a:p>
            <a:endParaRPr lang="en-GB" dirty="0"/>
          </a:p>
          <a:p>
            <a:r>
              <a:rPr lang="en-GB" dirty="0"/>
              <a:t>Good set of tutorials.</a:t>
            </a:r>
          </a:p>
          <a:p>
            <a:r>
              <a:rPr lang="en-GB" dirty="0"/>
              <a:t>A bit ‘</a:t>
            </a:r>
            <a:r>
              <a:rPr lang="en-GB" dirty="0" err="1"/>
              <a:t>tidyverse</a:t>
            </a:r>
            <a:r>
              <a:rPr lang="en-GB" dirty="0"/>
              <a:t>’ oriented as made by the RStudio people!</a:t>
            </a:r>
          </a:p>
          <a:p>
            <a:endParaRPr lang="en-GB" dirty="0"/>
          </a:p>
          <a:p>
            <a:r>
              <a:rPr lang="en-GB" dirty="0"/>
              <a:t>Other websites, </a:t>
            </a:r>
            <a:r>
              <a:rPr lang="en-GB" dirty="0" err="1"/>
              <a:t>eg</a:t>
            </a:r>
            <a:r>
              <a:rPr lang="en-GB" dirty="0"/>
              <a:t> for metagenomics:</a:t>
            </a:r>
          </a:p>
          <a:p>
            <a:r>
              <a:rPr lang="en-GB" dirty="0">
                <a:hlinkClick r:id="rId3"/>
              </a:rPr>
              <a:t>https://joey711.github.io/phyloseq/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1180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Sources of help 2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/>
              <a:t>Phil Leftwich’s (BIO) Introduction to Statistics with R for Biologists and Ecologists</a:t>
            </a:r>
          </a:p>
          <a:p>
            <a:pPr lvl="1"/>
            <a:r>
              <a:rPr lang="en-GB" sz="26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2"/>
              </a:rPr>
              <a:t>https://philip-leftwich.github.io/physalia-stats-intro/index.html</a:t>
            </a:r>
            <a:endParaRPr lang="en-GB" sz="26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GB" dirty="0"/>
              <a:t>Hadley Wickham’s books:</a:t>
            </a:r>
          </a:p>
          <a:p>
            <a:pPr lvl="1"/>
            <a:r>
              <a:rPr lang="en-GB" dirty="0"/>
              <a:t>R4DS – R for Data Science   </a:t>
            </a:r>
            <a:r>
              <a:rPr lang="en-GB" dirty="0">
                <a:hlinkClick r:id="rId3"/>
              </a:rPr>
              <a:t>https://r4ds.had.co.nz/</a:t>
            </a:r>
            <a:endParaRPr lang="en-GB" dirty="0"/>
          </a:p>
          <a:p>
            <a:pPr lvl="1"/>
            <a:r>
              <a:rPr lang="en-GB" dirty="0"/>
              <a:t>Advanced R    </a:t>
            </a:r>
            <a:r>
              <a:rPr lang="en-GB" dirty="0">
                <a:hlinkClick r:id="rId4"/>
              </a:rPr>
              <a:t>https://adv-r.hadley.nz/</a:t>
            </a:r>
            <a:r>
              <a:rPr lang="en-GB" dirty="0"/>
              <a:t>  </a:t>
            </a:r>
          </a:p>
          <a:p>
            <a:r>
              <a:rPr lang="en-GB" dirty="0"/>
              <a:t>Danielle Navarro has made a lot of excellent resources available for free, including this book:</a:t>
            </a:r>
          </a:p>
          <a:p>
            <a:pPr lvl="1"/>
            <a:r>
              <a:rPr lang="en-GB" dirty="0">
                <a:hlinkClick r:id="rId5"/>
              </a:rPr>
              <a:t>https://learningstatisticswithr.com/</a:t>
            </a:r>
            <a:r>
              <a:rPr lang="en-GB" dirty="0"/>
              <a:t> </a:t>
            </a:r>
          </a:p>
          <a:p>
            <a:r>
              <a:rPr lang="en-GB" dirty="0"/>
              <a:t>Modern Statistics for Modern Biologists (not an R book as such, but a lot of interesting uses of R throughout)</a:t>
            </a:r>
          </a:p>
          <a:p>
            <a:pPr lvl="1"/>
            <a:r>
              <a:rPr lang="en-GB" dirty="0">
                <a:hlinkClick r:id="rId6"/>
              </a:rPr>
              <a:t>https://www.huber.embl.de/msmb/</a:t>
            </a:r>
            <a:r>
              <a:rPr lang="en-GB" dirty="0"/>
              <a:t> </a:t>
            </a:r>
          </a:p>
          <a:p>
            <a:r>
              <a:rPr lang="en-GB" dirty="0"/>
              <a:t>Software Carpentry – R for Reproducible Scientific Analysis</a:t>
            </a:r>
          </a:p>
          <a:p>
            <a:pPr lvl="1"/>
            <a:r>
              <a:rPr lang="en-GB" dirty="0">
                <a:hlinkClick r:id="rId7"/>
              </a:rPr>
              <a:t>https://swcarpentry.github.io/r-novice-gapminder/</a:t>
            </a:r>
            <a:r>
              <a:rPr lang="en-GB" dirty="0"/>
              <a:t> </a:t>
            </a:r>
          </a:p>
          <a:p>
            <a:r>
              <a:rPr lang="en-GB" dirty="0"/>
              <a:t>R Cookbook:</a:t>
            </a:r>
          </a:p>
          <a:p>
            <a:pPr lvl="1"/>
            <a:r>
              <a:rPr lang="en-GB" dirty="0">
                <a:hlinkClick r:id="rId8"/>
              </a:rPr>
              <a:t>http://www.cookbook-r.com/</a:t>
            </a:r>
            <a:r>
              <a:rPr lang="en-GB" dirty="0"/>
              <a:t> </a:t>
            </a:r>
          </a:p>
          <a:p>
            <a:r>
              <a:rPr lang="en-GB" b="1" dirty="0"/>
              <a:t>Big Book of R – 150 free online (or very cheap) R books</a:t>
            </a:r>
            <a:endParaRPr lang="en-GB" b="1" dirty="0">
              <a:cs typeface="Calibri"/>
            </a:endParaRPr>
          </a:p>
          <a:p>
            <a:pPr lvl="1"/>
            <a:r>
              <a:rPr lang="en-GB" b="1" dirty="0">
                <a:hlinkClick r:id="rId9"/>
              </a:rPr>
              <a:t>https://www.bigbookofr.com/</a:t>
            </a:r>
            <a:r>
              <a:rPr lang="en-GB" b="1" dirty="0"/>
              <a:t> </a:t>
            </a:r>
            <a:endParaRPr lang="en-GB" b="1" dirty="0">
              <a:cs typeface="Calibri"/>
            </a:endParaRPr>
          </a:p>
          <a:p>
            <a:r>
              <a:rPr lang="en-GB" dirty="0">
                <a:hlinkClick r:id="rId10"/>
              </a:rPr>
              <a:t>https://rstats.wtf/</a:t>
            </a:r>
            <a:r>
              <a:rPr lang="en-GB" dirty="0"/>
              <a:t> - Some very good tips for workflow development</a:t>
            </a:r>
          </a:p>
        </p:txBody>
      </p:sp>
    </p:spTree>
    <p:extLst>
      <p:ext uri="{BB962C8B-B14F-4D97-AF65-F5344CB8AC3E}">
        <p14:creationId xmlns:p14="http://schemas.microsoft.com/office/powerpoint/2010/main" val="3247306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0849-5C20-4BE8-A645-B2AA0454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>
                <a:latin typeface="Franklin Gothic Demi"/>
              </a:rPr>
              <a:t>Sources of help 3 – Online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F16A-FCEB-48E3-A269-70E4E5B07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+mn-lt"/>
                <a:cs typeface="+mn-lt"/>
              </a:rPr>
              <a:t>‘Generic’ data/analysis issues:</a:t>
            </a:r>
          </a:p>
          <a:p>
            <a:endParaRPr lang="en-GB" dirty="0">
              <a:ea typeface="+mn-lt"/>
              <a:cs typeface="+mn-lt"/>
            </a:endParaRPr>
          </a:p>
          <a:p>
            <a:r>
              <a:rPr lang="en-GB" dirty="0">
                <a:ea typeface="+mn-lt"/>
                <a:cs typeface="+mn-lt"/>
              </a:rPr>
              <a:t>Cheat Sheets: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sz="2800" dirty="0">
                <a:hlinkClick r:id="rId2"/>
              </a:rPr>
              <a:t>https://rstudio.com/resources/cheatsheets</a:t>
            </a:r>
            <a:r>
              <a:rPr lang="en-GB" dirty="0">
                <a:hlinkClick r:id="rId2"/>
              </a:rPr>
              <a:t>/</a:t>
            </a:r>
            <a:r>
              <a:rPr lang="en-GB" dirty="0"/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pPr marL="0" indent="0">
              <a:buNone/>
            </a:pPr>
            <a:r>
              <a:rPr lang="en-GB" b="1" dirty="0">
                <a:cs typeface="Calibri" panose="020F0502020204030204"/>
              </a:rPr>
              <a:t>Specific analytic tasks:</a:t>
            </a:r>
          </a:p>
          <a:p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CRAN Task View</a:t>
            </a:r>
          </a:p>
          <a:p>
            <a:pPr lvl="1"/>
            <a:r>
              <a:rPr lang="en-GB" dirty="0">
                <a:ea typeface="+mn-lt"/>
                <a:cs typeface="+mn-lt"/>
                <a:hlinkClick r:id="rId3"/>
              </a:rPr>
              <a:t>https://cran.r-project.org/web/views/</a:t>
            </a:r>
            <a:r>
              <a:rPr lang="en-GB" dirty="0">
                <a:ea typeface="+mn-lt"/>
                <a:cs typeface="+mn-lt"/>
              </a:rPr>
              <a:t> </a:t>
            </a:r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  <a:p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32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2F88-086F-4615-8B4E-67429FEF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Other sources of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24C2-1A13-42BB-9D10-A3545ACB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Package </a:t>
            </a:r>
            <a:r>
              <a:rPr lang="en-GB" i="1" dirty="0"/>
              <a:t>vignettes</a:t>
            </a:r>
          </a:p>
          <a:p>
            <a:r>
              <a:rPr lang="en-GB" b="1" i="1" dirty="0"/>
              <a:t>&gt;vignette(“</a:t>
            </a:r>
            <a:r>
              <a:rPr lang="en-GB" b="1" i="1" dirty="0" err="1"/>
              <a:t>packagename</a:t>
            </a:r>
            <a:r>
              <a:rPr lang="en-GB" b="1" i="1" dirty="0"/>
              <a:t>”)</a:t>
            </a:r>
          </a:p>
          <a:p>
            <a:endParaRPr lang="en-GB" dirty="0"/>
          </a:p>
          <a:p>
            <a:r>
              <a:rPr lang="en-GB" dirty="0" err="1"/>
              <a:t>StackExchange</a:t>
            </a:r>
            <a:r>
              <a:rPr lang="en-GB" dirty="0"/>
              <a:t> (family of Q&amp;A websites), </a:t>
            </a:r>
          </a:p>
          <a:p>
            <a:pPr lvl="1"/>
            <a:r>
              <a:rPr lang="en-GB" dirty="0"/>
              <a:t>stackoverflow.com  for high quality R questions and answers</a:t>
            </a:r>
          </a:p>
          <a:p>
            <a:pPr lvl="1"/>
            <a:r>
              <a:rPr lang="en-GB" dirty="0" err="1"/>
              <a:t>Crossvalidated</a:t>
            </a:r>
            <a:r>
              <a:rPr lang="en-GB" dirty="0"/>
              <a:t> (stats.stackexchange.com) for statistics queries</a:t>
            </a:r>
          </a:p>
          <a:p>
            <a:endParaRPr lang="en-GB" dirty="0"/>
          </a:p>
          <a:p>
            <a:r>
              <a:rPr lang="en-GB" dirty="0"/>
              <a:t>Google </a:t>
            </a:r>
            <a:r>
              <a:rPr lang="en-GB" i="1" dirty="0"/>
              <a:t>“how do I …… in R”</a:t>
            </a:r>
          </a:p>
          <a:p>
            <a:pPr lvl="1"/>
            <a:endParaRPr lang="en-GB" dirty="0"/>
          </a:p>
          <a:p>
            <a:r>
              <a:rPr lang="en-GB" dirty="0"/>
              <a:t>Social media #rstats </a:t>
            </a:r>
          </a:p>
          <a:p>
            <a:r>
              <a:rPr lang="en-GB" dirty="0" err="1"/>
              <a:t>Rbloggers</a:t>
            </a:r>
            <a:endParaRPr lang="en-GB" dirty="0"/>
          </a:p>
          <a:p>
            <a:endParaRPr lang="en-GB" dirty="0"/>
          </a:p>
          <a:p>
            <a:r>
              <a:rPr lang="en-GB" dirty="0"/>
              <a:t>Me</a:t>
            </a:r>
          </a:p>
          <a:p>
            <a:r>
              <a:rPr lang="en-GB" dirty="0"/>
              <a:t>Each other</a:t>
            </a:r>
          </a:p>
        </p:txBody>
      </p:sp>
    </p:spTree>
    <p:extLst>
      <p:ext uri="{BB962C8B-B14F-4D97-AF65-F5344CB8AC3E}">
        <p14:creationId xmlns:p14="http://schemas.microsoft.com/office/powerpoint/2010/main" val="803428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EFDB2-1AFC-42F7-8470-4FAF0E67B7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47727"/>
              </p:ext>
            </p:extLst>
          </p:nvPr>
        </p:nvGraphicFramePr>
        <p:xfrm>
          <a:off x="561975" y="325437"/>
          <a:ext cx="10820400" cy="6207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7284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80AA5-71CF-4966-A32C-E5E98AA63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Citing statistics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22A6A-A951-4463-A070-35F8E678C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For basic stuff, the answers will (hopefully) come out the same across packages.</a:t>
            </a:r>
          </a:p>
          <a:p>
            <a:endParaRPr lang="en-GB" dirty="0"/>
          </a:p>
          <a:p>
            <a:r>
              <a:rPr lang="en-GB" dirty="0"/>
              <a:t>For more complex things they may not</a:t>
            </a:r>
          </a:p>
          <a:p>
            <a:r>
              <a:rPr lang="en-GB" dirty="0"/>
              <a:t>Each makes different assumptions, different algorithms</a:t>
            </a:r>
          </a:p>
          <a:p>
            <a:pPr lvl="1"/>
            <a:r>
              <a:rPr lang="en-GB" dirty="0"/>
              <a:t>There are many ways to get confidence intervals, standard errors in complex cases.</a:t>
            </a:r>
          </a:p>
          <a:p>
            <a:pPr lvl="1"/>
            <a:endParaRPr lang="en-GB" dirty="0"/>
          </a:p>
          <a:p>
            <a:r>
              <a:rPr lang="en-GB" dirty="0"/>
              <a:t>Syntax changes with package versions</a:t>
            </a:r>
          </a:p>
          <a:p>
            <a:r>
              <a:rPr lang="en-GB" dirty="0"/>
              <a:t>So </a:t>
            </a:r>
            <a:r>
              <a:rPr lang="en-GB" i="1" dirty="0"/>
              <a:t>always </a:t>
            </a:r>
            <a:r>
              <a:rPr lang="en-GB" dirty="0"/>
              <a:t>specify which software you have used</a:t>
            </a:r>
          </a:p>
          <a:p>
            <a:r>
              <a:rPr lang="en-GB" dirty="0"/>
              <a:t>And </a:t>
            </a:r>
            <a:r>
              <a:rPr lang="en-GB" i="1" dirty="0"/>
              <a:t>always </a:t>
            </a:r>
            <a:r>
              <a:rPr lang="en-GB" dirty="0"/>
              <a:t>cite the software and extra packages you used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69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6C8D53-31D4-43A8-BD16-D87CA4959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90688"/>
            <a:ext cx="5615631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DAE113-E1A9-4602-8C52-2932429B4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Lesson Plan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90773-C1C9-43F9-AB26-4BAC5210D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088"/>
            <a:ext cx="7427976" cy="4681728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sz="3200" b="1" dirty="0"/>
              <a:t>Day  1 (In person, demo plus some hands on; break 2.30) </a:t>
            </a:r>
          </a:p>
          <a:p>
            <a:pPr lvl="1"/>
            <a:r>
              <a:rPr lang="en-GB" sz="2800" dirty="0"/>
              <a:t>Familiarity with R and </a:t>
            </a:r>
            <a:r>
              <a:rPr lang="en-GB" sz="2800" dirty="0" err="1"/>
              <a:t>Rstudio</a:t>
            </a:r>
            <a:r>
              <a:rPr lang="en-GB" sz="2800" dirty="0"/>
              <a:t> </a:t>
            </a:r>
          </a:p>
          <a:p>
            <a:pPr lvl="1"/>
            <a:r>
              <a:rPr lang="en-GB" sz="2800" dirty="0" err="1"/>
              <a:t>Tidyverse</a:t>
            </a:r>
            <a:r>
              <a:rPr lang="en-GB" sz="2800" dirty="0"/>
              <a:t> / Graphics</a:t>
            </a:r>
          </a:p>
          <a:p>
            <a:pPr lvl="1"/>
            <a:r>
              <a:rPr lang="en-GB" sz="2800" dirty="0" err="1"/>
              <a:t>Descriptives</a:t>
            </a:r>
            <a:r>
              <a:rPr lang="en-GB" sz="2800" dirty="0"/>
              <a:t> / linear models (tests)</a:t>
            </a:r>
          </a:p>
          <a:p>
            <a:r>
              <a:rPr lang="en-GB" sz="3200" b="1" dirty="0"/>
              <a:t>Day 2 (Self-directed learning / with support)</a:t>
            </a:r>
          </a:p>
          <a:p>
            <a:pPr lvl="1"/>
            <a:r>
              <a:rPr lang="en-GB" sz="2800" dirty="0"/>
              <a:t>Finish day 1 work</a:t>
            </a:r>
          </a:p>
          <a:p>
            <a:pPr lvl="1"/>
            <a:r>
              <a:rPr lang="en-GB" sz="2800" dirty="0"/>
              <a:t>Real data / cleaning and coding</a:t>
            </a:r>
          </a:p>
          <a:p>
            <a:r>
              <a:rPr lang="en-GB" sz="3200" b="1" dirty="0"/>
              <a:t>Day 3 (In person)</a:t>
            </a:r>
          </a:p>
          <a:p>
            <a:pPr lvl="1"/>
            <a:r>
              <a:rPr lang="en-GB" sz="2800" dirty="0"/>
              <a:t>Modelling (fitting models, transformations, diagnostics, assumptions etc)</a:t>
            </a:r>
          </a:p>
          <a:p>
            <a:pPr lvl="1"/>
            <a:r>
              <a:rPr lang="en-GB" sz="2800" dirty="0"/>
              <a:t>More graphics</a:t>
            </a:r>
          </a:p>
          <a:p>
            <a:pPr lvl="1"/>
            <a:r>
              <a:rPr lang="en-GB" sz="2800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3749851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E216-2D16-05CD-2481-E756BA3E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RStudio!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79E9-AD4F-1BAE-157D-EFECF831E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I’ll walk you through:</a:t>
            </a:r>
          </a:p>
          <a:p>
            <a:endParaRPr lang="en-GB" dirty="0"/>
          </a:p>
          <a:p>
            <a:pPr lvl="1"/>
            <a:r>
              <a:rPr lang="en-GB" dirty="0"/>
              <a:t>Making a new project</a:t>
            </a:r>
          </a:p>
          <a:p>
            <a:pPr lvl="1"/>
            <a:r>
              <a:rPr lang="en-GB" dirty="0"/>
              <a:t>An R script</a:t>
            </a:r>
          </a:p>
          <a:p>
            <a:pPr lvl="1"/>
            <a:r>
              <a:rPr lang="en-GB" dirty="0"/>
              <a:t>A Quarto report file</a:t>
            </a:r>
          </a:p>
          <a:p>
            <a:endParaRPr lang="en-GB" dirty="0"/>
          </a:p>
          <a:p>
            <a:r>
              <a:rPr lang="en-GB" dirty="0"/>
              <a:t>Then use the worksheet, and we’ll stop to revise after a break</a:t>
            </a:r>
          </a:p>
        </p:txBody>
      </p:sp>
    </p:spTree>
    <p:extLst>
      <p:ext uri="{BB962C8B-B14F-4D97-AF65-F5344CB8AC3E}">
        <p14:creationId xmlns:p14="http://schemas.microsoft.com/office/powerpoint/2010/main" val="3150810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B796-11F3-4591-A1C2-302897479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35F2-C953-4A35-A68B-3F7EE693D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Introduction to R</a:t>
            </a:r>
          </a:p>
          <a:p>
            <a:endParaRPr lang="en-GB" dirty="0"/>
          </a:p>
          <a:p>
            <a:r>
              <a:rPr lang="en-GB" dirty="0"/>
              <a:t>Walk through basics of language and environment</a:t>
            </a:r>
          </a:p>
          <a:p>
            <a:endParaRPr lang="en-GB" dirty="0"/>
          </a:p>
          <a:p>
            <a:r>
              <a:rPr lang="en-GB" dirty="0"/>
              <a:t>Loading data / describing / hypothesis tests / graphics</a:t>
            </a:r>
          </a:p>
          <a:p>
            <a:endParaRPr lang="en-GB" dirty="0"/>
          </a:p>
          <a:p>
            <a:r>
              <a:rPr lang="en-GB" dirty="0"/>
              <a:t>Q&amp;A</a:t>
            </a:r>
          </a:p>
          <a:p>
            <a:endParaRPr lang="en-GB" dirty="0"/>
          </a:p>
          <a:p>
            <a:r>
              <a:rPr lang="en-GB" dirty="0"/>
              <a:t>Enough for you to go on Stats courses, continue self-directed learning, explore R for your own analyses</a:t>
            </a:r>
          </a:p>
        </p:txBody>
      </p:sp>
    </p:spTree>
    <p:extLst>
      <p:ext uri="{BB962C8B-B14F-4D97-AF65-F5344CB8AC3E}">
        <p14:creationId xmlns:p14="http://schemas.microsoft.com/office/powerpoint/2010/main" val="422302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D892-F340-4AB9-A48F-C1761976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What are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91755-1AB6-43E2-83FB-4617EB71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9426" cy="4351338"/>
          </a:xfrm>
        </p:spPr>
        <p:txBody>
          <a:bodyPr/>
          <a:lstStyle/>
          <a:p>
            <a:r>
              <a:rPr lang="en-GB" dirty="0"/>
              <a:t>R – Statistics package</a:t>
            </a:r>
          </a:p>
          <a:p>
            <a:endParaRPr lang="en-GB" dirty="0"/>
          </a:p>
          <a:p>
            <a:r>
              <a:rPr lang="en-GB" dirty="0"/>
              <a:t>R – Also the ‘language’ that you use to describe your analysis</a:t>
            </a:r>
          </a:p>
          <a:p>
            <a:endParaRPr lang="en-GB" dirty="0"/>
          </a:p>
          <a:p>
            <a:r>
              <a:rPr lang="en-GB" dirty="0"/>
              <a:t>‘R’ comes with the R console interface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165C72-EAD9-4F93-A81F-8B599736B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4" y="1900028"/>
            <a:ext cx="5996668" cy="43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520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3621BA-9088-4353-885B-425838BE6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3694668" cy="12974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2C64E-5648-4984-AE93-53F148761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571" y="1659215"/>
            <a:ext cx="8612022" cy="470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804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CD0B23-664D-4614-8152-33E39570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6836" y="2536179"/>
            <a:ext cx="3812639" cy="39757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AFEB29-7A1E-4F5F-8886-3C6F0DF3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Why use 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EB6BB-C968-453F-AE70-A995F4BB6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2524" y="2019299"/>
            <a:ext cx="6409563" cy="4492625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For your course: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Free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open source</a:t>
            </a:r>
          </a:p>
          <a:p>
            <a:pPr>
              <a:spcBef>
                <a:spcPts val="1200"/>
              </a:spcBef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Flexible and powerful: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if it’s possible then it’s possible with R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Excellent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graphical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outputs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Great for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sharing</a:t>
            </a: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 and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reproducibility</a:t>
            </a:r>
          </a:p>
          <a:p>
            <a:pPr>
              <a:spcBef>
                <a:spcPts val="1200"/>
              </a:spcBef>
            </a:pPr>
            <a:r>
              <a:rPr lang="en-GB" dirty="0">
                <a:latin typeface="MV Boli" panose="02000500030200090000" pitchFamily="2" charset="0"/>
                <a:cs typeface="MV Boli" panose="02000500030200090000" pitchFamily="2" charset="0"/>
              </a:rPr>
              <a:t>Enormous friendly online </a:t>
            </a: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community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GB" b="1" dirty="0">
                <a:latin typeface="MV Boli" panose="02000500030200090000" pitchFamily="2" charset="0"/>
                <a:cs typeface="MV Boli" panose="02000500030200090000" pitchFamily="2" charset="0"/>
              </a:rPr>
              <a:t>Great transferrable skill!</a:t>
            </a:r>
          </a:p>
        </p:txBody>
      </p:sp>
    </p:spTree>
    <p:extLst>
      <p:ext uri="{BB962C8B-B14F-4D97-AF65-F5344CB8AC3E}">
        <p14:creationId xmlns:p14="http://schemas.microsoft.com/office/powerpoint/2010/main" val="2555774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>
                <a:latin typeface="Franklin Gothic Demi"/>
              </a:rPr>
              <a:t>R is different to </a:t>
            </a:r>
            <a:r>
              <a:rPr lang="en-GB" dirty="0" err="1">
                <a:latin typeface="Franklin Gothic Demi"/>
              </a:rPr>
              <a:t>Graphpad</a:t>
            </a:r>
            <a:r>
              <a:rPr lang="en-GB" dirty="0">
                <a:latin typeface="Franklin Gothic Demi"/>
              </a:rPr>
              <a:t> Prism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For users of other packages:</a:t>
            </a:r>
          </a:p>
          <a:p>
            <a:r>
              <a:rPr lang="en-GB" dirty="0"/>
              <a:t>You </a:t>
            </a:r>
            <a:r>
              <a:rPr lang="en-GB" b="1" i="1" dirty="0"/>
              <a:t>cannot </a:t>
            </a:r>
            <a:r>
              <a:rPr lang="en-GB" dirty="0"/>
              <a:t>use R without the documentation!</a:t>
            </a:r>
          </a:p>
          <a:p>
            <a:r>
              <a:rPr lang="en-GB" b="1" i="1" dirty="0"/>
              <a:t>Everything </a:t>
            </a:r>
            <a:r>
              <a:rPr lang="en-GB" dirty="0"/>
              <a:t>is done in code using the R language</a:t>
            </a:r>
          </a:p>
          <a:p>
            <a:r>
              <a:rPr lang="en-GB" dirty="0"/>
              <a:t>The code you write </a:t>
            </a:r>
            <a:r>
              <a:rPr lang="en-GB" b="1" i="1" dirty="0"/>
              <a:t>is</a:t>
            </a:r>
            <a:r>
              <a:rPr lang="en-GB" dirty="0"/>
              <a:t> the analysis</a:t>
            </a:r>
          </a:p>
          <a:p>
            <a:r>
              <a:rPr lang="en-GB" dirty="0"/>
              <a:t>This is essential for reproducibility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programmers:</a:t>
            </a:r>
          </a:p>
          <a:p>
            <a:r>
              <a:rPr lang="en-GB" dirty="0"/>
              <a:t>R has its own quirks (</a:t>
            </a:r>
            <a:r>
              <a:rPr lang="en-GB" dirty="0" err="1"/>
              <a:t>eg</a:t>
            </a:r>
            <a:r>
              <a:rPr lang="en-GB" dirty="0"/>
              <a:t> vectorised function, ‘1’ indexed!) – spend some time learning it.</a:t>
            </a:r>
          </a:p>
        </p:txBody>
      </p:sp>
    </p:spTree>
    <p:extLst>
      <p:ext uri="{BB962C8B-B14F-4D97-AF65-F5344CB8AC3E}">
        <p14:creationId xmlns:p14="http://schemas.microsoft.com/office/powerpoint/2010/main" val="246745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46A6-2208-4129-8F6C-370141F5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 is different to </a:t>
            </a:r>
            <a:r>
              <a:rPr lang="en-GB" dirty="0" err="1"/>
              <a:t>Graphpad</a:t>
            </a:r>
            <a:r>
              <a:rPr lang="en-GB" dirty="0"/>
              <a:t> / SPSS etc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BE75-F45D-40BD-A672-529C0FD0E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276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dirty="0"/>
              <a:t>R is for data cleaning / coding / analysis / reports</a:t>
            </a:r>
          </a:p>
          <a:p>
            <a:endParaRPr lang="en-GB" dirty="0"/>
          </a:p>
          <a:p>
            <a:r>
              <a:rPr lang="en-GB" dirty="0"/>
              <a:t>Workflow (</a:t>
            </a:r>
            <a:r>
              <a:rPr lang="en-GB" dirty="0">
                <a:hlinkClick r:id="rId2"/>
              </a:rPr>
              <a:t>https://rstats.wtf/</a:t>
            </a:r>
            <a:r>
              <a:rPr lang="en-GB" dirty="0"/>
              <a:t>) </a:t>
            </a:r>
          </a:p>
          <a:p>
            <a:pPr lvl="1"/>
            <a:r>
              <a:rPr lang="en-GB" dirty="0"/>
              <a:t>You keep data in its raw form (or as close as possible)</a:t>
            </a:r>
          </a:p>
          <a:p>
            <a:pPr lvl="1"/>
            <a:r>
              <a:rPr lang="en-GB" dirty="0"/>
              <a:t>We write R code to take raw data, wrangle, clean, code, analyse and report</a:t>
            </a:r>
          </a:p>
          <a:p>
            <a:pPr lvl="1"/>
            <a:r>
              <a:rPr lang="en-GB" dirty="0"/>
              <a:t>Keep the original data and the code!  </a:t>
            </a:r>
          </a:p>
          <a:p>
            <a:pPr lvl="1"/>
            <a:r>
              <a:rPr lang="en-GB" dirty="0"/>
              <a:t>We typically don’t keep the processed data, or even results.  At least we don’t need to.</a:t>
            </a:r>
            <a:endParaRPr lang="en-GB" dirty="0">
              <a:cs typeface="Calibri"/>
            </a:endParaRPr>
          </a:p>
          <a:p>
            <a:endParaRPr lang="en-GB" dirty="0"/>
          </a:p>
          <a:p>
            <a:r>
              <a:rPr lang="en-GB" dirty="0"/>
              <a:t>Corollary – R is not for data entry or storage.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5E6C2-81FC-9109-7205-46B761FA3F47}"/>
              </a:ext>
            </a:extLst>
          </p:cNvPr>
          <p:cNvSpPr/>
          <p:nvPr/>
        </p:nvSpPr>
        <p:spPr>
          <a:xfrm>
            <a:off x="8375904" y="1892808"/>
            <a:ext cx="2624328" cy="1152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  <a:p>
            <a:pPr algn="ctr"/>
            <a:r>
              <a:rPr lang="en-GB" dirty="0"/>
              <a:t>(.</a:t>
            </a:r>
            <a:r>
              <a:rPr lang="en-GB" dirty="0" err="1"/>
              <a:t>xls</a:t>
            </a:r>
            <a:r>
              <a:rPr lang="en-GB" dirty="0"/>
              <a:t>, .csv, .txt, </a:t>
            </a:r>
            <a:br>
              <a:rPr lang="en-GB" dirty="0"/>
            </a:br>
            <a:r>
              <a:rPr lang="en-GB" dirty="0"/>
              <a:t>database etc)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42B6E9-3AF9-64E0-DB34-2151B60C733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688068" y="3044952"/>
            <a:ext cx="0" cy="2423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694649B-BF78-D38A-96A8-36B5A4A450FD}"/>
              </a:ext>
            </a:extLst>
          </p:cNvPr>
          <p:cNvSpPr/>
          <p:nvPr/>
        </p:nvSpPr>
        <p:spPr>
          <a:xfrm>
            <a:off x="8375904" y="5468112"/>
            <a:ext cx="2624328" cy="7955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Report (pdf, docx, html)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98B009-9AE8-1AEC-2926-D507785FA6F2}"/>
              </a:ext>
            </a:extLst>
          </p:cNvPr>
          <p:cNvSpPr/>
          <p:nvPr/>
        </p:nvSpPr>
        <p:spPr>
          <a:xfrm>
            <a:off x="8375904" y="3319272"/>
            <a:ext cx="2610612" cy="1682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Load data</a:t>
            </a:r>
          </a:p>
          <a:p>
            <a:pPr algn="ctr"/>
            <a:r>
              <a:rPr lang="en-GB" dirty="0"/>
              <a:t>Clean / Wrangle</a:t>
            </a:r>
          </a:p>
          <a:p>
            <a:pPr algn="ctr"/>
            <a:r>
              <a:rPr lang="en-GB" dirty="0"/>
              <a:t>Explore / </a:t>
            </a:r>
          </a:p>
          <a:p>
            <a:pPr algn="ctr"/>
            <a:r>
              <a:rPr lang="en-GB" dirty="0"/>
              <a:t>Visualise / Model</a:t>
            </a:r>
          </a:p>
        </p:txBody>
      </p:sp>
    </p:spTree>
    <p:extLst>
      <p:ext uri="{BB962C8B-B14F-4D97-AF65-F5344CB8AC3E}">
        <p14:creationId xmlns:p14="http://schemas.microsoft.com/office/powerpoint/2010/main" val="3976958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7E1A-4A9E-422A-B43D-81C9F3673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725" y="-95250"/>
            <a:ext cx="12363450" cy="1381126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How to learn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51575-D912-4FF9-8B08-0CC83C39B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Use </a:t>
            </a:r>
            <a:r>
              <a:rPr lang="en-GB" b="1" dirty="0"/>
              <a:t>resources, books, websites, blogs, people </a:t>
            </a:r>
            <a:r>
              <a:rPr lang="en-GB" dirty="0"/>
              <a:t>and study the areas that you need.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Set aside </a:t>
            </a:r>
            <a:r>
              <a:rPr lang="en-GB" b="1" dirty="0"/>
              <a:t>time to learn</a:t>
            </a:r>
            <a:r>
              <a:rPr lang="en-GB" dirty="0"/>
              <a:t>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to use R with the </a:t>
            </a:r>
            <a:r>
              <a:rPr lang="en-GB" b="1" dirty="0"/>
              <a:t>documentation / community support </a:t>
            </a:r>
            <a:r>
              <a:rPr lang="en-GB" dirty="0"/>
              <a:t>open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Expect many </a:t>
            </a:r>
            <a:r>
              <a:rPr lang="en-GB" b="1" dirty="0"/>
              <a:t>error messages </a:t>
            </a:r>
            <a:r>
              <a:rPr lang="en-GB" dirty="0"/>
              <a:t>as you develop your code! This is normal!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Don’t ignore </a:t>
            </a:r>
            <a:r>
              <a:rPr lang="en-GB" b="1" dirty="0"/>
              <a:t>warnings</a:t>
            </a:r>
            <a:r>
              <a:rPr lang="en-GB" dirty="0"/>
              <a:t>!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Think about </a:t>
            </a:r>
            <a:r>
              <a:rPr lang="en-GB" b="1" i="1" dirty="0"/>
              <a:t>why</a:t>
            </a:r>
            <a:r>
              <a:rPr lang="en-GB" b="1" dirty="0"/>
              <a:t> </a:t>
            </a:r>
            <a:r>
              <a:rPr lang="en-GB" dirty="0"/>
              <a:t>R does what it does.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GB" dirty="0"/>
              <a:t>Learning R will improve your statistics – you will need to decide more things yourself, and using R promotes good practice</a:t>
            </a:r>
          </a:p>
        </p:txBody>
      </p:sp>
    </p:spTree>
    <p:extLst>
      <p:ext uri="{BB962C8B-B14F-4D97-AF65-F5344CB8AC3E}">
        <p14:creationId xmlns:p14="http://schemas.microsoft.com/office/powerpoint/2010/main" val="340356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627BA6AF434694A8B630154A0EB1116" ma:contentTypeVersion="0" ma:contentTypeDescription="Create a new document." ma:contentTypeScope="" ma:versionID="e67d92fcbbc04feaef8a1d9b716157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33AB220-0749-48BF-8A38-C70856B09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6C8F0D2-3A62-4670-861F-60EDC93C20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51E95B-2ACF-4DAC-8417-6A5A7C08B24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15363</TotalTime>
  <Words>1240</Words>
  <Application>Microsoft Office PowerPoint</Application>
  <PresentationFormat>Widescreen</PresentationFormat>
  <Paragraphs>187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Franklin Gothic Demi</vt:lpstr>
      <vt:lpstr>MV Boli</vt:lpstr>
      <vt:lpstr>Office Theme</vt:lpstr>
      <vt:lpstr>R and RStudio for statistics</vt:lpstr>
      <vt:lpstr>Lesson Plan and Goals</vt:lpstr>
      <vt:lpstr>Aims</vt:lpstr>
      <vt:lpstr>What are R and RStudio</vt:lpstr>
      <vt:lpstr>PowerPoint Presentation</vt:lpstr>
      <vt:lpstr>Why use R?</vt:lpstr>
      <vt:lpstr>R is different to Graphpad Prism / SPSS etc</vt:lpstr>
      <vt:lpstr>R is different to Graphpad / SPSS etc</vt:lpstr>
      <vt:lpstr>How to learn R</vt:lpstr>
      <vt:lpstr>Packages - CRAN</vt:lpstr>
      <vt:lpstr>The ugly</vt:lpstr>
      <vt:lpstr>Getting help</vt:lpstr>
      <vt:lpstr>Sources of help 1 – R help system</vt:lpstr>
      <vt:lpstr>Sources of help 2 – RStudio and packages</vt:lpstr>
      <vt:lpstr>Sources of help 2 – Online resources</vt:lpstr>
      <vt:lpstr>Sources of help 3 – Online resources</vt:lpstr>
      <vt:lpstr>Other sources of help</vt:lpstr>
      <vt:lpstr>PowerPoint Presentation</vt:lpstr>
      <vt:lpstr>Citing statistics software</vt:lpstr>
      <vt:lpstr>Start RStudio!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doing statistics</dc:title>
  <dc:creator>George Savva (QIB)</dc:creator>
  <cp:lastModifiedBy>George Savva (QIB)</cp:lastModifiedBy>
  <cp:revision>118</cp:revision>
  <dcterms:created xsi:type="dcterms:W3CDTF">2018-07-23T08:30:22Z</dcterms:created>
  <dcterms:modified xsi:type="dcterms:W3CDTF">2023-01-16T10:33:23Z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0x0101005627BA6AF434694A8B630154A0EB1116</vt:lpwstr>
  </property>
</Properties>
</file>