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4" r:id="rId4"/>
    <p:sldId id="279" r:id="rId5"/>
    <p:sldId id="268" r:id="rId6"/>
    <p:sldId id="286" r:id="rId7"/>
    <p:sldId id="287" r:id="rId8"/>
    <p:sldId id="292" r:id="rId9"/>
    <p:sldId id="290" r:id="rId10"/>
    <p:sldId id="291" r:id="rId11"/>
    <p:sldId id="272" r:id="rId12"/>
    <p:sldId id="288" r:id="rId13"/>
    <p:sldId id="293" r:id="rId14"/>
    <p:sldId id="280" r:id="rId15"/>
    <p:sldId id="281" r:id="rId16"/>
    <p:sldId id="282" r:id="rId17"/>
    <p:sldId id="283" r:id="rId18"/>
    <p:sldId id="284" r:id="rId19"/>
    <p:sldId id="289" r:id="rId20"/>
    <p:sldId id="270" r:id="rId21"/>
    <p:sldId id="258" r:id="rId22"/>
    <p:sldId id="295" r:id="rId23"/>
    <p:sldId id="259" r:id="rId24"/>
    <p:sldId id="278" r:id="rId25"/>
    <p:sldId id="275" r:id="rId26"/>
    <p:sldId id="260" r:id="rId27"/>
    <p:sldId id="261" r:id="rId28"/>
    <p:sldId id="277" r:id="rId29"/>
    <p:sldId id="274" r:id="rId30"/>
    <p:sldId id="271" r:id="rId31"/>
    <p:sldId id="266" r:id="rId32"/>
    <p:sldId id="296" r:id="rId33"/>
    <p:sldId id="264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5D820-7BEC-4E0B-A57B-016998E0C0D0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33030BB-237B-49F2-AFE0-F8FD34604694}">
      <dgm:prSet custT="1"/>
      <dgm:spPr/>
      <dgm:t>
        <a:bodyPr/>
        <a:lstStyle/>
        <a:p>
          <a:r>
            <a:rPr lang="en-GB" sz="3600" b="1" dirty="0"/>
            <a:t>Where next?</a:t>
          </a:r>
        </a:p>
      </dgm:t>
    </dgm:pt>
    <dgm:pt modelId="{F2B50FE8-742B-42D0-B424-75A5B4B3FBE6}" type="parTrans" cxnId="{71584B65-360F-4127-B618-E16D808EB067}">
      <dgm:prSet/>
      <dgm:spPr/>
      <dgm:t>
        <a:bodyPr/>
        <a:lstStyle/>
        <a:p>
          <a:endParaRPr lang="en-GB" sz="2400"/>
        </a:p>
      </dgm:t>
    </dgm:pt>
    <dgm:pt modelId="{274D20B8-9B59-4252-ABF8-86E0E0305E76}" type="sibTrans" cxnId="{71584B65-360F-4127-B618-E16D808EB067}">
      <dgm:prSet/>
      <dgm:spPr/>
      <dgm:t>
        <a:bodyPr/>
        <a:lstStyle/>
        <a:p>
          <a:endParaRPr lang="en-GB" sz="2400"/>
        </a:p>
      </dgm:t>
    </dgm:pt>
    <dgm:pt modelId="{8A8E32E9-5B0F-4660-9379-C160DD9D56BE}">
      <dgm:prSet custT="1"/>
      <dgm:spPr/>
      <dgm:t>
        <a:bodyPr/>
        <a:lstStyle/>
        <a:p>
          <a:r>
            <a:rPr lang="en-GB" sz="1800" dirty="0" err="1"/>
            <a:t>RMarkdown</a:t>
          </a:r>
          <a:r>
            <a:rPr lang="en-GB" sz="1800" dirty="0"/>
            <a:t> </a:t>
          </a:r>
          <a:r>
            <a:rPr lang="en-GB" sz="1600" dirty="0"/>
            <a:t>reports and presentations</a:t>
          </a:r>
        </a:p>
      </dgm:t>
    </dgm:pt>
    <dgm:pt modelId="{5F2B3E44-6B8D-4476-A931-E4EF41F68401}" type="parTrans" cxnId="{A123A93A-B6A6-40EB-9301-8E7DFD95570B}">
      <dgm:prSet/>
      <dgm:spPr/>
      <dgm:t>
        <a:bodyPr/>
        <a:lstStyle/>
        <a:p>
          <a:endParaRPr lang="en-GB" sz="2400"/>
        </a:p>
      </dgm:t>
    </dgm:pt>
    <dgm:pt modelId="{E1EE41BF-2E23-4B05-85FE-88AE88BD7F94}" type="sibTrans" cxnId="{A123A93A-B6A6-40EB-9301-8E7DFD95570B}">
      <dgm:prSet/>
      <dgm:spPr/>
      <dgm:t>
        <a:bodyPr/>
        <a:lstStyle/>
        <a:p>
          <a:endParaRPr lang="en-GB" sz="2400"/>
        </a:p>
      </dgm:t>
    </dgm:pt>
    <dgm:pt modelId="{C9B901EC-B360-43A1-A6D9-87741F8601E0}">
      <dgm:prSet custT="1"/>
      <dgm:spPr/>
      <dgm:t>
        <a:bodyPr/>
        <a:lstStyle/>
        <a:p>
          <a:r>
            <a:rPr lang="en-GB" sz="3200" dirty="0"/>
            <a:t>Git</a:t>
          </a:r>
        </a:p>
        <a:p>
          <a:r>
            <a:rPr lang="en-GB" sz="2400" dirty="0"/>
            <a:t>version control</a:t>
          </a:r>
          <a:endParaRPr lang="en-GB" sz="1200" dirty="0"/>
        </a:p>
      </dgm:t>
    </dgm:pt>
    <dgm:pt modelId="{815C5D55-3FAD-456B-A65C-10287FC2360B}" type="parTrans" cxnId="{3F64AEC7-3A8F-47D8-9BED-AC6F30A7561B}">
      <dgm:prSet/>
      <dgm:spPr/>
      <dgm:t>
        <a:bodyPr/>
        <a:lstStyle/>
        <a:p>
          <a:endParaRPr lang="en-GB" sz="2400"/>
        </a:p>
      </dgm:t>
    </dgm:pt>
    <dgm:pt modelId="{6E5F1345-BEFD-4101-980A-5555020B314A}" type="sibTrans" cxnId="{3F64AEC7-3A8F-47D8-9BED-AC6F30A7561B}">
      <dgm:prSet/>
      <dgm:spPr/>
      <dgm:t>
        <a:bodyPr/>
        <a:lstStyle/>
        <a:p>
          <a:endParaRPr lang="en-GB" sz="2400"/>
        </a:p>
      </dgm:t>
    </dgm:pt>
    <dgm:pt modelId="{F6472753-824F-4CB0-A60A-F1553F744355}">
      <dgm:prSet custT="1"/>
      <dgm:spPr/>
      <dgm:t>
        <a:bodyPr/>
        <a:lstStyle/>
        <a:p>
          <a:r>
            <a:rPr lang="en-GB" sz="2400" dirty="0" err="1"/>
            <a:t>Tidyverse</a:t>
          </a:r>
          <a:r>
            <a:rPr lang="en-GB" sz="2400" dirty="0"/>
            <a:t> or </a:t>
          </a:r>
          <a:r>
            <a:rPr lang="en-GB" sz="2400" dirty="0" err="1"/>
            <a:t>data.table</a:t>
          </a:r>
          <a:r>
            <a:rPr lang="en-GB" sz="1800" dirty="0"/>
            <a:t> </a:t>
          </a:r>
          <a:r>
            <a:rPr lang="en-GB" sz="1600" dirty="0"/>
            <a:t>data management</a:t>
          </a:r>
        </a:p>
      </dgm:t>
    </dgm:pt>
    <dgm:pt modelId="{879D3671-9D72-47F8-A6BB-AE3A8DFCE14B}" type="parTrans" cxnId="{8FA71E5A-97F4-4D79-A313-54ADBFD0F8B6}">
      <dgm:prSet/>
      <dgm:spPr/>
      <dgm:t>
        <a:bodyPr/>
        <a:lstStyle/>
        <a:p>
          <a:endParaRPr lang="en-GB" sz="2400"/>
        </a:p>
      </dgm:t>
    </dgm:pt>
    <dgm:pt modelId="{675F0853-6F0C-4A8D-8865-281926F40287}" type="sibTrans" cxnId="{8FA71E5A-97F4-4D79-A313-54ADBFD0F8B6}">
      <dgm:prSet/>
      <dgm:spPr/>
      <dgm:t>
        <a:bodyPr/>
        <a:lstStyle/>
        <a:p>
          <a:endParaRPr lang="en-GB" sz="2400"/>
        </a:p>
      </dgm:t>
    </dgm:pt>
    <dgm:pt modelId="{F9AAFA32-0FC3-46F3-BC81-E9C309341C82}">
      <dgm:prSet custT="1"/>
      <dgm:spPr/>
      <dgm:t>
        <a:bodyPr/>
        <a:lstStyle/>
        <a:p>
          <a:r>
            <a:rPr lang="en-GB" sz="2400" dirty="0"/>
            <a:t>Bio-conductor</a:t>
          </a:r>
        </a:p>
      </dgm:t>
    </dgm:pt>
    <dgm:pt modelId="{FFF2414E-B5CA-410E-8519-62873691B395}" type="parTrans" cxnId="{3643E1A4-EE8B-4BE5-AE3A-F73D2B228FD1}">
      <dgm:prSet/>
      <dgm:spPr/>
      <dgm:t>
        <a:bodyPr/>
        <a:lstStyle/>
        <a:p>
          <a:endParaRPr lang="en-GB" sz="2400"/>
        </a:p>
      </dgm:t>
    </dgm:pt>
    <dgm:pt modelId="{99B596C5-75E9-4624-A235-E9ADD0DDE302}" type="sibTrans" cxnId="{3643E1A4-EE8B-4BE5-AE3A-F73D2B228FD1}">
      <dgm:prSet/>
      <dgm:spPr/>
      <dgm:t>
        <a:bodyPr/>
        <a:lstStyle/>
        <a:p>
          <a:endParaRPr lang="en-GB" sz="2400"/>
        </a:p>
      </dgm:t>
    </dgm:pt>
    <dgm:pt modelId="{BE76B9E9-D15C-4B7B-9C1E-829690B0B8A0}">
      <dgm:prSet custT="1"/>
      <dgm:spPr/>
      <dgm:t>
        <a:bodyPr/>
        <a:lstStyle/>
        <a:p>
          <a:r>
            <a:rPr lang="en-GB" sz="2400" dirty="0"/>
            <a:t>GGplot2</a:t>
          </a:r>
          <a:r>
            <a:rPr lang="en-GB" sz="1600" dirty="0"/>
            <a:t> for graphics</a:t>
          </a:r>
        </a:p>
      </dgm:t>
    </dgm:pt>
    <dgm:pt modelId="{BE1683E6-B0FE-4621-A0FA-E5EA2422D643}" type="parTrans" cxnId="{F486879C-9496-4207-9E66-717587CC3870}">
      <dgm:prSet/>
      <dgm:spPr/>
      <dgm:t>
        <a:bodyPr/>
        <a:lstStyle/>
        <a:p>
          <a:endParaRPr lang="en-GB" sz="2400"/>
        </a:p>
      </dgm:t>
    </dgm:pt>
    <dgm:pt modelId="{5C13ED9B-242C-4C82-ADB3-F44DEBADB527}" type="sibTrans" cxnId="{F486879C-9496-4207-9E66-717587CC3870}">
      <dgm:prSet/>
      <dgm:spPr/>
      <dgm:t>
        <a:bodyPr/>
        <a:lstStyle/>
        <a:p>
          <a:endParaRPr lang="en-GB" sz="2400"/>
        </a:p>
      </dgm:t>
    </dgm:pt>
    <dgm:pt modelId="{1F38CD3E-2566-4E68-9F35-1F527850AAD4}">
      <dgm:prSet custT="1"/>
      <dgm:spPr/>
      <dgm:t>
        <a:bodyPr/>
        <a:lstStyle/>
        <a:p>
          <a:r>
            <a:rPr lang="en-GB" sz="4000" dirty="0"/>
            <a:t>R</a:t>
          </a:r>
          <a:r>
            <a:rPr lang="en-GB" sz="1800" dirty="0"/>
            <a:t> programming</a:t>
          </a:r>
        </a:p>
      </dgm:t>
    </dgm:pt>
    <dgm:pt modelId="{7FD6E7EF-14C1-4809-BD51-1A578C163689}" type="parTrans" cxnId="{91244D96-F2C0-461F-8673-95C0A1D9ADCF}">
      <dgm:prSet/>
      <dgm:spPr/>
      <dgm:t>
        <a:bodyPr/>
        <a:lstStyle/>
        <a:p>
          <a:endParaRPr lang="en-GB" sz="2400"/>
        </a:p>
      </dgm:t>
    </dgm:pt>
    <dgm:pt modelId="{66A30DE2-36E4-4A2D-AE50-54BABDFADD6D}" type="sibTrans" cxnId="{91244D96-F2C0-461F-8673-95C0A1D9ADCF}">
      <dgm:prSet/>
      <dgm:spPr/>
      <dgm:t>
        <a:bodyPr/>
        <a:lstStyle/>
        <a:p>
          <a:endParaRPr lang="en-GB" sz="2400"/>
        </a:p>
      </dgm:t>
    </dgm:pt>
    <dgm:pt modelId="{FCA78678-6EA5-4567-BDFA-E5D976780375}" type="pres">
      <dgm:prSet presAssocID="{F7E5D820-7BEC-4E0B-A57B-016998E0C0D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943B4B1-F02B-4543-A91B-E137B47966DC}" type="pres">
      <dgm:prSet presAssocID="{D33030BB-237B-49F2-AFE0-F8FD34604694}" presName="Parent" presStyleLbl="node0" presStyleIdx="0" presStyleCnt="1">
        <dgm:presLayoutVars>
          <dgm:chMax val="6"/>
          <dgm:chPref val="6"/>
        </dgm:presLayoutVars>
      </dgm:prSet>
      <dgm:spPr/>
    </dgm:pt>
    <dgm:pt modelId="{BE7ED723-C28E-421D-B864-FC02934ED5F8}" type="pres">
      <dgm:prSet presAssocID="{1F38CD3E-2566-4E68-9F35-1F527850AAD4}" presName="Accent1" presStyleCnt="0"/>
      <dgm:spPr/>
    </dgm:pt>
    <dgm:pt modelId="{136764CC-E947-44DF-AACA-C7ADFB642581}" type="pres">
      <dgm:prSet presAssocID="{1F38CD3E-2566-4E68-9F35-1F527850AAD4}" presName="Accent" presStyleLbl="bgShp" presStyleIdx="0" presStyleCnt="6"/>
      <dgm:spPr/>
    </dgm:pt>
    <dgm:pt modelId="{57943A31-1DAC-47A1-AA2F-4968F653BD36}" type="pres">
      <dgm:prSet presAssocID="{1F38CD3E-2566-4E68-9F35-1F527850AAD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83DE63C-726E-4D46-BA01-3B86B74CF68D}" type="pres">
      <dgm:prSet presAssocID="{8A8E32E9-5B0F-4660-9379-C160DD9D56BE}" presName="Accent2" presStyleCnt="0"/>
      <dgm:spPr/>
    </dgm:pt>
    <dgm:pt modelId="{96F1F028-367C-4392-9DE5-E02460AEFE83}" type="pres">
      <dgm:prSet presAssocID="{8A8E32E9-5B0F-4660-9379-C160DD9D56BE}" presName="Accent" presStyleLbl="bgShp" presStyleIdx="1" presStyleCnt="6"/>
      <dgm:spPr/>
    </dgm:pt>
    <dgm:pt modelId="{68B6D225-9326-40E8-B298-33C3F1041CF3}" type="pres">
      <dgm:prSet presAssocID="{8A8E32E9-5B0F-4660-9379-C160DD9D56BE}" presName="Child2" presStyleLbl="node1" presStyleIdx="1" presStyleCnt="6" custLinFactNeighborX="1954" custLinFactNeighborY="-753">
        <dgm:presLayoutVars>
          <dgm:chMax val="0"/>
          <dgm:chPref val="0"/>
          <dgm:bulletEnabled val="1"/>
        </dgm:presLayoutVars>
      </dgm:prSet>
      <dgm:spPr/>
    </dgm:pt>
    <dgm:pt modelId="{B1F21E5F-0651-4B0F-9D87-1D3EE91639C1}" type="pres">
      <dgm:prSet presAssocID="{C9B901EC-B360-43A1-A6D9-87741F8601E0}" presName="Accent3" presStyleCnt="0"/>
      <dgm:spPr/>
    </dgm:pt>
    <dgm:pt modelId="{8430688E-325F-4B13-BDF1-9B4B711689C0}" type="pres">
      <dgm:prSet presAssocID="{C9B901EC-B360-43A1-A6D9-87741F8601E0}" presName="Accent" presStyleLbl="bgShp" presStyleIdx="2" presStyleCnt="6"/>
      <dgm:spPr/>
    </dgm:pt>
    <dgm:pt modelId="{B071D86E-8830-4723-9EF4-854DBF7E996A}" type="pres">
      <dgm:prSet presAssocID="{C9B901EC-B360-43A1-A6D9-87741F8601E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05C9327-3C5B-474A-A1B8-3BA9BA3935CC}" type="pres">
      <dgm:prSet presAssocID="{F6472753-824F-4CB0-A60A-F1553F744355}" presName="Accent4" presStyleCnt="0"/>
      <dgm:spPr/>
    </dgm:pt>
    <dgm:pt modelId="{F39B00E1-F7AA-4889-8967-507CDD9B1702}" type="pres">
      <dgm:prSet presAssocID="{F6472753-824F-4CB0-A60A-F1553F744355}" presName="Accent" presStyleLbl="bgShp" presStyleIdx="3" presStyleCnt="6"/>
      <dgm:spPr/>
    </dgm:pt>
    <dgm:pt modelId="{7A3868EE-BA2F-4517-A9ED-036C51380DD3}" type="pres">
      <dgm:prSet presAssocID="{F6472753-824F-4CB0-A60A-F1553F74435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D99817E-77E7-4215-9C69-87132D8A6934}" type="pres">
      <dgm:prSet presAssocID="{F9AAFA32-0FC3-46F3-BC81-E9C309341C82}" presName="Accent5" presStyleCnt="0"/>
      <dgm:spPr/>
    </dgm:pt>
    <dgm:pt modelId="{93EE7763-4105-4793-86A6-5260FAF3D042}" type="pres">
      <dgm:prSet presAssocID="{F9AAFA32-0FC3-46F3-BC81-E9C309341C82}" presName="Accent" presStyleLbl="bgShp" presStyleIdx="4" presStyleCnt="6"/>
      <dgm:spPr/>
    </dgm:pt>
    <dgm:pt modelId="{EE6E0884-A4E1-4F1A-9B30-ECA3F3971B7E}" type="pres">
      <dgm:prSet presAssocID="{F9AAFA32-0FC3-46F3-BC81-E9C309341C8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7BFCBFD-1505-409D-9E66-1FF59546FB29}" type="pres">
      <dgm:prSet presAssocID="{BE76B9E9-D15C-4B7B-9C1E-829690B0B8A0}" presName="Accent6" presStyleCnt="0"/>
      <dgm:spPr/>
    </dgm:pt>
    <dgm:pt modelId="{525D35F6-B8B2-4406-A087-31B85B131D5F}" type="pres">
      <dgm:prSet presAssocID="{BE76B9E9-D15C-4B7B-9C1E-829690B0B8A0}" presName="Accent" presStyleLbl="bgShp" presStyleIdx="5" presStyleCnt="6"/>
      <dgm:spPr/>
    </dgm:pt>
    <dgm:pt modelId="{F294A21B-EB38-4DF6-B725-1DDA43983AEE}" type="pres">
      <dgm:prSet presAssocID="{BE76B9E9-D15C-4B7B-9C1E-829690B0B8A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123A93A-B6A6-40EB-9301-8E7DFD95570B}" srcId="{D33030BB-237B-49F2-AFE0-F8FD34604694}" destId="{8A8E32E9-5B0F-4660-9379-C160DD9D56BE}" srcOrd="1" destOrd="0" parTransId="{5F2B3E44-6B8D-4476-A931-E4EF41F68401}" sibTransId="{E1EE41BF-2E23-4B05-85FE-88AE88BD7F94}"/>
    <dgm:cxn modelId="{54CBF23F-4F5B-4BFC-9371-7577F6F79BC3}" type="presOf" srcId="{BE76B9E9-D15C-4B7B-9C1E-829690B0B8A0}" destId="{F294A21B-EB38-4DF6-B725-1DDA43983AEE}" srcOrd="0" destOrd="0" presId="urn:microsoft.com/office/officeart/2011/layout/HexagonRadial"/>
    <dgm:cxn modelId="{71584B65-360F-4127-B618-E16D808EB067}" srcId="{F7E5D820-7BEC-4E0B-A57B-016998E0C0D0}" destId="{D33030BB-237B-49F2-AFE0-F8FD34604694}" srcOrd="0" destOrd="0" parTransId="{F2B50FE8-742B-42D0-B424-75A5B4B3FBE6}" sibTransId="{274D20B8-9B59-4252-ABF8-86E0E0305E76}"/>
    <dgm:cxn modelId="{8A117A68-8BC1-4E87-9B47-06F913D5B7BA}" type="presOf" srcId="{F9AAFA32-0FC3-46F3-BC81-E9C309341C82}" destId="{EE6E0884-A4E1-4F1A-9B30-ECA3F3971B7E}" srcOrd="0" destOrd="0" presId="urn:microsoft.com/office/officeart/2011/layout/HexagonRadial"/>
    <dgm:cxn modelId="{50BA2C51-763E-4E51-9CBA-52843D718F1E}" type="presOf" srcId="{D33030BB-237B-49F2-AFE0-F8FD34604694}" destId="{B943B4B1-F02B-4543-A91B-E137B47966DC}" srcOrd="0" destOrd="0" presId="urn:microsoft.com/office/officeart/2011/layout/HexagonRadial"/>
    <dgm:cxn modelId="{8FA71E5A-97F4-4D79-A313-54ADBFD0F8B6}" srcId="{D33030BB-237B-49F2-AFE0-F8FD34604694}" destId="{F6472753-824F-4CB0-A60A-F1553F744355}" srcOrd="3" destOrd="0" parTransId="{879D3671-9D72-47F8-A6BB-AE3A8DFCE14B}" sibTransId="{675F0853-6F0C-4A8D-8865-281926F40287}"/>
    <dgm:cxn modelId="{57B1C47A-E56F-48B1-B077-D5F8C3C9F460}" type="presOf" srcId="{F6472753-824F-4CB0-A60A-F1553F744355}" destId="{7A3868EE-BA2F-4517-A9ED-036C51380DD3}" srcOrd="0" destOrd="0" presId="urn:microsoft.com/office/officeart/2011/layout/HexagonRadial"/>
    <dgm:cxn modelId="{91244D96-F2C0-461F-8673-95C0A1D9ADCF}" srcId="{D33030BB-237B-49F2-AFE0-F8FD34604694}" destId="{1F38CD3E-2566-4E68-9F35-1F527850AAD4}" srcOrd="0" destOrd="0" parTransId="{7FD6E7EF-14C1-4809-BD51-1A578C163689}" sibTransId="{66A30DE2-36E4-4A2D-AE50-54BABDFADD6D}"/>
    <dgm:cxn modelId="{9F49349B-8D65-4B00-AB23-24B3AE0D9E5C}" type="presOf" srcId="{8A8E32E9-5B0F-4660-9379-C160DD9D56BE}" destId="{68B6D225-9326-40E8-B298-33C3F1041CF3}" srcOrd="0" destOrd="0" presId="urn:microsoft.com/office/officeart/2011/layout/HexagonRadial"/>
    <dgm:cxn modelId="{F486879C-9496-4207-9E66-717587CC3870}" srcId="{D33030BB-237B-49F2-AFE0-F8FD34604694}" destId="{BE76B9E9-D15C-4B7B-9C1E-829690B0B8A0}" srcOrd="5" destOrd="0" parTransId="{BE1683E6-B0FE-4621-A0FA-E5EA2422D643}" sibTransId="{5C13ED9B-242C-4C82-ADB3-F44DEBADB527}"/>
    <dgm:cxn modelId="{3643E1A4-EE8B-4BE5-AE3A-F73D2B228FD1}" srcId="{D33030BB-237B-49F2-AFE0-F8FD34604694}" destId="{F9AAFA32-0FC3-46F3-BC81-E9C309341C82}" srcOrd="4" destOrd="0" parTransId="{FFF2414E-B5CA-410E-8519-62873691B395}" sibTransId="{99B596C5-75E9-4624-A235-E9ADD0DDE302}"/>
    <dgm:cxn modelId="{8EAC07AC-58D6-4345-8B78-87890E3A11DC}" type="presOf" srcId="{C9B901EC-B360-43A1-A6D9-87741F8601E0}" destId="{B071D86E-8830-4723-9EF4-854DBF7E996A}" srcOrd="0" destOrd="0" presId="urn:microsoft.com/office/officeart/2011/layout/HexagonRadial"/>
    <dgm:cxn modelId="{3F64AEC7-3A8F-47D8-9BED-AC6F30A7561B}" srcId="{D33030BB-237B-49F2-AFE0-F8FD34604694}" destId="{C9B901EC-B360-43A1-A6D9-87741F8601E0}" srcOrd="2" destOrd="0" parTransId="{815C5D55-3FAD-456B-A65C-10287FC2360B}" sibTransId="{6E5F1345-BEFD-4101-980A-5555020B314A}"/>
    <dgm:cxn modelId="{0E8D1ACA-07AB-4796-95F5-DC36925FCD90}" type="presOf" srcId="{F7E5D820-7BEC-4E0B-A57B-016998E0C0D0}" destId="{FCA78678-6EA5-4567-BDFA-E5D976780375}" srcOrd="0" destOrd="0" presId="urn:microsoft.com/office/officeart/2011/layout/HexagonRadial"/>
    <dgm:cxn modelId="{92E732EA-A7F4-438C-814B-ADCAA481E4E1}" type="presOf" srcId="{1F38CD3E-2566-4E68-9F35-1F527850AAD4}" destId="{57943A31-1DAC-47A1-AA2F-4968F653BD36}" srcOrd="0" destOrd="0" presId="urn:microsoft.com/office/officeart/2011/layout/HexagonRadial"/>
    <dgm:cxn modelId="{087C9F8E-6E65-4A47-BCB0-8A2592588B51}" type="presParOf" srcId="{FCA78678-6EA5-4567-BDFA-E5D976780375}" destId="{B943B4B1-F02B-4543-A91B-E137B47966DC}" srcOrd="0" destOrd="0" presId="urn:microsoft.com/office/officeart/2011/layout/HexagonRadial"/>
    <dgm:cxn modelId="{37732FEF-B7F4-4BC9-87C9-B952CF0A8692}" type="presParOf" srcId="{FCA78678-6EA5-4567-BDFA-E5D976780375}" destId="{BE7ED723-C28E-421D-B864-FC02934ED5F8}" srcOrd="1" destOrd="0" presId="urn:microsoft.com/office/officeart/2011/layout/HexagonRadial"/>
    <dgm:cxn modelId="{A5F20474-D902-4E69-85A0-9216C079EF2F}" type="presParOf" srcId="{BE7ED723-C28E-421D-B864-FC02934ED5F8}" destId="{136764CC-E947-44DF-AACA-C7ADFB642581}" srcOrd="0" destOrd="0" presId="urn:microsoft.com/office/officeart/2011/layout/HexagonRadial"/>
    <dgm:cxn modelId="{194C3214-9D73-4976-96B7-5CAE2A0C95A7}" type="presParOf" srcId="{FCA78678-6EA5-4567-BDFA-E5D976780375}" destId="{57943A31-1DAC-47A1-AA2F-4968F653BD36}" srcOrd="2" destOrd="0" presId="urn:microsoft.com/office/officeart/2011/layout/HexagonRadial"/>
    <dgm:cxn modelId="{E456A6DD-6463-4134-B1BA-4080FD0DB2A8}" type="presParOf" srcId="{FCA78678-6EA5-4567-BDFA-E5D976780375}" destId="{A83DE63C-726E-4D46-BA01-3B86B74CF68D}" srcOrd="3" destOrd="0" presId="urn:microsoft.com/office/officeart/2011/layout/HexagonRadial"/>
    <dgm:cxn modelId="{1BFBC8ED-3355-44EC-8EC7-DF44EFFA879D}" type="presParOf" srcId="{A83DE63C-726E-4D46-BA01-3B86B74CF68D}" destId="{96F1F028-367C-4392-9DE5-E02460AEFE83}" srcOrd="0" destOrd="0" presId="urn:microsoft.com/office/officeart/2011/layout/HexagonRadial"/>
    <dgm:cxn modelId="{29A571F0-5C0A-4195-9FE4-4F06AC920F26}" type="presParOf" srcId="{FCA78678-6EA5-4567-BDFA-E5D976780375}" destId="{68B6D225-9326-40E8-B298-33C3F1041CF3}" srcOrd="4" destOrd="0" presId="urn:microsoft.com/office/officeart/2011/layout/HexagonRadial"/>
    <dgm:cxn modelId="{D199BA2F-C1FF-480F-A0D0-CCB2549CC4D3}" type="presParOf" srcId="{FCA78678-6EA5-4567-BDFA-E5D976780375}" destId="{B1F21E5F-0651-4B0F-9D87-1D3EE91639C1}" srcOrd="5" destOrd="0" presId="urn:microsoft.com/office/officeart/2011/layout/HexagonRadial"/>
    <dgm:cxn modelId="{FE954889-2835-458A-9AD9-66D9F308531C}" type="presParOf" srcId="{B1F21E5F-0651-4B0F-9D87-1D3EE91639C1}" destId="{8430688E-325F-4B13-BDF1-9B4B711689C0}" srcOrd="0" destOrd="0" presId="urn:microsoft.com/office/officeart/2011/layout/HexagonRadial"/>
    <dgm:cxn modelId="{85094433-22EF-4D3D-8B5D-2FB19B9BEB54}" type="presParOf" srcId="{FCA78678-6EA5-4567-BDFA-E5D976780375}" destId="{B071D86E-8830-4723-9EF4-854DBF7E996A}" srcOrd="6" destOrd="0" presId="urn:microsoft.com/office/officeart/2011/layout/HexagonRadial"/>
    <dgm:cxn modelId="{1281048C-D682-47C3-A2CF-031746051E04}" type="presParOf" srcId="{FCA78678-6EA5-4567-BDFA-E5D976780375}" destId="{105C9327-3C5B-474A-A1B8-3BA9BA3935CC}" srcOrd="7" destOrd="0" presId="urn:microsoft.com/office/officeart/2011/layout/HexagonRadial"/>
    <dgm:cxn modelId="{6C9E7F9E-8E09-4673-ACB0-CCC27D3424C1}" type="presParOf" srcId="{105C9327-3C5B-474A-A1B8-3BA9BA3935CC}" destId="{F39B00E1-F7AA-4889-8967-507CDD9B1702}" srcOrd="0" destOrd="0" presId="urn:microsoft.com/office/officeart/2011/layout/HexagonRadial"/>
    <dgm:cxn modelId="{EBDB2975-D584-4EAA-838F-9DD7161AA55B}" type="presParOf" srcId="{FCA78678-6EA5-4567-BDFA-E5D976780375}" destId="{7A3868EE-BA2F-4517-A9ED-036C51380DD3}" srcOrd="8" destOrd="0" presId="urn:microsoft.com/office/officeart/2011/layout/HexagonRadial"/>
    <dgm:cxn modelId="{04032379-4F5D-4C91-9A40-919821DA9009}" type="presParOf" srcId="{FCA78678-6EA5-4567-BDFA-E5D976780375}" destId="{3D99817E-77E7-4215-9C69-87132D8A6934}" srcOrd="9" destOrd="0" presId="urn:microsoft.com/office/officeart/2011/layout/HexagonRadial"/>
    <dgm:cxn modelId="{D33919FD-4644-4D11-B812-19B9B1707CE1}" type="presParOf" srcId="{3D99817E-77E7-4215-9C69-87132D8A6934}" destId="{93EE7763-4105-4793-86A6-5260FAF3D042}" srcOrd="0" destOrd="0" presId="urn:microsoft.com/office/officeart/2011/layout/HexagonRadial"/>
    <dgm:cxn modelId="{6AFC7F55-F272-494A-B99D-15D528ACA526}" type="presParOf" srcId="{FCA78678-6EA5-4567-BDFA-E5D976780375}" destId="{EE6E0884-A4E1-4F1A-9B30-ECA3F3971B7E}" srcOrd="10" destOrd="0" presId="urn:microsoft.com/office/officeart/2011/layout/HexagonRadial"/>
    <dgm:cxn modelId="{E466FD0B-E018-4598-9811-4E2917916443}" type="presParOf" srcId="{FCA78678-6EA5-4567-BDFA-E5D976780375}" destId="{E7BFCBFD-1505-409D-9E66-1FF59546FB29}" srcOrd="11" destOrd="0" presId="urn:microsoft.com/office/officeart/2011/layout/HexagonRadial"/>
    <dgm:cxn modelId="{0710FBAC-7FA1-476C-AB73-5B67EC9FF2DC}" type="presParOf" srcId="{E7BFCBFD-1505-409D-9E66-1FF59546FB29}" destId="{525D35F6-B8B2-4406-A087-31B85B131D5F}" srcOrd="0" destOrd="0" presId="urn:microsoft.com/office/officeart/2011/layout/HexagonRadial"/>
    <dgm:cxn modelId="{E9C4C42A-5330-465E-81C8-4D2C14FC2672}" type="presParOf" srcId="{FCA78678-6EA5-4567-BDFA-E5D976780375}" destId="{F294A21B-EB38-4DF6-B725-1DDA43983AE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B4B1-F02B-4543-A91B-E137B47966DC}">
      <dsp:nvSpPr>
        <dsp:cNvPr id="0" name=""/>
        <dsp:cNvSpPr/>
      </dsp:nvSpPr>
      <dsp:spPr>
        <a:xfrm>
          <a:off x="4137323" y="2002418"/>
          <a:ext cx="2545160" cy="22016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Where next?</a:t>
          </a:r>
        </a:p>
      </dsp:txBody>
      <dsp:txXfrm>
        <a:off x="4559092" y="2367265"/>
        <a:ext cx="1701622" cy="1471973"/>
      </dsp:txXfrm>
    </dsp:sp>
    <dsp:sp modelId="{96F1F028-367C-4392-9DE5-E02460AEFE83}">
      <dsp:nvSpPr>
        <dsp:cNvPr id="0" name=""/>
        <dsp:cNvSpPr/>
      </dsp:nvSpPr>
      <dsp:spPr>
        <a:xfrm>
          <a:off x="5731083" y="94906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43A31-1DAC-47A1-AA2F-4968F653BD36}">
      <dsp:nvSpPr>
        <dsp:cNvPr id="0" name=""/>
        <dsp:cNvSpPr/>
      </dsp:nvSpPr>
      <dsp:spPr>
        <a:xfrm>
          <a:off x="4371769" y="0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R</a:t>
          </a:r>
          <a:r>
            <a:rPr lang="en-GB" sz="1800" kern="1200" dirty="0"/>
            <a:t> programming</a:t>
          </a:r>
        </a:p>
      </dsp:txBody>
      <dsp:txXfrm>
        <a:off x="4717421" y="299029"/>
        <a:ext cx="1394437" cy="1206353"/>
      </dsp:txXfrm>
    </dsp:sp>
    <dsp:sp modelId="{8430688E-325F-4B13-BDF1-9B4B711689C0}">
      <dsp:nvSpPr>
        <dsp:cNvPr id="0" name=""/>
        <dsp:cNvSpPr/>
      </dsp:nvSpPr>
      <dsp:spPr>
        <a:xfrm>
          <a:off x="6851806" y="2495884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6D225-9326-40E8-B298-33C3F1041CF3}">
      <dsp:nvSpPr>
        <dsp:cNvPr id="0" name=""/>
        <dsp:cNvSpPr/>
      </dsp:nvSpPr>
      <dsp:spPr>
        <a:xfrm>
          <a:off x="6325391" y="1096246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RMarkdown</a:t>
          </a:r>
          <a:r>
            <a:rPr lang="en-GB" sz="1800" kern="1200" dirty="0"/>
            <a:t> </a:t>
          </a:r>
          <a:r>
            <a:rPr lang="en-GB" sz="1600" kern="1200" dirty="0"/>
            <a:t>reports and presentations</a:t>
          </a:r>
        </a:p>
      </dsp:txBody>
      <dsp:txXfrm>
        <a:off x="6671043" y="1395275"/>
        <a:ext cx="1394437" cy="1206353"/>
      </dsp:txXfrm>
    </dsp:sp>
    <dsp:sp modelId="{F39B00E1-F7AA-4889-8967-507CDD9B1702}">
      <dsp:nvSpPr>
        <dsp:cNvPr id="0" name=""/>
        <dsp:cNvSpPr/>
      </dsp:nvSpPr>
      <dsp:spPr>
        <a:xfrm>
          <a:off x="6073279" y="424194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1D86E-8830-4723-9EF4-854DBF7E996A}">
      <dsp:nvSpPr>
        <dsp:cNvPr id="0" name=""/>
        <dsp:cNvSpPr/>
      </dsp:nvSpPr>
      <dsp:spPr>
        <a:xfrm>
          <a:off x="6284636" y="3291638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Git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version control</a:t>
          </a:r>
          <a:endParaRPr lang="en-GB" sz="1200" kern="1200" dirty="0"/>
        </a:p>
      </dsp:txBody>
      <dsp:txXfrm>
        <a:off x="6630288" y="3590667"/>
        <a:ext cx="1394437" cy="1206353"/>
      </dsp:txXfrm>
    </dsp:sp>
    <dsp:sp modelId="{93EE7763-4105-4793-86A6-5260FAF3D042}">
      <dsp:nvSpPr>
        <dsp:cNvPr id="0" name=""/>
        <dsp:cNvSpPr/>
      </dsp:nvSpPr>
      <dsp:spPr>
        <a:xfrm>
          <a:off x="4142059" y="4423197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868EE-BA2F-4517-A9ED-036C51380DD3}">
      <dsp:nvSpPr>
        <dsp:cNvPr id="0" name=""/>
        <dsp:cNvSpPr/>
      </dsp:nvSpPr>
      <dsp:spPr>
        <a:xfrm>
          <a:off x="4371769" y="4402713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Tidyverse</a:t>
          </a:r>
          <a:r>
            <a:rPr lang="en-GB" sz="2400" kern="1200" dirty="0"/>
            <a:t> or </a:t>
          </a:r>
          <a:r>
            <a:rPr lang="en-GB" sz="2400" kern="1200" dirty="0" err="1"/>
            <a:t>data.table</a:t>
          </a:r>
          <a:r>
            <a:rPr lang="en-GB" sz="1800" kern="1200" dirty="0"/>
            <a:t> </a:t>
          </a:r>
          <a:r>
            <a:rPr lang="en-GB" sz="1600" kern="1200" dirty="0"/>
            <a:t>data management</a:t>
          </a:r>
        </a:p>
      </dsp:txBody>
      <dsp:txXfrm>
        <a:off x="4717421" y="4701742"/>
        <a:ext cx="1394437" cy="1206353"/>
      </dsp:txXfrm>
    </dsp:sp>
    <dsp:sp modelId="{525D35F6-B8B2-4406-A087-31B85B131D5F}">
      <dsp:nvSpPr>
        <dsp:cNvPr id="0" name=""/>
        <dsp:cNvSpPr/>
      </dsp:nvSpPr>
      <dsp:spPr>
        <a:xfrm>
          <a:off x="3002983" y="2877002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E0884-A4E1-4F1A-9B30-ECA3F3971B7E}">
      <dsp:nvSpPr>
        <dsp:cNvPr id="0" name=""/>
        <dsp:cNvSpPr/>
      </dsp:nvSpPr>
      <dsp:spPr>
        <a:xfrm>
          <a:off x="2450022" y="3292879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Bio-conductor</a:t>
          </a:r>
        </a:p>
      </dsp:txBody>
      <dsp:txXfrm>
        <a:off x="2795674" y="3591908"/>
        <a:ext cx="1394437" cy="1206353"/>
      </dsp:txXfrm>
    </dsp:sp>
    <dsp:sp modelId="{F294A21B-EB38-4DF6-B725-1DDA43983AEE}">
      <dsp:nvSpPr>
        <dsp:cNvPr id="0" name=""/>
        <dsp:cNvSpPr/>
      </dsp:nvSpPr>
      <dsp:spPr>
        <a:xfrm>
          <a:off x="2450022" y="1107351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GGplot2</a:t>
          </a:r>
          <a:r>
            <a:rPr lang="en-GB" sz="1600" kern="1200" dirty="0"/>
            <a:t> for graphics</a:t>
          </a:r>
        </a:p>
      </dsp:txBody>
      <dsp:txXfrm>
        <a:off x="2795674" y="1406380"/>
        <a:ext cx="1394437" cy="1206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90A4-E2C6-4241-87EA-FBF9341E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60E0-FBF2-4062-BF4B-EC8B04AE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279C-3771-472A-95B6-2CEAA687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53AA-BE8C-4B9F-94A9-A45205A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E278-3DCE-4F34-B92E-9CF0C80B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2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366C-317B-450E-BF55-A0DF1047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AE38-24AA-4630-86D5-5324F59D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48A1-0CBA-4D41-AA7F-D137273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A35E-2197-4223-9B49-80A3CCB9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056-8EEB-4734-8024-3090C2C9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3D4-117F-4251-BBAB-7849DDA0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67CA7-D990-4BAD-8BCA-FD1D31E5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D698-43AB-4042-8F8C-641D857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C0B5-1CF7-4275-9D41-37D6FCC2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A5D8-AB47-4C77-B7A4-2C6517C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98C-9378-4AF6-9698-7583B1C6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  <a:solidFill>
            <a:schemeClr val="tx2"/>
          </a:solidFill>
        </p:spPr>
        <p:txBody>
          <a:bodyPr lIns="864000" bIns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97A4-B8E9-4D37-97A0-29FE6757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9BAA-BBEF-4197-ACFB-CA2BC37B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7C-4344-4A65-833F-22C344CB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3A48-BEDF-4F17-B059-3D7134E9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254E-FFD5-4152-A7CC-6FA47DD2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20A7-5667-48B8-A1B1-7B558543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9AD4-33CB-4011-A412-08EEDD3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86F0-FA69-41F1-8274-36710436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4017-1341-4E56-8DA5-8A707774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0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4B0D-0F3B-401E-AC6E-2B5C8BEA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6A89-CBCD-4BAC-8E87-9FF85EF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E7CD3-D13D-474E-BC77-5FDD87A4A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F009-1DD9-48BB-80BF-E346577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2402-5663-40F6-8023-CEF5A8C1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4DBC-A73A-4D8E-98AB-1C20895F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BD9-2908-428A-818A-9C987958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F22BA-B7AF-49D9-ACC1-1F14D82F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2CE67-780C-4AFB-9559-699844B3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9FFF-569C-4923-ACD2-50A57F53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415E8-0E88-43B6-BE12-E5A440EB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38988-B3A9-4A3C-AB85-814FBAFB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5EC27-4C6E-48CA-B756-D48746C9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D8E53-B254-43DF-9AA2-8B08A281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B6E6-A76C-4F06-92D3-39B286C3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99C7-1B71-428E-9BB8-1892EE3B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0EB1D-D30C-4024-B87F-B94466A9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A8A2-4DAE-408B-A412-B487C4D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EA29-9552-4603-8600-BC974F9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487E9-4E62-4B47-B91B-0B2397C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B67F1-A654-496A-9C64-A00EC12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DE74-56F1-4D21-897C-B6E201FE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EDD4-947C-45BB-BCAF-69C57D25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D483-83C8-4034-B01D-3DA4F3AC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304CC-E698-454D-B139-629DDE36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0203-0621-4EF9-A148-92D4B892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E4274-8F83-4711-B49C-94E8972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366B-2C0E-44A8-A74D-D0113AE6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CA5E6-B2AC-40B7-86F4-42E6DCAF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39CF-AF9F-4868-A35E-AEB2108E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AF67-4D03-4D7B-A7A2-C4F94EE3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DBA0-7FE2-4347-9616-81F8C48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A8571-0762-4851-A7C7-3CD0F4E7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19984-D6DD-4C38-95E4-0C247864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75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864000" tIns="4572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C8C7-8C13-4A9A-A241-D4B808CB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A158-E511-45B4-8606-D4542355A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C2BA-6AD1-484E-A8E2-68BB2565F1E0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30C5-2924-4EF3-B9B9-84DE15CC0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8F38-792F-4BE9-A7BA-429DD06E5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kern="1200">
          <a:solidFill>
            <a:schemeClr val="accent1">
              <a:lumMod val="20000"/>
              <a:lumOff val="80000"/>
            </a:schemeClr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tatisticswithr.com/" TargetMode="External"/><Relationship Id="rId2" Type="http://schemas.openxmlformats.org/officeDocument/2006/relationships/hyperlink" Target="https://www.statmethods.net/stats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C34E6-556B-49E0-A0AD-DB5E51967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C6662-7D48-4856-9BDF-97C4FC8B1E41}"/>
              </a:ext>
            </a:extLst>
          </p:cNvPr>
          <p:cNvSpPr/>
          <p:nvPr/>
        </p:nvSpPr>
        <p:spPr>
          <a:xfrm>
            <a:off x="0" y="18662"/>
            <a:ext cx="12192000" cy="685800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5880B-BA6E-4AE9-BD46-3A753ABE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28" y="1443832"/>
            <a:ext cx="9144000" cy="172243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>
                <a:latin typeface="Franklin Gothic Demi" panose="020B0703020102020204" pitchFamily="34" charset="0"/>
              </a:rPr>
              <a:t>R and RStudio for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70C6-2369-447F-8021-97232CA2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0100"/>
            <a:ext cx="9144000" cy="12446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Franklin Gothic Demi" panose="020B0703020102020204" pitchFamily="34" charset="0"/>
              </a:rPr>
              <a:t>George Savva</a:t>
            </a:r>
            <a:br>
              <a:rPr lang="en-GB" sz="3600" dirty="0">
                <a:latin typeface="Franklin Gothic Demi" panose="020B0703020102020204" pitchFamily="34" charset="0"/>
              </a:rPr>
            </a:br>
            <a:r>
              <a:rPr lang="en-GB" sz="3600" dirty="0">
                <a:latin typeface="Franklin Gothic Demi" panose="020B0703020102020204" pitchFamily="34" charset="0"/>
              </a:rPr>
              <a:t>QIB Institute Statistician</a:t>
            </a:r>
          </a:p>
        </p:txBody>
      </p:sp>
    </p:spTree>
    <p:extLst>
      <p:ext uri="{BB962C8B-B14F-4D97-AF65-F5344CB8AC3E}">
        <p14:creationId xmlns:p14="http://schemas.microsoft.com/office/powerpoint/2010/main" val="162264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 is different to </a:t>
            </a:r>
            <a:r>
              <a:rPr lang="en-GB" dirty="0" err="1"/>
              <a:t>Graphpad</a:t>
            </a:r>
            <a:r>
              <a:rPr lang="en-GB" dirty="0"/>
              <a:t>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 is for data cleaning / coding / analysis / reports</a:t>
            </a:r>
          </a:p>
          <a:p>
            <a:endParaRPr lang="en-GB" dirty="0"/>
          </a:p>
          <a:p>
            <a:r>
              <a:rPr lang="en-GB" dirty="0"/>
              <a:t>Workflow</a:t>
            </a:r>
          </a:p>
          <a:p>
            <a:pPr lvl="1"/>
            <a:r>
              <a:rPr lang="en-GB" dirty="0"/>
              <a:t>You keep data in its raw form</a:t>
            </a:r>
          </a:p>
          <a:p>
            <a:pPr lvl="1"/>
            <a:r>
              <a:rPr lang="en-GB" dirty="0"/>
              <a:t>We write R code to take raw data, clean, code, analyse and report</a:t>
            </a:r>
          </a:p>
          <a:p>
            <a:pPr lvl="1"/>
            <a:r>
              <a:rPr lang="en-GB" dirty="0"/>
              <a:t>Keep the original data and the code!  </a:t>
            </a:r>
          </a:p>
          <a:p>
            <a:pPr lvl="1"/>
            <a:r>
              <a:rPr lang="en-GB" dirty="0"/>
              <a:t>We typically don’t keep the processed data.  At least we don’t need to.</a:t>
            </a:r>
          </a:p>
          <a:p>
            <a:endParaRPr lang="en-GB" dirty="0"/>
          </a:p>
          <a:p>
            <a:r>
              <a:rPr lang="en-GB" dirty="0"/>
              <a:t>Corollary – R is not for data entry or storage.</a:t>
            </a:r>
          </a:p>
        </p:txBody>
      </p:sp>
    </p:spTree>
    <p:extLst>
      <p:ext uri="{BB962C8B-B14F-4D97-AF65-F5344CB8AC3E}">
        <p14:creationId xmlns:p14="http://schemas.microsoft.com/office/powerpoint/2010/main" val="39769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7E1A-4A9E-422A-B43D-81C9F367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How to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1575-D912-4FF9-8B08-0CC83C39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To learn R you need to read and </a:t>
            </a:r>
            <a:r>
              <a:rPr lang="en-GB" b="1" dirty="0"/>
              <a:t>study </a:t>
            </a:r>
            <a:r>
              <a:rPr lang="en-GB" dirty="0"/>
              <a:t>R.  </a:t>
            </a:r>
            <a:r>
              <a:rPr lang="en-GB" b="1" dirty="0"/>
              <a:t>There is no shortcut!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Use </a:t>
            </a:r>
            <a:r>
              <a:rPr lang="en-GB" b="1" dirty="0"/>
              <a:t>resources, books, websites, blogs, people </a:t>
            </a:r>
            <a:r>
              <a:rPr lang="en-GB" dirty="0"/>
              <a:t>and </a:t>
            </a:r>
            <a:r>
              <a:rPr lang="en-GB" i="1" dirty="0"/>
              <a:t>study </a:t>
            </a:r>
            <a:r>
              <a:rPr lang="en-GB" dirty="0"/>
              <a:t>the areas that you need.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Set aside </a:t>
            </a:r>
            <a:r>
              <a:rPr lang="en-GB" b="1" dirty="0"/>
              <a:t>time to learn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to use R with the </a:t>
            </a:r>
            <a:r>
              <a:rPr lang="en-GB" b="1" dirty="0"/>
              <a:t>documentation / community support </a:t>
            </a:r>
            <a:r>
              <a:rPr lang="en-GB" dirty="0"/>
              <a:t>open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many </a:t>
            </a:r>
            <a:r>
              <a:rPr lang="en-GB" b="1" dirty="0"/>
              <a:t>error messages </a:t>
            </a:r>
            <a:r>
              <a:rPr lang="en-GB" dirty="0"/>
              <a:t>as you develop your code! Don’t ignore </a:t>
            </a:r>
            <a:r>
              <a:rPr lang="en-GB" b="1" dirty="0"/>
              <a:t>warnings</a:t>
            </a:r>
            <a:r>
              <a:rPr lang="en-GB" dirty="0"/>
              <a:t>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Make sure you understand </a:t>
            </a:r>
            <a:r>
              <a:rPr lang="en-GB" b="1" i="1" dirty="0"/>
              <a:t>why</a:t>
            </a:r>
            <a:r>
              <a:rPr lang="en-GB" b="1" dirty="0"/>
              <a:t> </a:t>
            </a:r>
            <a:r>
              <a:rPr lang="en-GB" dirty="0"/>
              <a:t>R does what it does.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Learning R will improve your statistics – you will need to decide more things yourself, and R promotes good practice.</a:t>
            </a:r>
          </a:p>
        </p:txBody>
      </p:sp>
    </p:spTree>
    <p:extLst>
      <p:ext uri="{BB962C8B-B14F-4D97-AF65-F5344CB8AC3E}">
        <p14:creationId xmlns:p14="http://schemas.microsoft.com/office/powerpoint/2010/main" val="340356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2AE5-264E-4656-B4DD-AD99A4E9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Packages -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1AFF-8F44-4D72-B627-941C372F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‘Base’ R includes the language and basic statistics</a:t>
            </a:r>
          </a:p>
          <a:p>
            <a:r>
              <a:rPr lang="en-GB" dirty="0"/>
              <a:t>The great strength of R is its user written extensions ‘packages’</a:t>
            </a:r>
          </a:p>
          <a:p>
            <a:r>
              <a:rPr lang="en-GB" dirty="0" err="1"/>
              <a:t>Eg</a:t>
            </a:r>
            <a:r>
              <a:rPr lang="en-GB" dirty="0"/>
              <a:t>: ggplot2 / </a:t>
            </a:r>
            <a:r>
              <a:rPr lang="en-GB" dirty="0" err="1"/>
              <a:t>data.table</a:t>
            </a:r>
            <a:r>
              <a:rPr lang="en-GB" dirty="0"/>
              <a:t> / </a:t>
            </a:r>
            <a:r>
              <a:rPr lang="en-GB" dirty="0" err="1"/>
              <a:t>tidyverse</a:t>
            </a:r>
            <a:r>
              <a:rPr lang="en-GB" dirty="0"/>
              <a:t> / </a:t>
            </a:r>
            <a:r>
              <a:rPr lang="en-GB" dirty="0" err="1"/>
              <a:t>bioconductor</a:t>
            </a:r>
            <a:r>
              <a:rPr lang="en-GB" dirty="0"/>
              <a:t> / lme4 / shiny / </a:t>
            </a:r>
            <a:r>
              <a:rPr lang="en-GB" dirty="0" err="1"/>
              <a:t>rmarkdown</a:t>
            </a:r>
            <a:endParaRPr lang="en-GB" dirty="0"/>
          </a:p>
          <a:p>
            <a:r>
              <a:rPr lang="en-GB" dirty="0"/>
              <a:t>If somebody develops a new statistical idea, they’ll implement it in R.</a:t>
            </a:r>
          </a:p>
          <a:p>
            <a:r>
              <a:rPr lang="en-GB" dirty="0"/>
              <a:t>If anyone has ever wanted to do anything, there’s an R package for it.  Probably several.</a:t>
            </a:r>
          </a:p>
          <a:p>
            <a:endParaRPr lang="en-GB" dirty="0"/>
          </a:p>
          <a:p>
            <a:r>
              <a:rPr lang="en-GB" dirty="0"/>
              <a:t>We’ll install and use the ‘</a:t>
            </a:r>
            <a:r>
              <a:rPr lang="en-GB" dirty="0" err="1"/>
              <a:t>readxl</a:t>
            </a:r>
            <a:r>
              <a:rPr lang="en-GB" dirty="0"/>
              <a:t>’ and ‘table1’ packages today</a:t>
            </a:r>
          </a:p>
          <a:p>
            <a:r>
              <a:rPr lang="en-GB" dirty="0"/>
              <a:t>Installing packages is trivial from inside RStudio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64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2029-000E-4E53-B96A-038A8DBF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ugly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6016-BE0E-44B3-BCB2-89E1C39E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125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 has been developed with user written add-ons since the 1990s</a:t>
            </a:r>
          </a:p>
          <a:p>
            <a:r>
              <a:rPr lang="en-GB" dirty="0"/>
              <a:t>(Based on ‘S’ language written in the 70s)</a:t>
            </a:r>
          </a:p>
          <a:p>
            <a:r>
              <a:rPr lang="en-GB" dirty="0"/>
              <a:t>Recent ‘Cambrian explosion’ of packages</a:t>
            </a:r>
          </a:p>
          <a:p>
            <a:endParaRPr lang="en-GB" dirty="0"/>
          </a:p>
          <a:p>
            <a:r>
              <a:rPr lang="en-GB" dirty="0"/>
              <a:t>Mess of packages, sometimes odd code, can be (literally) hundreds of ways to do the same thing, some abandoned packages..</a:t>
            </a:r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 ‘</a:t>
            </a:r>
            <a:r>
              <a:rPr lang="en-GB" dirty="0" err="1"/>
              <a:t>tidyverse</a:t>
            </a:r>
            <a:r>
              <a:rPr lang="en-GB" dirty="0"/>
              <a:t>’ vs ‘base’ ways of doing things.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2D69A-04F0-4EE2-9FC4-39581058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2" y="1825625"/>
            <a:ext cx="5329803" cy="3421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7F8BF-B885-4DC9-AAD0-77FA9E7C0F52}"/>
              </a:ext>
            </a:extLst>
          </p:cNvPr>
          <p:cNvSpPr txBox="1"/>
          <p:nvPr/>
        </p:nvSpPr>
        <p:spPr>
          <a:xfrm>
            <a:off x="8597325" y="1733910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@</a:t>
            </a:r>
            <a:r>
              <a:rPr lang="en-GB" dirty="0" err="1"/>
              <a:t>whydoesR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57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fe preserver ring">
            <a:extLst>
              <a:ext uri="{FF2B5EF4-FFF2-40B4-BE49-F238E27FC236}">
                <a16:creationId xmlns:a16="http://schemas.microsoft.com/office/drawing/2014/main" id="{FA5D9937-1E39-4BD9-A8F3-F161CDAF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-4770"/>
            <a:ext cx="7677150" cy="69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86BCA-5622-4BD3-B935-1C1B5067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709738"/>
            <a:ext cx="9366249" cy="2852737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Getting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FA82-78D5-432F-8DFD-3BA144B42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63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CE3ADC-EE2F-404D-A022-21B3F294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1 – R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B9CE7-90A2-479E-AA30-6766D7FE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88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Start your RStudio session.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Type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help.start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manual has detail of the language, structures</a:t>
            </a:r>
          </a:p>
          <a:p>
            <a:pPr marL="0" indent="0">
              <a:buNone/>
            </a:pPr>
            <a:r>
              <a:rPr lang="en-GB" dirty="0"/>
              <a:t>Also documentation for each ‘base’ package and function.</a:t>
            </a:r>
          </a:p>
          <a:p>
            <a:pPr marL="0" indent="0">
              <a:buNone/>
            </a:pPr>
            <a:r>
              <a:rPr lang="en-GB" dirty="0"/>
              <a:t>Appendix A is a useful walkthrough of common stats tasks that will supplement this tutorial.</a:t>
            </a:r>
          </a:p>
        </p:txBody>
      </p:sp>
    </p:spTree>
    <p:extLst>
      <p:ext uri="{BB962C8B-B14F-4D97-AF65-F5344CB8AC3E}">
        <p14:creationId xmlns:p14="http://schemas.microsoft.com/office/powerpoint/2010/main" val="367601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849-5C20-4BE8-A645-B2AA0454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2 – Stats etc with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F16A-FCEB-48E3-A269-70E4E5B0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Lots of books/websites etc available: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https://www.statmethods.net/stats/index.html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 them as you need them..</a:t>
            </a:r>
          </a:p>
          <a:p>
            <a:endParaRPr lang="en-GB" dirty="0"/>
          </a:p>
          <a:p>
            <a:r>
              <a:rPr lang="en-GB" dirty="0"/>
              <a:t>Danielle Navarro has made a lot of excellent resources available for free, including this book:</a:t>
            </a:r>
          </a:p>
          <a:p>
            <a:r>
              <a:rPr lang="en-GB" dirty="0">
                <a:hlinkClick r:id="rId3"/>
              </a:rPr>
              <a:t>https://learningstatisticswithr.com/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30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F88-086F-4615-8B4E-67429FEF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Other sources of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24C2-1A13-42BB-9D10-A3545ACB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CRAN package </a:t>
            </a:r>
            <a:r>
              <a:rPr lang="en-GB" i="1" dirty="0"/>
              <a:t>vignettes</a:t>
            </a:r>
          </a:p>
          <a:p>
            <a:endParaRPr lang="en-GB" dirty="0"/>
          </a:p>
          <a:p>
            <a:r>
              <a:rPr lang="en-GB" dirty="0" err="1"/>
              <a:t>Stackexchange</a:t>
            </a:r>
            <a:r>
              <a:rPr lang="en-GB" dirty="0"/>
              <a:t> (Q&amp;A website)</a:t>
            </a:r>
          </a:p>
          <a:p>
            <a:r>
              <a:rPr lang="en-GB" dirty="0"/>
              <a:t>Twitter #</a:t>
            </a:r>
            <a:r>
              <a:rPr lang="en-GB" dirty="0" err="1"/>
              <a:t>rstats</a:t>
            </a:r>
            <a:endParaRPr lang="en-GB" dirty="0"/>
          </a:p>
          <a:p>
            <a:r>
              <a:rPr lang="en-GB" dirty="0" err="1"/>
              <a:t>Rbloggers</a:t>
            </a:r>
            <a:r>
              <a:rPr lang="en-GB" dirty="0"/>
              <a:t> etc</a:t>
            </a:r>
          </a:p>
          <a:p>
            <a:endParaRPr lang="en-GB" dirty="0"/>
          </a:p>
          <a:p>
            <a:r>
              <a:rPr lang="en-GB" dirty="0"/>
              <a:t>Me</a:t>
            </a:r>
          </a:p>
          <a:p>
            <a:r>
              <a:rPr lang="en-GB" dirty="0"/>
              <a:t>Each other!</a:t>
            </a:r>
          </a:p>
        </p:txBody>
      </p:sp>
    </p:spTree>
    <p:extLst>
      <p:ext uri="{BB962C8B-B14F-4D97-AF65-F5344CB8AC3E}">
        <p14:creationId xmlns:p14="http://schemas.microsoft.com/office/powerpoint/2010/main" val="80342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FEFDB2-1AFC-42F7-8470-4FAF0E67B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537500"/>
              </p:ext>
            </p:extLst>
          </p:nvPr>
        </p:nvGraphicFramePr>
        <p:xfrm>
          <a:off x="561975" y="325437"/>
          <a:ext cx="10820400" cy="620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28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1D-0749-4DDB-8B76-12A602B8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Starting a project – and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FBD5-7394-47F5-A844-365BA641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don’t have a new ‘project’ open, start one now.</a:t>
            </a:r>
          </a:p>
          <a:p>
            <a:endParaRPr lang="en-GB" dirty="0"/>
          </a:p>
          <a:p>
            <a:r>
              <a:rPr lang="en-GB" dirty="0"/>
              <a:t>Save the IntroStat.xlsx data file in the directory you created.</a:t>
            </a:r>
          </a:p>
          <a:p>
            <a:pPr lvl="1"/>
            <a:r>
              <a:rPr lang="en-GB" dirty="0"/>
              <a:t>Look at where the RStudio claims the working directory is, or use </a:t>
            </a:r>
            <a:r>
              <a:rPr lang="en-GB" dirty="0" err="1"/>
              <a:t>getwd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Then get going!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C8D53-31D4-43A8-BD16-D87CA495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AE113-E1A9-4602-8C52-2932429B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Online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0773-C1C9-43F9-AB26-4BAC521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767818"/>
          </a:xfrm>
        </p:spPr>
        <p:txBody>
          <a:bodyPr>
            <a:normAutofit/>
          </a:bodyPr>
          <a:lstStyle/>
          <a:p>
            <a:r>
              <a:rPr lang="en-GB" sz="3200" dirty="0"/>
              <a:t>This short talk</a:t>
            </a:r>
          </a:p>
          <a:p>
            <a:endParaRPr lang="en-GB" sz="3200" dirty="0"/>
          </a:p>
          <a:p>
            <a:r>
              <a:rPr lang="en-GB" sz="3200" dirty="0"/>
              <a:t>Q&amp;A and discussion on the handout</a:t>
            </a:r>
          </a:p>
        </p:txBody>
      </p:sp>
    </p:spTree>
    <p:extLst>
      <p:ext uri="{BB962C8B-B14F-4D97-AF65-F5344CB8AC3E}">
        <p14:creationId xmlns:p14="http://schemas.microsoft.com/office/powerpoint/2010/main" val="374985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762D12-66FF-4506-8D14-59388E0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lIns="540000" tIns="72000" rIns="36000" bIns="1188000">
            <a:normAutofit/>
          </a:bodyPr>
          <a:lstStyle/>
          <a:p>
            <a:r>
              <a:rPr lang="en-GB" sz="4800" dirty="0"/>
              <a:t>Additional notes for each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886EE-6889-4F03-835B-0C27E311B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11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B187-E851-4B2D-9C23-D40384D0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 Simple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1251-27E0-4971-906B-98E0C82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79" y="1854200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Notice that </a:t>
            </a:r>
            <a:r>
              <a:rPr lang="en-GB" dirty="0" err="1"/>
              <a:t>RStudio</a:t>
            </a:r>
            <a:r>
              <a:rPr lang="en-GB" dirty="0"/>
              <a:t> completes object names and function names if they exist in your environment.</a:t>
            </a:r>
          </a:p>
          <a:p>
            <a:endParaRPr lang="en-GB" dirty="0"/>
          </a:p>
          <a:p>
            <a:r>
              <a:rPr lang="en-GB" dirty="0"/>
              <a:t>What happens if you type: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x&gt;5</a:t>
            </a:r>
          </a:p>
          <a:p>
            <a:endParaRPr lang="en-GB" dirty="0"/>
          </a:p>
          <a:p>
            <a:r>
              <a:rPr lang="en-GB" b="1" dirty="0"/>
              <a:t>Extra exercise (for later):</a:t>
            </a:r>
            <a:r>
              <a:rPr lang="en-GB" dirty="0"/>
              <a:t>  use a common function to further demonstrate functions and accessing attributes of objects: </a:t>
            </a:r>
            <a:r>
              <a:rPr lang="en-GB" dirty="0" err="1"/>
              <a:t>power.t.test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48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7BA4-84A3-405A-9621-A3F92CCF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– functions and names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98AF-D9F4-4C84-8AA5-CE8D0970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r>
              <a:rPr lang="en-GB" dirty="0"/>
              <a:t>Type: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 help(log)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are the ‘arguments’ of the ‘log’ function?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specify them by name </a:t>
            </a:r>
            <a:r>
              <a:rPr lang="en-GB" i="1" dirty="0"/>
              <a:t>or </a:t>
            </a:r>
            <a:r>
              <a:rPr lang="en-GB" dirty="0"/>
              <a:t>in order </a:t>
            </a:r>
          </a:p>
        </p:txBody>
      </p:sp>
    </p:spTree>
    <p:extLst>
      <p:ext uri="{BB962C8B-B14F-4D97-AF65-F5344CB8AC3E}">
        <p14:creationId xmlns:p14="http://schemas.microsoft.com/office/powerpoint/2010/main" val="1026170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BE5-059A-4C63-B03A-DB80D923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2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3E77-6E5A-4AC6-A33C-35A7BB46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Sometimes there are missing values.  How are these represented, what happens if we ignore them in functions?</a:t>
            </a:r>
          </a:p>
          <a:p>
            <a:endParaRPr lang="en-GB" dirty="0"/>
          </a:p>
          <a:p>
            <a:r>
              <a:rPr lang="en-GB" dirty="0"/>
              <a:t>Most datasets have missing data.  </a:t>
            </a:r>
          </a:p>
          <a:p>
            <a:r>
              <a:rPr lang="en-GB" dirty="0"/>
              <a:t>This is represented by ‘NA’ in R.</a:t>
            </a:r>
          </a:p>
          <a:p>
            <a:r>
              <a:rPr lang="en-GB" dirty="0"/>
              <a:t>Different functions treat missing data differently – be aware of what they will do.</a:t>
            </a:r>
          </a:p>
        </p:txBody>
      </p:sp>
    </p:spTree>
    <p:extLst>
      <p:ext uri="{BB962C8B-B14F-4D97-AF65-F5344CB8AC3E}">
        <p14:creationId xmlns:p14="http://schemas.microsoft.com/office/powerpoint/2010/main" val="360754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1C8F-B506-416C-8BA2-41AC9296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2 -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335B-C812-4963-A084-84E90507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Subsetting</a:t>
            </a:r>
            <a:r>
              <a:rPr lang="en-GB" dirty="0"/>
              <a:t>, removing or cleaning elements:</a:t>
            </a:r>
          </a:p>
          <a:p>
            <a:endParaRPr lang="en-GB" dirty="0"/>
          </a:p>
          <a:p>
            <a:r>
              <a:rPr lang="en-GB" dirty="0"/>
              <a:t>We have seen a[1] to access the first element.</a:t>
            </a:r>
          </a:p>
          <a:p>
            <a:r>
              <a:rPr lang="en-GB" dirty="0"/>
              <a:t>a[c(2,3)] returns elements 2 and 3</a:t>
            </a:r>
          </a:p>
          <a:p>
            <a:r>
              <a:rPr lang="en-GB" dirty="0"/>
              <a:t>a[-1] returns a </a:t>
            </a:r>
            <a:r>
              <a:rPr lang="en-GB" i="1" dirty="0"/>
              <a:t>without </a:t>
            </a:r>
            <a:r>
              <a:rPr lang="en-GB" dirty="0"/>
              <a:t>element 1</a:t>
            </a:r>
          </a:p>
          <a:p>
            <a:r>
              <a:rPr lang="en-GB" dirty="0"/>
              <a:t>a[1] &lt;- 4 sets element 1 to be 4.</a:t>
            </a:r>
          </a:p>
          <a:p>
            <a:r>
              <a:rPr lang="en-GB" dirty="0"/>
              <a:t>a[a==4] returns all the elements of a where the condition in the brackets is TRUE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 err="1"/>
              <a:t>extraScript.R</a:t>
            </a:r>
            <a:r>
              <a:rPr lang="en-GB" dirty="0"/>
              <a:t> for how this could be used for cleaning</a:t>
            </a:r>
          </a:p>
          <a:p>
            <a:r>
              <a:rPr lang="en-GB" dirty="0"/>
              <a:t>If you do data cleaning in code you get a better audit trail than if you manipulate raw data.</a:t>
            </a:r>
          </a:p>
        </p:txBody>
      </p:sp>
    </p:spTree>
    <p:extLst>
      <p:ext uri="{BB962C8B-B14F-4D97-AF65-F5344CB8AC3E}">
        <p14:creationId xmlns:p14="http://schemas.microsoft.com/office/powerpoint/2010/main" val="298397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913-1DEF-4751-AD73-E93AEAE7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3 Help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FC7A-8B02-4EEB-B055-957DCF6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Named arguments and defaults:</a:t>
            </a:r>
          </a:p>
          <a:p>
            <a:endParaRPr lang="en-GB" dirty="0"/>
          </a:p>
          <a:p>
            <a:pPr marL="990600" lvl="1" indent="-533400">
              <a:buNone/>
            </a:pPr>
            <a:r>
              <a:rPr lang="en-GB" dirty="0" err="1">
                <a:latin typeface="Consolas" panose="020B0609020204030204" pitchFamily="49" charset="0"/>
              </a:rPr>
              <a:t>read_excel</a:t>
            </a:r>
            <a:r>
              <a:rPr lang="en-GB" dirty="0">
                <a:latin typeface="Consolas" panose="020B0609020204030204" pitchFamily="49" charset="0"/>
              </a:rPr>
              <a:t>(path, sheet = NULL, range = NULL, </a:t>
            </a:r>
            <a:r>
              <a:rPr lang="en-GB" dirty="0" err="1">
                <a:latin typeface="Consolas" panose="020B0609020204030204" pitchFamily="49" charset="0"/>
              </a:rPr>
              <a:t>col_names</a:t>
            </a:r>
            <a:r>
              <a:rPr lang="en-GB" dirty="0">
                <a:latin typeface="Consolas" panose="020B0609020204030204" pitchFamily="49" charset="0"/>
              </a:rPr>
              <a:t> = TRUE, </a:t>
            </a:r>
            <a:r>
              <a:rPr lang="en-GB" dirty="0" err="1">
                <a:latin typeface="Consolas" panose="020B0609020204030204" pitchFamily="49" charset="0"/>
              </a:rPr>
              <a:t>col_types</a:t>
            </a:r>
            <a:r>
              <a:rPr lang="en-GB" dirty="0">
                <a:latin typeface="Consolas" panose="020B0609020204030204" pitchFamily="49" charset="0"/>
              </a:rPr>
              <a:t> = NULL, </a:t>
            </a:r>
            <a:r>
              <a:rPr lang="en-GB" dirty="0" err="1">
                <a:latin typeface="Consolas" panose="020B0609020204030204" pitchFamily="49" charset="0"/>
              </a:rPr>
              <a:t>na</a:t>
            </a:r>
            <a:r>
              <a:rPr lang="en-GB" dirty="0">
                <a:latin typeface="Consolas" panose="020B0609020204030204" pitchFamily="49" charset="0"/>
              </a:rPr>
              <a:t> = "", </a:t>
            </a:r>
            <a:r>
              <a:rPr lang="en-GB" dirty="0" err="1">
                <a:latin typeface="Consolas" panose="020B0609020204030204" pitchFamily="49" charset="0"/>
              </a:rPr>
              <a:t>trim_ws</a:t>
            </a:r>
            <a:r>
              <a:rPr lang="en-GB" dirty="0">
                <a:latin typeface="Consolas" panose="020B0609020204030204" pitchFamily="49" charset="0"/>
              </a:rPr>
              <a:t> = TRUE, skip = 0, </a:t>
            </a:r>
            <a:r>
              <a:rPr lang="en-GB" dirty="0" err="1">
                <a:latin typeface="Consolas" panose="020B0609020204030204" pitchFamily="49" charset="0"/>
              </a:rPr>
              <a:t>n_max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Inf</a:t>
            </a:r>
            <a:r>
              <a:rPr lang="en-GB" dirty="0">
                <a:latin typeface="Consolas" panose="020B0609020204030204" pitchFamily="49" charset="0"/>
              </a:rPr>
              <a:t>,  </a:t>
            </a:r>
            <a:r>
              <a:rPr lang="en-GB" dirty="0" err="1">
                <a:latin typeface="Consolas" panose="020B0609020204030204" pitchFamily="49" charset="0"/>
              </a:rPr>
              <a:t>guess_max</a:t>
            </a:r>
            <a:r>
              <a:rPr lang="en-GB" dirty="0">
                <a:latin typeface="Consolas" panose="020B0609020204030204" pitchFamily="49" charset="0"/>
              </a:rPr>
              <a:t> = min(1000, </a:t>
            </a:r>
            <a:r>
              <a:rPr lang="en-GB" dirty="0" err="1">
                <a:latin typeface="Consolas" panose="020B0609020204030204" pitchFamily="49" charset="0"/>
              </a:rPr>
              <a:t>n_max</a:t>
            </a:r>
            <a:r>
              <a:rPr lang="en-GB" dirty="0">
                <a:latin typeface="Consolas" panose="020B0609020204030204" pitchFamily="49" charset="0"/>
              </a:rPr>
              <a:t>))</a:t>
            </a:r>
          </a:p>
          <a:p>
            <a:pPr marL="990600" lvl="1" indent="-53340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If you don’t supply an argument, its default (as shown in the help file) will be used.  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So here: – </a:t>
            </a:r>
            <a:r>
              <a:rPr lang="en-GB" sz="2800" dirty="0" err="1"/>
              <a:t>col_names</a:t>
            </a:r>
            <a:r>
              <a:rPr lang="en-GB" sz="2800" dirty="0"/>
              <a:t> will be TRUE unless you say otherwise.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It’s good practice to name arguments when you are calling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28391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913-1DEF-4751-AD73-E93AEAE7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4 Loading data – good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FC7A-8B02-4EEB-B055-957DCF6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Tidy data – all (most) stats packages want data to be ‘tidy’.</a:t>
            </a:r>
          </a:p>
          <a:p>
            <a:endParaRPr lang="en-GB" dirty="0"/>
          </a:p>
          <a:p>
            <a:r>
              <a:rPr lang="en-GB" dirty="0"/>
              <a:t>Good practice for naming variables</a:t>
            </a:r>
          </a:p>
          <a:p>
            <a:pPr lvl="1"/>
            <a:r>
              <a:rPr lang="en-GB" dirty="0"/>
              <a:t>Informative, short, no spaces or special characters</a:t>
            </a:r>
          </a:p>
          <a:p>
            <a:endParaRPr lang="en-GB" dirty="0"/>
          </a:p>
          <a:p>
            <a:r>
              <a:rPr lang="en-GB" dirty="0"/>
              <a:t>R does not do ‘variable labels’ very well</a:t>
            </a:r>
          </a:p>
          <a:p>
            <a:pPr lvl="1"/>
            <a:r>
              <a:rPr lang="en-GB" dirty="0"/>
              <a:t>Add-on packages do exist: web search ‘R variable labels’</a:t>
            </a:r>
          </a:p>
          <a:p>
            <a:pPr lvl="1"/>
            <a:r>
              <a:rPr lang="en-GB" dirty="0"/>
              <a:t>But you’ll likely need to keep a separate codebook or very good documentation in your code</a:t>
            </a:r>
          </a:p>
        </p:txBody>
      </p:sp>
    </p:spTree>
    <p:extLst>
      <p:ext uri="{BB962C8B-B14F-4D97-AF65-F5344CB8AC3E}">
        <p14:creationId xmlns:p14="http://schemas.microsoft.com/office/powerpoint/2010/main" val="1074171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A7AC-067E-4AFA-AEFB-BF1DCD9D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5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3A73-A447-4F7F-9954-0E8FD041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Use of ‘with()’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with( data , ... )  </a:t>
            </a:r>
            <a:r>
              <a:rPr lang="en-GB" dirty="0"/>
              <a:t>executes whatever code is in … using the specified dataset.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with(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TreeData</a:t>
            </a:r>
            <a:r>
              <a:rPr lang="en-GB" dirty="0">
                <a:latin typeface="Consolas" panose="020B0609020204030204" pitchFamily="49" charset="0"/>
              </a:rPr>
              <a:t> ,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table(species.name, health) 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/>
              <a:t>Instead of: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table(TreeData$species.name, </a:t>
            </a:r>
            <a:r>
              <a:rPr lang="en-GB" dirty="0" err="1">
                <a:latin typeface="Consolas" panose="020B0609020204030204" pitchFamily="49" charset="0"/>
              </a:rPr>
              <a:t>TreeData$health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GB" dirty="0"/>
          </a:p>
          <a:p>
            <a:r>
              <a:rPr lang="en-GB" dirty="0"/>
              <a:t>This is a good habit to get into</a:t>
            </a:r>
          </a:p>
          <a:p>
            <a:r>
              <a:rPr lang="en-GB" dirty="0"/>
              <a:t>Not using ‘attach()’</a:t>
            </a:r>
          </a:p>
        </p:txBody>
      </p:sp>
    </p:spTree>
    <p:extLst>
      <p:ext uri="{BB962C8B-B14F-4D97-AF65-F5344CB8AC3E}">
        <p14:creationId xmlns:p14="http://schemas.microsoft.com/office/powerpoint/2010/main" val="2178985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3211-F7A8-4CAC-B3F5-B38D05DB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5 Better ways to specify descriptives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15B4-5921-428B-AB18-E0B53AB8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used a ‘formula’ in aggregate.  Formulae are how R represents relationships between variables: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Health ~ Species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Means ‘Health by species’.  Different functions use formulas in different ways.</a:t>
            </a:r>
          </a:p>
          <a:p>
            <a:endParaRPr lang="en-GB" dirty="0"/>
          </a:p>
          <a:p>
            <a:r>
              <a:rPr lang="en-GB" dirty="0"/>
              <a:t>There are lots of add-ons that will produce different aggregations or summaries of data.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 err="1"/>
              <a:t>describeBy</a:t>
            </a:r>
            <a:r>
              <a:rPr lang="en-GB" dirty="0"/>
              <a:t>() in package ‘psych’</a:t>
            </a:r>
          </a:p>
          <a:p>
            <a:r>
              <a:rPr lang="en-GB" dirty="0"/>
              <a:t>table1() in package ‘table1’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41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4B9-83E4-4F42-9EAB-1493EE1E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5 – I’m not finished!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1905-E7F0-4E53-8986-841DEC52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 will keep reading across lines if a command if it isn’t finished.</a:t>
            </a:r>
          </a:p>
          <a:p>
            <a:r>
              <a:rPr lang="en-GB" dirty="0"/>
              <a:t>Try entering (at the console):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1+</a:t>
            </a:r>
          </a:p>
          <a:p>
            <a:endParaRPr lang="en-GB" dirty="0"/>
          </a:p>
          <a:p>
            <a:r>
              <a:rPr lang="en-GB" dirty="0"/>
              <a:t>R prompts you for the next bit of the code.</a:t>
            </a:r>
          </a:p>
          <a:p>
            <a:endParaRPr lang="en-GB" dirty="0"/>
          </a:p>
          <a:p>
            <a:r>
              <a:rPr lang="en-GB" dirty="0"/>
              <a:t>This is very useful in scripts to make long complex commands more readable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 with </a:t>
            </a:r>
            <a:r>
              <a:rPr lang="en-GB" dirty="0" err="1"/>
              <a:t>ggplot</a:t>
            </a:r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 err="1"/>
              <a:t>extraScript.R</a:t>
            </a:r>
            <a:r>
              <a:rPr lang="en-GB" dirty="0"/>
              <a:t> for some examples.</a:t>
            </a:r>
          </a:p>
        </p:txBody>
      </p:sp>
    </p:spTree>
    <p:extLst>
      <p:ext uri="{BB962C8B-B14F-4D97-AF65-F5344CB8AC3E}">
        <p14:creationId xmlns:p14="http://schemas.microsoft.com/office/powerpoint/2010/main" val="53170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B796-11F3-4591-A1C2-30289747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35F2-C953-4A35-A68B-3F7EE693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Introduction to R</a:t>
            </a:r>
          </a:p>
          <a:p>
            <a:endParaRPr lang="en-GB" dirty="0"/>
          </a:p>
          <a:p>
            <a:r>
              <a:rPr lang="en-GB" dirty="0"/>
              <a:t>Walk through basics of language and environment</a:t>
            </a:r>
          </a:p>
          <a:p>
            <a:endParaRPr lang="en-GB" dirty="0"/>
          </a:p>
          <a:p>
            <a:r>
              <a:rPr lang="en-GB" dirty="0"/>
              <a:t>Walk through typical analysis workflow</a:t>
            </a:r>
          </a:p>
          <a:p>
            <a:endParaRPr lang="en-GB" dirty="0"/>
          </a:p>
          <a:p>
            <a:r>
              <a:rPr lang="en-GB" dirty="0"/>
              <a:t>Q&amp;A</a:t>
            </a:r>
          </a:p>
          <a:p>
            <a:endParaRPr lang="en-GB" dirty="0"/>
          </a:p>
          <a:p>
            <a:r>
              <a:rPr lang="en-GB" dirty="0"/>
              <a:t>Enough for you to go on Stats courses and continue self-directed learning.</a:t>
            </a:r>
          </a:p>
        </p:txBody>
      </p:sp>
    </p:spTree>
    <p:extLst>
      <p:ext uri="{BB962C8B-B14F-4D97-AF65-F5344CB8AC3E}">
        <p14:creationId xmlns:p14="http://schemas.microsoft.com/office/powerpoint/2010/main" val="4223021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EC74-F0D5-4E9A-AE57-B4D111A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7 -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203E-1A69-4037-9602-DBB84C40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t-test returned a ‘</a:t>
            </a:r>
            <a:r>
              <a:rPr lang="en-GB" dirty="0" err="1"/>
              <a:t>htest</a:t>
            </a:r>
            <a:r>
              <a:rPr lang="en-GB" dirty="0"/>
              <a:t>’ object.</a:t>
            </a:r>
          </a:p>
          <a:p>
            <a:r>
              <a:rPr lang="en-GB" dirty="0"/>
              <a:t>If we just run ‘t-test’ it is printed on the console</a:t>
            </a:r>
          </a:p>
          <a:p>
            <a:r>
              <a:rPr lang="en-GB" dirty="0"/>
              <a:t>We can access its attributes if we want to extract specific elements</a:t>
            </a:r>
          </a:p>
        </p:txBody>
      </p:sp>
    </p:spTree>
    <p:extLst>
      <p:ext uri="{BB962C8B-B14F-4D97-AF65-F5344CB8AC3E}">
        <p14:creationId xmlns:p14="http://schemas.microsoft.com/office/powerpoint/2010/main" val="268447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5A32-761D-4BFF-8B42-76946D74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8. Scripts and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0078-A94B-4167-B51A-2E0CB38A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Errors in scripts don’t always stop things in predictable ways.  Like SPSS, a script might just carry on and you won’t notice.</a:t>
            </a:r>
          </a:p>
          <a:p>
            <a:r>
              <a:rPr lang="en-GB" dirty="0"/>
              <a:t>You can find yourself in a ‘debug’ mode, which can be helpful but is often confusing. Quit it if necessary.</a:t>
            </a:r>
          </a:p>
          <a:p>
            <a:r>
              <a:rPr lang="en-GB" dirty="0"/>
              <a:t>You will see Errors and Warnings all the time.</a:t>
            </a:r>
          </a:p>
          <a:p>
            <a:r>
              <a:rPr lang="en-GB" dirty="0"/>
              <a:t>You </a:t>
            </a:r>
            <a:r>
              <a:rPr lang="en-GB" b="1" dirty="0"/>
              <a:t>will </a:t>
            </a:r>
            <a:r>
              <a:rPr lang="en-GB" dirty="0"/>
              <a:t>make mistakes and see error messages, don’t worry about this, go back and fix it!</a:t>
            </a:r>
          </a:p>
          <a:p>
            <a:r>
              <a:rPr lang="en-GB" b="1" dirty="0"/>
              <a:t>Don’t </a:t>
            </a:r>
            <a:r>
              <a:rPr lang="en-GB" dirty="0"/>
              <a:t>ignore warnings – R is telling you that something invalid or unexpected is happening.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43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3999-C88F-4824-AE3C-719FFE77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2583-4F64-4D63-BA6B-3EF0377D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How did plot know to draw the regression diagnostics for the regression model?</a:t>
            </a:r>
          </a:p>
          <a:p>
            <a:endParaRPr lang="en-GB" dirty="0"/>
          </a:p>
          <a:p>
            <a:r>
              <a:rPr lang="en-GB" dirty="0"/>
              <a:t>R functions can see the type of object they are being given, and act accordingly.</a:t>
            </a:r>
          </a:p>
          <a:p>
            <a:endParaRPr lang="en-GB" dirty="0"/>
          </a:p>
          <a:p>
            <a:r>
              <a:rPr lang="en-GB" dirty="0"/>
              <a:t>plot() realises it’s being passed a </a:t>
            </a:r>
            <a:r>
              <a:rPr lang="en-GB" dirty="0" err="1"/>
              <a:t>lm</a:t>
            </a:r>
            <a:r>
              <a:rPr lang="en-GB" dirty="0"/>
              <a:t> object.</a:t>
            </a:r>
          </a:p>
          <a:p>
            <a:endParaRPr lang="en-GB" dirty="0"/>
          </a:p>
          <a:p>
            <a:r>
              <a:rPr lang="en-GB" dirty="0"/>
              <a:t>If you give plot() two vectors, it will draw a scatter plot.</a:t>
            </a:r>
          </a:p>
          <a:p>
            <a:endParaRPr lang="en-GB" dirty="0"/>
          </a:p>
          <a:p>
            <a:r>
              <a:rPr lang="en-GB" dirty="0"/>
              <a:t>Other functions work similarly </a:t>
            </a:r>
            <a:r>
              <a:rPr lang="en-GB" dirty="0" err="1"/>
              <a:t>eg</a:t>
            </a:r>
            <a:r>
              <a:rPr lang="en-GB" dirty="0"/>
              <a:t> summary(), print() change behaviour depending on their arguments</a:t>
            </a:r>
          </a:p>
        </p:txBody>
      </p:sp>
    </p:spTree>
    <p:extLst>
      <p:ext uri="{BB962C8B-B14F-4D97-AF65-F5344CB8AC3E}">
        <p14:creationId xmlns:p14="http://schemas.microsoft.com/office/powerpoint/2010/main" val="14551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0AA5-71CF-4966-A32C-E5E98AA6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Some chat about statistics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2A6A-A951-4463-A070-35F8E678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basic stuff, the answers will come out the same across packages.</a:t>
            </a:r>
          </a:p>
          <a:p>
            <a:endParaRPr lang="en-GB" dirty="0"/>
          </a:p>
          <a:p>
            <a:r>
              <a:rPr lang="en-GB" dirty="0"/>
              <a:t>For more complex things they may not</a:t>
            </a:r>
          </a:p>
          <a:p>
            <a:r>
              <a:rPr lang="en-GB" dirty="0"/>
              <a:t>Each makes different assumptions, different algorithms</a:t>
            </a:r>
          </a:p>
          <a:p>
            <a:pPr lvl="1"/>
            <a:r>
              <a:rPr lang="en-GB" dirty="0"/>
              <a:t>There are many ways to get confidence intervals, standard errors in complex cases.</a:t>
            </a:r>
          </a:p>
          <a:p>
            <a:pPr lvl="1"/>
            <a:r>
              <a:rPr lang="en-GB" dirty="0"/>
              <a:t>ANOVA in R for unbalanced designs may be reported differently</a:t>
            </a:r>
          </a:p>
          <a:p>
            <a:r>
              <a:rPr lang="en-GB" dirty="0"/>
              <a:t>So </a:t>
            </a:r>
            <a:r>
              <a:rPr lang="en-GB" i="1" dirty="0"/>
              <a:t>always </a:t>
            </a:r>
            <a:r>
              <a:rPr lang="en-GB" dirty="0"/>
              <a:t>specify which software you have used</a:t>
            </a:r>
          </a:p>
          <a:p>
            <a:r>
              <a:rPr lang="en-GB" dirty="0"/>
              <a:t>And </a:t>
            </a:r>
            <a:r>
              <a:rPr lang="en-GB" i="1" dirty="0"/>
              <a:t>always </a:t>
            </a:r>
            <a:r>
              <a:rPr lang="en-GB" dirty="0"/>
              <a:t>cite your packages to give authors credit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73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4B7D-13B1-4883-B84C-53375553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70BF-6422-4DB2-BCB7-124840FF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would you like to know more on?  ggplot2?</a:t>
            </a:r>
          </a:p>
          <a:p>
            <a:endParaRPr lang="en-GB" dirty="0"/>
          </a:p>
          <a:p>
            <a:r>
              <a:rPr lang="en-GB" dirty="0"/>
              <a:t>What did you find difficult / easy?</a:t>
            </a:r>
          </a:p>
          <a:p>
            <a:endParaRPr lang="en-GB" dirty="0"/>
          </a:p>
          <a:p>
            <a:r>
              <a:rPr lang="en-GB" dirty="0"/>
              <a:t>Please complete the feedback</a:t>
            </a:r>
          </a:p>
          <a:p>
            <a:endParaRPr lang="en-GB" dirty="0"/>
          </a:p>
          <a:p>
            <a:r>
              <a:rPr lang="en-GB" dirty="0"/>
              <a:t>Keep using R – I’m happy to help</a:t>
            </a:r>
          </a:p>
          <a:p>
            <a:endParaRPr lang="en-GB" dirty="0"/>
          </a:p>
          <a:p>
            <a:r>
              <a:rPr lang="en-GB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1385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9E83-5AD5-4273-A8F5-A3A7DC3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4C5C-E35E-44EC-BECA-33410A72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Introduction to R2.docx</a:t>
            </a:r>
          </a:p>
          <a:p>
            <a:r>
              <a:rPr lang="en-GB" dirty="0"/>
              <a:t>Introstat.xlsx</a:t>
            </a:r>
          </a:p>
          <a:p>
            <a:r>
              <a:rPr lang="en-GB" dirty="0" err="1"/>
              <a:t>TutorialScript.R</a:t>
            </a:r>
            <a:endParaRPr lang="en-GB" dirty="0"/>
          </a:p>
          <a:p>
            <a:r>
              <a:rPr lang="en-GB" dirty="0"/>
              <a:t>tree_plot_1.R</a:t>
            </a:r>
          </a:p>
          <a:p>
            <a:endParaRPr lang="en-GB" dirty="0"/>
          </a:p>
          <a:p>
            <a:r>
              <a:rPr lang="en-GB" dirty="0"/>
              <a:t>walkingSpeed.xlsx</a:t>
            </a:r>
          </a:p>
          <a:p>
            <a:r>
              <a:rPr lang="en-GB" dirty="0"/>
              <a:t>AdditionalRExercise.docx</a:t>
            </a:r>
          </a:p>
          <a:p>
            <a:r>
              <a:rPr lang="en-GB" dirty="0" err="1"/>
              <a:t>extraExercises.R</a:t>
            </a:r>
            <a:endParaRPr lang="en-GB" dirty="0"/>
          </a:p>
          <a:p>
            <a:endParaRPr lang="en-GB" dirty="0"/>
          </a:p>
          <a:p>
            <a:r>
              <a:rPr lang="en-GB" dirty="0"/>
              <a:t>rStatsJuly20.pptx (talks)</a:t>
            </a:r>
          </a:p>
          <a:p>
            <a:r>
              <a:rPr lang="en-GB" dirty="0" err="1"/>
              <a:t>extraScript.R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7D727-FDDF-4D86-B36D-EBCC4B4E5381}"/>
              </a:ext>
            </a:extLst>
          </p:cNvPr>
          <p:cNvSpPr txBox="1"/>
          <p:nvPr/>
        </p:nvSpPr>
        <p:spPr>
          <a:xfrm>
            <a:off x="6673226" y="2145050"/>
            <a:ext cx="3937358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Tutorial work you got ahead of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C7A5-3A35-4692-902E-B8349BAA13F4}"/>
              </a:ext>
            </a:extLst>
          </p:cNvPr>
          <p:cNvSpPr txBox="1"/>
          <p:nvPr/>
        </p:nvSpPr>
        <p:spPr>
          <a:xfrm>
            <a:off x="6915150" y="3823661"/>
            <a:ext cx="2933816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Next exercises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34CE7-2B87-4452-8C58-6FF3D393E80C}"/>
              </a:ext>
            </a:extLst>
          </p:cNvPr>
          <p:cNvSpPr txBox="1"/>
          <p:nvPr/>
        </p:nvSpPr>
        <p:spPr>
          <a:xfrm>
            <a:off x="6791325" y="5116450"/>
            <a:ext cx="395492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These slides / other stuff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231A11-2AA9-4E33-881D-52BB6073AAEF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216400" y="2560548"/>
            <a:ext cx="2456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55330-A34D-4234-848F-4EAFE956202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829175" y="4116049"/>
            <a:ext cx="20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F43CE2-72FD-4827-B278-445BA5C11CB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943475" y="5347283"/>
            <a:ext cx="1847850" cy="1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4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276-CED3-44F6-AAED-6CEA7F72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My 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1E5B-2F23-480F-95B2-85BF6D97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916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Taught computational statistics using (base) R in 2000-2001 and used R a lot in early years of my PhD (2001-2004).</a:t>
            </a:r>
          </a:p>
          <a:p>
            <a:r>
              <a:rPr lang="en-GB" dirty="0"/>
              <a:t>Mostly Stata user between 2004 and 2017</a:t>
            </a:r>
          </a:p>
          <a:p>
            <a:endParaRPr lang="en-GB" dirty="0"/>
          </a:p>
          <a:p>
            <a:r>
              <a:rPr lang="en-GB" dirty="0"/>
              <a:t>On moving to QIB in October 2017, I looked at options for statistics packages for general use at QIB.</a:t>
            </a:r>
          </a:p>
          <a:p>
            <a:endParaRPr lang="en-GB" dirty="0"/>
          </a:p>
          <a:p>
            <a:r>
              <a:rPr lang="en-GB" dirty="0"/>
              <a:t>People use SPSS / GenStat / R / GraphPad / </a:t>
            </a:r>
            <a:r>
              <a:rPr lang="en-GB" dirty="0" err="1"/>
              <a:t>Matlab</a:t>
            </a:r>
            <a:r>
              <a:rPr lang="en-GB" dirty="0"/>
              <a:t> / Stata</a:t>
            </a:r>
          </a:p>
          <a:p>
            <a:endParaRPr lang="en-GB" dirty="0"/>
          </a:p>
          <a:p>
            <a:r>
              <a:rPr lang="en-GB" dirty="0"/>
              <a:t>I was Initially package agnostic</a:t>
            </a:r>
          </a:p>
          <a:p>
            <a:r>
              <a:rPr lang="en-GB" dirty="0"/>
              <a:t>Now I think R is currently the best option for most things for most people.</a:t>
            </a:r>
          </a:p>
        </p:txBody>
      </p:sp>
    </p:spTree>
    <p:extLst>
      <p:ext uri="{BB962C8B-B14F-4D97-AF65-F5344CB8AC3E}">
        <p14:creationId xmlns:p14="http://schemas.microsoft.com/office/powerpoint/2010/main" val="1331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D892-F340-4AB9-A48F-C1761976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What are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1755-1AB6-43E2-83FB-4617EB71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9426" cy="4351338"/>
          </a:xfrm>
        </p:spPr>
        <p:txBody>
          <a:bodyPr/>
          <a:lstStyle/>
          <a:p>
            <a:r>
              <a:rPr lang="en-GB" dirty="0"/>
              <a:t>R – Statistics package</a:t>
            </a:r>
          </a:p>
          <a:p>
            <a:endParaRPr lang="en-GB" dirty="0"/>
          </a:p>
          <a:p>
            <a:r>
              <a:rPr lang="en-GB" dirty="0"/>
              <a:t>R – Also the ‘language’ that you use to describe your analysis</a:t>
            </a:r>
          </a:p>
          <a:p>
            <a:endParaRPr lang="en-GB" dirty="0"/>
          </a:p>
          <a:p>
            <a:r>
              <a:rPr lang="en-GB" dirty="0"/>
              <a:t>R comes with the R console interface only.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65C72-EAD9-4F93-A81F-8B599736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900028"/>
            <a:ext cx="5996668" cy="43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621BA-9088-4353-885B-425838BE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694668" cy="12974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2C64E-5648-4984-AE93-53F14876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1659215"/>
            <a:ext cx="8612022" cy="47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D0B23-664D-4614-8152-33E39570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36" y="2536179"/>
            <a:ext cx="3812639" cy="3975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FEB29-7A1E-4F5F-8886-3C6F0DF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B6BB-C968-453F-AE70-A995F4BB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019299"/>
            <a:ext cx="6057900" cy="44926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Free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open source</a:t>
            </a:r>
          </a:p>
          <a:p>
            <a:pPr>
              <a:spcBef>
                <a:spcPts val="1200"/>
              </a:spcBef>
            </a:pPr>
            <a:endParaRPr lang="en-GB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Flexible and powerful: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if it’s possible then it’s possible with R</a:t>
            </a:r>
          </a:p>
          <a:p>
            <a:pPr>
              <a:spcBef>
                <a:spcPts val="1200"/>
              </a:spcBef>
            </a:pPr>
            <a:endParaRPr lang="en-GB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Excellent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graphical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outputs</a:t>
            </a:r>
          </a:p>
          <a:p>
            <a:pPr>
              <a:spcBef>
                <a:spcPts val="1200"/>
              </a:spcBef>
            </a:pPr>
            <a:endParaRPr lang="en-GB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Great for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sharing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reproducibility</a:t>
            </a:r>
          </a:p>
          <a:p>
            <a:pPr>
              <a:spcBef>
                <a:spcPts val="1200"/>
              </a:spcBef>
            </a:pPr>
            <a:endParaRPr lang="en-GB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Enormous friendly online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5577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R is different to </a:t>
            </a:r>
            <a:r>
              <a:rPr lang="en-GB" dirty="0" err="1"/>
              <a:t>Graphpad</a:t>
            </a:r>
            <a:r>
              <a:rPr lang="en-GB" dirty="0"/>
              <a:t> Prism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users of other packages:</a:t>
            </a:r>
          </a:p>
          <a:p>
            <a:r>
              <a:rPr lang="en-GB" dirty="0"/>
              <a:t>You </a:t>
            </a:r>
            <a:r>
              <a:rPr lang="en-GB" b="1" i="1" dirty="0"/>
              <a:t>cannot </a:t>
            </a:r>
            <a:r>
              <a:rPr lang="en-GB" dirty="0"/>
              <a:t>use R without the documentation!</a:t>
            </a:r>
          </a:p>
          <a:p>
            <a:r>
              <a:rPr lang="en-GB" b="1" i="1" dirty="0"/>
              <a:t>Everything </a:t>
            </a:r>
            <a:r>
              <a:rPr lang="en-GB" dirty="0"/>
              <a:t>is done in code using the R language</a:t>
            </a:r>
          </a:p>
          <a:p>
            <a:r>
              <a:rPr lang="en-GB" dirty="0"/>
              <a:t>This is essential for reproducibility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programmers:</a:t>
            </a:r>
          </a:p>
          <a:p>
            <a:r>
              <a:rPr lang="en-GB" dirty="0"/>
              <a:t>R has its own quirks – spend some time learning it.</a:t>
            </a:r>
          </a:p>
        </p:txBody>
      </p:sp>
    </p:spTree>
    <p:extLst>
      <p:ext uri="{BB962C8B-B14F-4D97-AF65-F5344CB8AC3E}">
        <p14:creationId xmlns:p14="http://schemas.microsoft.com/office/powerpoint/2010/main" val="246745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1854</Words>
  <Application>Microsoft Office PowerPoint</Application>
  <PresentationFormat>Widescreen</PresentationFormat>
  <Paragraphs>271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Franklin Gothic Demi</vt:lpstr>
      <vt:lpstr>MV Boli</vt:lpstr>
      <vt:lpstr>Office Theme</vt:lpstr>
      <vt:lpstr>R and RStudio for statistics</vt:lpstr>
      <vt:lpstr>Online Lesson Plan</vt:lpstr>
      <vt:lpstr>Aims</vt:lpstr>
      <vt:lpstr>Files</vt:lpstr>
      <vt:lpstr>My R history</vt:lpstr>
      <vt:lpstr>What are R and RStudio</vt:lpstr>
      <vt:lpstr>PowerPoint Presentation</vt:lpstr>
      <vt:lpstr>Why use R?</vt:lpstr>
      <vt:lpstr>R is different to Graphpad Prism / SPSS etc</vt:lpstr>
      <vt:lpstr>R is different to Graphpad / SPSS etc</vt:lpstr>
      <vt:lpstr>How to learn R</vt:lpstr>
      <vt:lpstr>Packages - CRAN</vt:lpstr>
      <vt:lpstr>The ugly</vt:lpstr>
      <vt:lpstr>Getting help</vt:lpstr>
      <vt:lpstr>Sources of help 1 – R fundamentals</vt:lpstr>
      <vt:lpstr>Sources of help 2 – Stats etc with base R</vt:lpstr>
      <vt:lpstr>Other sources of help</vt:lpstr>
      <vt:lpstr>PowerPoint Presentation</vt:lpstr>
      <vt:lpstr>Starting a project – and getting started</vt:lpstr>
      <vt:lpstr>Additional notes for each exercise</vt:lpstr>
      <vt:lpstr>1 Simple objects</vt:lpstr>
      <vt:lpstr>1 – functions and names arguments</vt:lpstr>
      <vt:lpstr>2 Vectors</vt:lpstr>
      <vt:lpstr>2 - Vectors</vt:lpstr>
      <vt:lpstr>3 Help files</vt:lpstr>
      <vt:lpstr>4 Loading data – good practice</vt:lpstr>
      <vt:lpstr>5 Summary statistics</vt:lpstr>
      <vt:lpstr>5 Better ways to specify descriptives</vt:lpstr>
      <vt:lpstr>5 – I’m not finished!</vt:lpstr>
      <vt:lpstr>7 - Tests</vt:lpstr>
      <vt:lpstr>8. Scripts and error messages</vt:lpstr>
      <vt:lpstr>10.  Dispatch</vt:lpstr>
      <vt:lpstr>Some chat about statistics packages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doing statistics</dc:title>
  <dc:creator>George Savva (QIB)</dc:creator>
  <cp:lastModifiedBy>George Savva</cp:lastModifiedBy>
  <cp:revision>45</cp:revision>
  <dcterms:created xsi:type="dcterms:W3CDTF">2018-07-23T08:30:22Z</dcterms:created>
  <dcterms:modified xsi:type="dcterms:W3CDTF">2020-07-08T11:10:57Z</dcterms:modified>
</cp:coreProperties>
</file>