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718C7B-9AD9-2F40-1E91-FA3FFEC72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7304" y="3344779"/>
            <a:ext cx="6629686" cy="2268559"/>
          </a:xfrm>
        </p:spPr>
        <p:txBody>
          <a:bodyPr>
            <a:normAutofit/>
          </a:bodyPr>
          <a:lstStyle/>
          <a:p>
            <a:r>
              <a:rPr lang="en-US" sz="3000" dirty="0"/>
              <a:t>Progress Report:</a:t>
            </a:r>
            <a:br>
              <a:rPr lang="en-US" sz="3000" dirty="0"/>
            </a:br>
            <a:r>
              <a:rPr lang="en-US" sz="3000" dirty="0"/>
              <a:t>Optimizing Photovoltaic Output Through Adaptive Tilt Angles to Mitigate Thermal Losses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1F4D17A-66D7-EB35-0112-876F98E15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9390" y="5441886"/>
            <a:ext cx="5357600" cy="1160213"/>
          </a:xfrm>
        </p:spPr>
        <p:txBody>
          <a:bodyPr/>
          <a:lstStyle/>
          <a:p>
            <a:r>
              <a:rPr lang="en-US" dirty="0"/>
              <a:t>DWTGEO002</a:t>
            </a:r>
          </a:p>
          <a:p>
            <a:r>
              <a:rPr lang="en-US" dirty="0"/>
              <a:t>Supervisor: Prof. KA Folly.</a:t>
            </a:r>
          </a:p>
        </p:txBody>
      </p:sp>
    </p:spTree>
    <p:extLst>
      <p:ext uri="{BB962C8B-B14F-4D97-AF65-F5344CB8AC3E}">
        <p14:creationId xmlns:p14="http://schemas.microsoft.com/office/powerpoint/2010/main" val="137238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3DBBA26C-89C3-411F-9753-606A413F8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EAD2215-6311-4D1C-B6B5-F57CB6BF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BA5DE79-30D1-4A10-8DB9-0A6E523A9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BD0D63-D23F-4AE7-8270-4185EF9C1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168E9E-94E9-4BE3-B88C-C8A468117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107AC1-AA0D-4097-B03D-FD3C632A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8D231A-EC46-4736-B00F-76D3070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8A0B6A-DEC0-46AC-8D12-B6E45FCD1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0"/>
            <a:ext cx="12189867" cy="6858001"/>
          </a:xfrm>
          <a:prstGeom prst="rect">
            <a:avLst/>
          </a:prstGeom>
          <a:solidFill>
            <a:schemeClr val="tx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C1A506D-EB69-4549-9782-F0EBB2A9A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85A86D-C325-F757-1DA8-795FE78E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1744" y="1437783"/>
            <a:ext cx="7908513" cy="24950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2025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solar energy system&#10;&#10;Description automatically generated">
            <a:extLst>
              <a:ext uri="{FF2B5EF4-FFF2-40B4-BE49-F238E27FC236}">
                <a16:creationId xmlns:a16="http://schemas.microsoft.com/office/drawing/2014/main" id="{AAEB8662-F364-BD66-170F-1BE2FCF0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788" y="1700212"/>
            <a:ext cx="8321511" cy="465684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AAC6F3CD-8542-EA5E-FD4E-50E898BF0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452" y="765858"/>
            <a:ext cx="5271096" cy="1077229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Methodology Pipeline</a:t>
            </a:r>
          </a:p>
        </p:txBody>
      </p:sp>
    </p:spTree>
    <p:extLst>
      <p:ext uri="{BB962C8B-B14F-4D97-AF65-F5344CB8AC3E}">
        <p14:creationId xmlns:p14="http://schemas.microsoft.com/office/powerpoint/2010/main" val="396577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96AFA90-1DF2-427D-B002-A09D93A15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05602A8-6E8C-46E5-8FDD-2BC227550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B2E129B-3512-41A6-94F1-4B4FEA817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91C00A1-D917-4D03-B713-9881557CE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A3F0C2-72FC-4945-8B22-3BE47B397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10D66C-3847-4B32-B505-01B23358B6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6D57D-48BD-D50C-24AC-66F1A1D4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238" y="662650"/>
            <a:ext cx="3531791" cy="1077229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Mathematical Model for Adaptive Tilt </a:t>
            </a:r>
            <a:r>
              <a:rPr lang="en-US" sz="2200" dirty="0" err="1"/>
              <a:t>Optimisation</a:t>
            </a:r>
            <a:endParaRPr lang="en-US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99479-7421-F46F-E1CF-EC979C56A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40" y="1028122"/>
            <a:ext cx="4708371" cy="3997828"/>
          </a:xfrm>
        </p:spPr>
        <p:txBody>
          <a:bodyPr>
            <a:normAutofit/>
          </a:bodyPr>
          <a:lstStyle/>
          <a:p>
            <a:r>
              <a:rPr lang="en-US" sz="1600" dirty="0"/>
              <a:t>Single-Axis Tracking Setup:</a:t>
            </a:r>
          </a:p>
          <a:p>
            <a:pPr marL="0" indent="0">
              <a:buNone/>
            </a:pPr>
            <a:r>
              <a:rPr lang="en-US" sz="1600" dirty="0"/>
              <a:t>Rotation about a north–south axis, following the Sun’s apparent east–west path.</a:t>
            </a:r>
          </a:p>
          <a:p>
            <a:pPr marL="0" indent="0">
              <a:buNone/>
            </a:pPr>
            <a:r>
              <a:rPr lang="en-US" sz="1600" dirty="0"/>
              <a:t>The tracker angle </a:t>
            </a:r>
            <a:r>
              <a:rPr lang="el-GR" sz="1600" dirty="0"/>
              <a:t>θ</a:t>
            </a:r>
            <a:r>
              <a:rPr lang="en-US" sz="1600" dirty="0"/>
              <a:t>t​ is </a:t>
            </a:r>
            <a:r>
              <a:rPr lang="en-US" sz="1600" dirty="0" err="1"/>
              <a:t>optimised</a:t>
            </a:r>
            <a:r>
              <a:rPr lang="en-US" sz="1600" dirty="0"/>
              <a:t> to </a:t>
            </a:r>
            <a:r>
              <a:rPr lang="en-US" sz="1600" dirty="0" err="1"/>
              <a:t>maximise</a:t>
            </a:r>
            <a:r>
              <a:rPr lang="en-US" sz="1600" dirty="0"/>
              <a:t> plane-of-array irradiance (G_{POA}).</a:t>
            </a:r>
          </a:p>
          <a:p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3DB4DB-4F6A-4E8D-B9A3-74E5A8453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4647" y="0"/>
            <a:ext cx="594354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solar geometry&#10;&#10;Description automatically generated">
            <a:extLst>
              <a:ext uri="{FF2B5EF4-FFF2-40B4-BE49-F238E27FC236}">
                <a16:creationId xmlns:a16="http://schemas.microsoft.com/office/drawing/2014/main" id="{9F395B3B-C795-C397-0A27-C18F9CEE3D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7967" y="963369"/>
            <a:ext cx="5305220" cy="1657881"/>
          </a:xfrm>
          <a:prstGeom prst="rect">
            <a:avLst/>
          </a:prstGeom>
          <a:ln w="12700"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431FCBDC-FCD6-46FA-989A-9B7496896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232459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thermal model&#10;&#10;Description automatically generated">
            <a:extLst>
              <a:ext uri="{FF2B5EF4-FFF2-40B4-BE49-F238E27FC236}">
                <a16:creationId xmlns:a16="http://schemas.microsoft.com/office/drawing/2014/main" id="{D093D500-2B6F-7E2E-B792-D7025D50E9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7225" y="4294398"/>
            <a:ext cx="8796766" cy="2331143"/>
          </a:xfrm>
          <a:prstGeom prst="rect">
            <a:avLst/>
          </a:prstGeom>
          <a:ln w="12700">
            <a:noFill/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66EB2AB-6794-4C3C-A92D-4876AB0BE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2490" y="3500835"/>
            <a:ext cx="5446447" cy="3114340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34BD4E6-C736-4064-AF1F-3C5B402E1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0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0E57-DB19-0F3A-B9FD-651D2AFC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Simulated vs Measured Data (Model Validation)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8330-9209-3860-94F4-A66CEB933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86" y="1758698"/>
            <a:ext cx="7796540" cy="1998914"/>
          </a:xfrm>
        </p:spPr>
        <p:txBody>
          <a:bodyPr>
            <a:normAutofit/>
          </a:bodyPr>
          <a:lstStyle/>
          <a:p>
            <a:r>
              <a:rPr lang="en-ZA" b="1" dirty="0"/>
              <a:t>PVDAQ 1430 (Mesa, Colorado, USA)</a:t>
            </a:r>
            <a:r>
              <a:rPr lang="en-ZA" dirty="0"/>
              <a:t> — single-axis tracker system with known geometry.</a:t>
            </a:r>
          </a:p>
          <a:p>
            <a:r>
              <a:rPr lang="en-ZA" dirty="0"/>
              <a:t>Data: </a:t>
            </a:r>
            <a:r>
              <a:rPr lang="en-ZA" b="1" dirty="0"/>
              <a:t>SCADA-measured AC energy (kWh)</a:t>
            </a:r>
            <a:r>
              <a:rPr lang="en-ZA" dirty="0"/>
              <a:t> for 2017.</a:t>
            </a:r>
          </a:p>
        </p:txBody>
      </p:sp>
      <p:pic>
        <p:nvPicPr>
          <p:cNvPr id="9" name="Picture 8" descr="A blue rectangle with black text&#10;&#10;Description automatically generated">
            <a:extLst>
              <a:ext uri="{FF2B5EF4-FFF2-40B4-BE49-F238E27FC236}">
                <a16:creationId xmlns:a16="http://schemas.microsoft.com/office/drawing/2014/main" id="{62CFBD34-76DD-8315-D15A-ADF5180CA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25" y="4308475"/>
            <a:ext cx="7772400" cy="222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8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22F0272-3878-4604-AA91-01CA8F08D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60EAEC-22E3-4448-8F0A-9ADAA793A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55E0F90-3FFF-4E04-B3C8-3C969A415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63A4EF-A033-4ED0-9EB6-6E1A8D26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4965EE-80F2-417F-9652-5BFF14DA7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3C9611-CFD7-4C23-A8F2-00E7865A5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926BDB-98EF-43B0-A66B-1A6EF8FB2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722A754-56A5-43DA-ADE3-C2704FABA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90FADDEF-2C10-4B0B-868E-6A655B67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3" y="480060"/>
            <a:ext cx="4177284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F5D8E-1D35-39E0-00C4-A9762E613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134" y="1660854"/>
            <a:ext cx="3527322" cy="352732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38C3F280-4F7A-4FCF-9DC8-DDA3B6A05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2418" y="480060"/>
            <a:ext cx="6798571" cy="5897880"/>
          </a:xfrm>
          <a:prstGeom prst="rect">
            <a:avLst/>
          </a:prstGeom>
          <a:solidFill>
            <a:srgbClr val="FFFFFF"/>
          </a:solidFill>
          <a:ln w="22225">
            <a:solidFill>
              <a:schemeClr val="accent1"/>
            </a:solidFill>
            <a:miter lim="800000"/>
          </a:ln>
          <a:effectLst>
            <a:outerShdw blurRad="762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24845-3595-AF6D-B5AC-F1D77DC2BB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8657" y="2142491"/>
            <a:ext cx="6190491" cy="256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4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668-3FFE-D8EA-E02A-E3A956213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74279" y="776664"/>
            <a:ext cx="7958331" cy="1077229"/>
          </a:xfrm>
        </p:spPr>
        <p:txBody>
          <a:bodyPr/>
          <a:lstStyle/>
          <a:p>
            <a:r>
              <a:rPr lang="en-US" dirty="0"/>
              <a:t>Bin Classification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A6552-1FD6-E2B0-F571-2479B523A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738" y="1466994"/>
            <a:ext cx="9573412" cy="3405709"/>
          </a:xfrm>
        </p:spPr>
        <p:txBody>
          <a:bodyPr>
            <a:normAutofit/>
          </a:bodyPr>
          <a:lstStyle/>
          <a:p>
            <a:r>
              <a:rPr lang="en-US" dirty="0"/>
              <a:t>Days are clustered into bins based on meteorological similarity.</a:t>
            </a:r>
          </a:p>
          <a:p>
            <a:r>
              <a:rPr lang="en-US" dirty="0"/>
              <a:t>Each bin represents a typical day type (e.g., clear-hot, clear-cool, cloudy-mild).</a:t>
            </a:r>
          </a:p>
          <a:p>
            <a:r>
              <a:rPr lang="en-US" dirty="0"/>
              <a:t>Simulation then only needs to be run once per bin → annual yield extrapolated.</a:t>
            </a:r>
          </a:p>
          <a:p>
            <a:r>
              <a:rPr lang="en-US" dirty="0"/>
              <a:t>Allows testing of tilt offset strategies efficiently.</a:t>
            </a:r>
          </a:p>
          <a:p>
            <a:r>
              <a:rPr lang="en-US" dirty="0"/>
              <a:t>B1 (Clear/Low/Hot), B2 (Clear/High/Hot), B3 (Mixed/Low/Hot), B4 (Mixed/High/Cool), B5 (Overcast/Low/Cool). </a:t>
            </a:r>
          </a:p>
        </p:txBody>
      </p:sp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0185F16-4F71-7B5A-2DBD-A330F3DF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569" y="4972716"/>
            <a:ext cx="7458862" cy="18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3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8A01EA6-BAE4-49FA-BDE0-C6CBA724F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62E93F4-9BFB-4F60-8D89-740021B53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A1B6056-1159-4FC3-8561-8E7E5B83E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BCD7CE8-C8D7-4B6C-8509-15892605F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80C4E4-90AE-48E6-9E01-4D4F7FBDB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76C1BA3-C0EA-4AEE-9B4C-8F66E6FC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4F3C25-7225-A662-7145-55A956F7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572" y="992934"/>
            <a:ext cx="4176265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dirty="0"/>
              <a:t>B4 reaction to angle optimization</a:t>
            </a:r>
          </a:p>
        </p:txBody>
      </p:sp>
      <p:pic>
        <p:nvPicPr>
          <p:cNvPr id="5" name="Picture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779410E3-ECC1-4A37-C0C4-BF1CB7352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6878" y="245367"/>
            <a:ext cx="5747589" cy="301748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7" name="Picture 6" descr="A graph with a blue line&#10;&#10;Description automatically generated">
            <a:extLst>
              <a:ext uri="{FF2B5EF4-FFF2-40B4-BE49-F238E27FC236}">
                <a16:creationId xmlns:a16="http://schemas.microsoft.com/office/drawing/2014/main" id="{4C49667D-0F5E-90F0-0445-1D0444001F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466" y="3561926"/>
            <a:ext cx="5746001" cy="290173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6BCFD5C-CD97-4975-8BA8-D6A4A5D0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DFDA6A-13BB-245B-F9AA-4678AB763256}"/>
              </a:ext>
            </a:extLst>
          </p:cNvPr>
          <p:cNvSpPr txBox="1"/>
          <p:nvPr/>
        </p:nvSpPr>
        <p:spPr>
          <a:xfrm>
            <a:off x="1039994" y="2105202"/>
            <a:ext cx="34059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ZA" dirty="0"/>
              <a:t>Particular weather extreme days have been pulled and analysed. </a:t>
            </a:r>
          </a:p>
          <a:p>
            <a:r>
              <a:rPr lang="en-ZA" dirty="0"/>
              <a:t>B4 days in particular are affected by the off-pointing.</a:t>
            </a:r>
          </a:p>
        </p:txBody>
      </p:sp>
    </p:spTree>
    <p:extLst>
      <p:ext uri="{BB962C8B-B14F-4D97-AF65-F5344CB8AC3E}">
        <p14:creationId xmlns:p14="http://schemas.microsoft.com/office/powerpoint/2010/main" val="293385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26AA7C31-76FD-4B44-A1FF-D13D2515A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5CE85F9-F4EE-4E5D-8235-528527A40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17338BB4-74FF-4836-86B7-F1B0C2B62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BFA8A3-A231-4BC1-B8A5-C5BE7315C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E35963E-79B2-4A8E-8F24-A94E8DDDD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08E4331-210E-4E5F-9501-4C830E340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A54F778-4E1C-4F6F-9318-9795AA35C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E8A01EA6-BAE4-49FA-BDE0-C6CBA724F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62E93F4-9BFB-4F60-8D89-740021B53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A1B6056-1159-4FC3-8561-8E7E5B83E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BCD7CE8-C8D7-4B6C-8509-15892605F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80C4E4-90AE-48E6-9E01-4D4F7FBDB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6C1BA3-C0EA-4AEE-9B4C-8F66E6FC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596F-C365-AC47-F19B-85B94DFC5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960" y="2359404"/>
            <a:ext cx="2831478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/>
              <a:t>Whereas for example B3</a:t>
            </a:r>
          </a:p>
        </p:txBody>
      </p:sp>
      <p:pic>
        <p:nvPicPr>
          <p:cNvPr id="7" name="Picture 6" descr="A graph of a graph with numbers and a line&#10;&#10;Description automatically generated with medium confidence">
            <a:extLst>
              <a:ext uri="{FF2B5EF4-FFF2-40B4-BE49-F238E27FC236}">
                <a16:creationId xmlns:a16="http://schemas.microsoft.com/office/drawing/2014/main" id="{1B5722A7-E31F-4939-BFB3-9E23354A90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2893" y="305471"/>
            <a:ext cx="6129288" cy="295738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Picture 4" descr="A graph of a curve&#10;&#10;Description automatically generated with medium confidence">
            <a:extLst>
              <a:ext uri="{FF2B5EF4-FFF2-40B4-BE49-F238E27FC236}">
                <a16:creationId xmlns:a16="http://schemas.microsoft.com/office/drawing/2014/main" id="{1A0C90B9-697F-CA1B-EBBB-50D1BC80F2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893" y="3724517"/>
            <a:ext cx="6129288" cy="2865441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16BCFD5C-CD97-4975-8BA8-D6A4A5D0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5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AF95-0E3F-9742-EDE1-C82AD554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ADD9-B496-808C-5466-1142181F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b="1" dirty="0"/>
              <a:t>1. Annual Simulation (Direct Pointing Model):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Run the validated model for all days of 2024 using NASA POWER irradiance and temperature data for selected South African sites.</a:t>
            </a:r>
          </a:p>
          <a:p>
            <a:r>
              <a:rPr lang="en-ZA" b="1" dirty="0"/>
              <a:t>2. Average Offset Approach: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Compute an average optimal offset angle </a:t>
            </a:r>
            <a:r>
              <a:rPr lang="el-GR" dirty="0" err="1"/>
              <a:t>δˉδ</a:t>
            </a:r>
            <a:r>
              <a:rPr lang="el-GR" dirty="0"/>
              <a:t>ˉ </a:t>
            </a:r>
            <a:r>
              <a:rPr lang="en-ZA" dirty="0"/>
              <a:t>from daily results and re-simulate the entire year with this fixed offset.</a:t>
            </a:r>
          </a:p>
          <a:p>
            <a:r>
              <a:rPr lang="en-ZA" b="1" dirty="0"/>
              <a:t>3. Conditional Offset Strategy:</a:t>
            </a:r>
            <a:endParaRPr lang="en-ZA" dirty="0"/>
          </a:p>
          <a:p>
            <a:pPr>
              <a:buFont typeface="Arial" panose="020B0604020202020204" pitchFamily="34" charset="0"/>
              <a:buChar char="•"/>
            </a:pPr>
            <a:r>
              <a:rPr lang="en-ZA" dirty="0"/>
              <a:t>Apply zero offset unless the day falls within “hot-clear” bins → dynamic selective offset model.</a:t>
            </a:r>
          </a:p>
          <a:p>
            <a:r>
              <a:rPr lang="en-ZA" b="1" dirty="0"/>
              <a:t>4. LCOE computation</a:t>
            </a:r>
            <a:endParaRPr lang="en-Z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209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38</TotalTime>
  <Words>324</Words>
  <Application>Microsoft Macintosh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Progress Report: Optimizing Photovoltaic Output Through Adaptive Tilt Angles to Mitigate Thermal Losses</vt:lpstr>
      <vt:lpstr>Methodology Pipeline</vt:lpstr>
      <vt:lpstr>Mathematical Model for Adaptive Tilt Optimisation</vt:lpstr>
      <vt:lpstr>Comparing Simulated vs Measured Data (Model Validation)</vt:lpstr>
      <vt:lpstr>PowerPoint Presentation</vt:lpstr>
      <vt:lpstr>Bin Classification Concept</vt:lpstr>
      <vt:lpstr>B4 reaction to angle optimization</vt:lpstr>
      <vt:lpstr>Whereas for example B3</vt:lpstr>
      <vt:lpstr>Next Steps: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Report: Optimizing Photovoltaic Output Through Adaptive Tilt Angles to Mitigate Thermal Losses</dc:title>
  <dc:creator>Georgene De Wet</dc:creator>
  <cp:lastModifiedBy>Georgene De Wet</cp:lastModifiedBy>
  <cp:revision>1</cp:revision>
  <dcterms:created xsi:type="dcterms:W3CDTF">2025-10-08T09:57:48Z</dcterms:created>
  <dcterms:modified xsi:type="dcterms:W3CDTF">2025-10-08T10:36:09Z</dcterms:modified>
</cp:coreProperties>
</file>