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2" r:id="rId5"/>
    <p:sldId id="265" r:id="rId6"/>
    <p:sldId id="263" r:id="rId7"/>
    <p:sldId id="266" r:id="rId8"/>
    <p:sldId id="267" r:id="rId9"/>
    <p:sldId id="264" r:id="rId10"/>
    <p:sldId id="259" r:id="rId11"/>
    <p:sldId id="260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635"/>
    <a:srgbClr val="9EFF29"/>
    <a:srgbClr val="C80064"/>
    <a:srgbClr val="C33A1F"/>
    <a:srgbClr val="0000CC"/>
    <a:srgbClr val="FF2549"/>
    <a:srgbClr val="007033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-22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7703" y="1784556"/>
            <a:ext cx="8229600" cy="168868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0328" y="3694468"/>
            <a:ext cx="8229600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7" y="224337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3465870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2106" y="406537"/>
            <a:ext cx="6283782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20136"/>
          </a:xfrm>
        </p:spPr>
        <p:txBody>
          <a:bodyPr/>
          <a:lstStyle>
            <a:lvl1pPr>
              <a:defRPr sz="2800"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2" y="271648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55517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127914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55517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127914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danqing/a-practical-guide-to-relu-b83ca804f1f7" TargetMode="External"/><Relationship Id="rId3" Type="http://schemas.openxmlformats.org/officeDocument/2006/relationships/hyperlink" Target="https://machinelearningmastery.com/build-multi-layer-perceptron-neural-network-models-keras/" TargetMode="External"/><Relationship Id="rId7" Type="http://schemas.openxmlformats.org/officeDocument/2006/relationships/hyperlink" Target="https://keras.io/api/layers/core_layers/dense/" TargetMode="External"/><Relationship Id="rId2" Type="http://schemas.openxmlformats.org/officeDocument/2006/relationships/hyperlink" Target="https://www.infoworld.com/article/3336192/what-is-keras-the-deep-neural-network-api-explained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machinecurve.com/index.php/2019/09/09/implementing-relu-sigmoid-and-tanh-in-keras/" TargetMode="External"/><Relationship Id="rId5" Type="http://schemas.openxmlformats.org/officeDocument/2006/relationships/hyperlink" Target="https://machinelearningmastery.com/adam-optimization-algorithm-for-deep-learning/" TargetMode="External"/><Relationship Id="rId4" Type="http://schemas.openxmlformats.org/officeDocument/2006/relationships/hyperlink" Target="https://machinelearningmastery.com/display-deep-learning-model-training-history-in-keras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949" y="1895168"/>
            <a:ext cx="8192728" cy="1445337"/>
          </a:xfrm>
        </p:spPr>
        <p:txBody>
          <a:bodyPr>
            <a:normAutofit/>
          </a:bodyPr>
          <a:lstStyle/>
          <a:p>
            <a:r>
              <a:rPr lang="sk-SK" dirty="0"/>
              <a:t>Predikcia vývoja</a:t>
            </a:r>
            <a:br>
              <a:rPr lang="sk-SK" dirty="0"/>
            </a:br>
            <a:r>
              <a:rPr lang="sk-SK" dirty="0"/>
              <a:t> akcií Tesly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575" y="3753458"/>
            <a:ext cx="8192728" cy="730043"/>
          </a:xfrm>
        </p:spPr>
        <p:txBody>
          <a:bodyPr/>
          <a:lstStyle/>
          <a:p>
            <a:r>
              <a:rPr lang="sk-SK" dirty="0"/>
              <a:t>Peter Alberty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Zdroje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89238" y="1268361"/>
            <a:ext cx="6304935" cy="3404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https://www.infoworld.com/article/3336192/what-is-keras-the-deep-neural-network-api-explained.html</a:t>
            </a:r>
            <a:endParaRPr lang="sk-SK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https://machinelearningmastery.com/build-multi-layer-perceptron-neural-network-models-keras/</a:t>
            </a:r>
            <a:endParaRPr lang="sk-SK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https://machinelearningmastery.com/display-deep-learning-model-training-history-in-keras/</a:t>
            </a: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k-SK" sz="16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https://machinelearningmastery.com/adam-optimization-algorithm-for-deep-learning/</a:t>
            </a:r>
            <a:endParaRPr lang="en-GB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k-SK" sz="1600" dirty="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https://www.machinecurve.com/index.php/2019/09/09/implementing-relu-sigmoid-and-tanh-in-keras/#</a:t>
            </a:r>
            <a:endParaRPr lang="en-GB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sk-SK" sz="1600" dirty="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https://keras.io/api/layers/core_layers/dense/</a:t>
            </a:r>
            <a:endParaRPr lang="sk-SK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https://medium.com/@danqing/a-practical-guide-to-relu-b83ca804f1f7</a:t>
            </a:r>
            <a:endParaRPr lang="sk-SK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58B41D-53F1-477C-85DA-07C3B400F0C3}"/>
              </a:ext>
            </a:extLst>
          </p:cNvPr>
          <p:cNvSpPr/>
          <p:nvPr/>
        </p:nvSpPr>
        <p:spPr>
          <a:xfrm>
            <a:off x="1371160" y="2110085"/>
            <a:ext cx="6401689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sk-SK" sz="5400" dirty="0">
                <a:ln w="0"/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Ďakujem za pozornosť</a:t>
            </a:r>
            <a:endParaRPr lang="en-US" sz="5400" b="0" cap="none" spc="0" dirty="0">
              <a:ln w="0"/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Dáta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12606"/>
            <a:ext cx="8246070" cy="1195270"/>
          </a:xfrm>
        </p:spPr>
        <p:txBody>
          <a:bodyPr/>
          <a:lstStyle/>
          <a:p>
            <a:r>
              <a:rPr lang="sk-SK" dirty="0"/>
              <a:t>Hodnota akcií firmy Tesla od 30.3.2020-1.5.2020</a:t>
            </a:r>
          </a:p>
          <a:p>
            <a:r>
              <a:rPr lang="sk-SK" dirty="0"/>
              <a:t>Veľkosť datasetu po očistení: 480 x 5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2A2347-7423-43B6-A662-8F76E8780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64" y="2909388"/>
            <a:ext cx="3095625" cy="167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9660C5-A912-42AE-99B3-0919D462110F}"/>
              </a:ext>
            </a:extLst>
          </p:cNvPr>
          <p:cNvSpPr txBox="1"/>
          <p:nvPr/>
        </p:nvSpPr>
        <p:spPr>
          <a:xfrm>
            <a:off x="5233990" y="2307821"/>
            <a:ext cx="30592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bg1"/>
                </a:solidFill>
              </a:rPr>
              <a:t>Algoritmus na očistenie df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377274-3093-469B-B4F0-27F315C260A7}"/>
              </a:ext>
            </a:extLst>
          </p:cNvPr>
          <p:cNvSpPr txBox="1"/>
          <p:nvPr/>
        </p:nvSpPr>
        <p:spPr>
          <a:xfrm>
            <a:off x="515749" y="2445534"/>
            <a:ext cx="2463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bg1"/>
                </a:solidFill>
              </a:rPr>
              <a:t>Vysvetlenie hodnôt df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5AA24-CEF2-4871-94D2-75D2DF310658}"/>
              </a:ext>
            </a:extLst>
          </p:cNvPr>
          <p:cNvSpPr txBox="1"/>
          <p:nvPr/>
        </p:nvSpPr>
        <p:spPr>
          <a:xfrm>
            <a:off x="3348549" y="4552420"/>
            <a:ext cx="1428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bg1"/>
                </a:solidFill>
              </a:rPr>
              <a:t>Spojenie df: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C10685-1B5A-4C69-A5A8-DA7991225D4B}"/>
              </a:ext>
            </a:extLst>
          </p:cNvPr>
          <p:cNvSpPr txBox="1"/>
          <p:nvPr/>
        </p:nvSpPr>
        <p:spPr>
          <a:xfrm>
            <a:off x="3610286" y="4028840"/>
            <a:ext cx="991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bg1"/>
                </a:solidFill>
              </a:rPr>
              <a:t>Sort df:</a:t>
            </a:r>
          </a:p>
        </p:txBody>
      </p:sp>
      <p:pic>
        <p:nvPicPr>
          <p:cNvPr id="13" name="Obrázok 12">
            <a:extLst>
              <a:ext uri="{FF2B5EF4-FFF2-40B4-BE49-F238E27FC236}">
                <a16:creationId xmlns:a16="http://schemas.microsoft.com/office/drawing/2014/main" id="{BB8C94BD-68D3-4307-B346-1840D6ED1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700" y="4520598"/>
            <a:ext cx="4165785" cy="463753"/>
          </a:xfrm>
          <a:prstGeom prst="rect">
            <a:avLst/>
          </a:prstGeom>
        </p:spPr>
      </p:pic>
      <p:pic>
        <p:nvPicPr>
          <p:cNvPr id="15" name="Obrázok 14">
            <a:extLst>
              <a:ext uri="{FF2B5EF4-FFF2-40B4-BE49-F238E27FC236}">
                <a16:creationId xmlns:a16="http://schemas.microsoft.com/office/drawing/2014/main" id="{32E1FB3C-B253-4587-9134-FB255BF20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700" y="3988187"/>
            <a:ext cx="4165785" cy="459242"/>
          </a:xfrm>
          <a:prstGeom prst="rect">
            <a:avLst/>
          </a:prstGeom>
        </p:spPr>
      </p:pic>
      <p:pic>
        <p:nvPicPr>
          <p:cNvPr id="17" name="Obrázok 16">
            <a:extLst>
              <a:ext uri="{FF2B5EF4-FFF2-40B4-BE49-F238E27FC236}">
                <a16:creationId xmlns:a16="http://schemas.microsoft.com/office/drawing/2014/main" id="{4802D43E-8951-454F-B882-028C3417D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9571" y="2761761"/>
            <a:ext cx="385762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Ciele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75" y="2146324"/>
            <a:ext cx="8246070" cy="1901241"/>
          </a:xfrm>
        </p:spPr>
        <p:txBody>
          <a:bodyPr/>
          <a:lstStyle/>
          <a:p>
            <a:r>
              <a:rPr lang="sk-SK" dirty="0"/>
              <a:t>Predikovanie rastu alebo klesania akcií firmy Tesla na základe dnešných dát</a:t>
            </a:r>
          </a:p>
          <a:p>
            <a:r>
              <a:rPr lang="sk-SK" dirty="0"/>
              <a:t>Využitie neurónových sietí na základe hlbokého učenia (Deep learning)</a:t>
            </a:r>
          </a:p>
          <a:p>
            <a:endParaRPr lang="sk-S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22674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Neurónová sieť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460524"/>
            <a:ext cx="8246070" cy="1692811"/>
          </a:xfrm>
        </p:spPr>
        <p:txBody>
          <a:bodyPr/>
          <a:lstStyle/>
          <a:p>
            <a:r>
              <a:rPr lang="sk-SK" dirty="0"/>
              <a:t>Knižnica Keras = sekvenčná neurónová sieť (každá vrstrva siete je celistvo poprepájaná)</a:t>
            </a:r>
          </a:p>
          <a:p>
            <a:r>
              <a:rPr lang="sk-SK" dirty="0"/>
              <a:t>Vyhodnocuje binárnym systémom (áno/nie)</a:t>
            </a:r>
          </a:p>
          <a:p>
            <a:endParaRPr lang="sk-SK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867698-82DB-4FB1-9D3A-03E419700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18" y="3003729"/>
            <a:ext cx="2476219" cy="2000818"/>
          </a:xfrm>
          <a:prstGeom prst="rect">
            <a:avLst/>
          </a:prstGeom>
        </p:spPr>
      </p:pic>
      <p:pic>
        <p:nvPicPr>
          <p:cNvPr id="7" name="Obrázok 6">
            <a:extLst>
              <a:ext uri="{FF2B5EF4-FFF2-40B4-BE49-F238E27FC236}">
                <a16:creationId xmlns:a16="http://schemas.microsoft.com/office/drawing/2014/main" id="{907AB3C9-56F1-4ED1-912E-32BA82E3D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124" y="3153335"/>
            <a:ext cx="54102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7381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Neurónová sieť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377274-3093-469B-B4F0-27F315C260A7}"/>
              </a:ext>
            </a:extLst>
          </p:cNvPr>
          <p:cNvSpPr txBox="1"/>
          <p:nvPr/>
        </p:nvSpPr>
        <p:spPr>
          <a:xfrm>
            <a:off x="139231" y="1447787"/>
            <a:ext cx="61808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>
                <a:solidFill>
                  <a:schemeClr val="bg1"/>
                </a:solidFill>
              </a:rPr>
              <a:t>Rozdelenie dát na </a:t>
            </a:r>
            <a:r>
              <a:rPr lang="sk-SK" sz="2000" dirty="0" err="1">
                <a:solidFill>
                  <a:schemeClr val="bg1"/>
                </a:solidFill>
              </a:rPr>
              <a:t>trénovacie</a:t>
            </a:r>
            <a:r>
              <a:rPr lang="sk-SK" sz="2000" dirty="0">
                <a:solidFill>
                  <a:schemeClr val="bg1"/>
                </a:solidFill>
              </a:rPr>
              <a:t> a testovacie (80/20)</a:t>
            </a: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7419C1F0-D2E5-40EB-B562-EBE194197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60" y="1819900"/>
            <a:ext cx="6645088" cy="789752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7689D947-5AF9-46C4-BC14-7CCB8EA56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51" y="2753612"/>
            <a:ext cx="2103343" cy="1369411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D8BD0782-D1A1-40FA-84CC-F82D1DEEE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368" y="2753611"/>
            <a:ext cx="2056276" cy="1369411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2FB661C9-C166-4C54-A0BB-FD51416BC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360" y="2753611"/>
            <a:ext cx="4140917" cy="1369411"/>
          </a:xfrm>
          <a:prstGeom prst="rect">
            <a:avLst/>
          </a:prstGeom>
        </p:spPr>
      </p:pic>
      <p:sp>
        <p:nvSpPr>
          <p:cNvPr id="15" name="BlokTextu 14">
            <a:extLst>
              <a:ext uri="{FF2B5EF4-FFF2-40B4-BE49-F238E27FC236}">
                <a16:creationId xmlns:a16="http://schemas.microsoft.com/office/drawing/2014/main" id="{2EBFD151-ACCA-49A7-9AB1-772A8F08C202}"/>
              </a:ext>
            </a:extLst>
          </p:cNvPr>
          <p:cNvSpPr txBox="1"/>
          <p:nvPr/>
        </p:nvSpPr>
        <p:spPr>
          <a:xfrm>
            <a:off x="5140915" y="4266981"/>
            <a:ext cx="1472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err="1">
                <a:solidFill>
                  <a:schemeClr val="bg1"/>
                </a:solidFill>
              </a:rPr>
              <a:t>Loss</a:t>
            </a:r>
            <a:endParaRPr lang="sk-SK" sz="2000" dirty="0">
              <a:solidFill>
                <a:schemeClr val="bg1"/>
              </a:solidFill>
            </a:endParaRPr>
          </a:p>
        </p:txBody>
      </p:sp>
      <p:sp>
        <p:nvSpPr>
          <p:cNvPr id="21" name="BlokTextu 20">
            <a:extLst>
              <a:ext uri="{FF2B5EF4-FFF2-40B4-BE49-F238E27FC236}">
                <a16:creationId xmlns:a16="http://schemas.microsoft.com/office/drawing/2014/main" id="{40E65B90-751C-4114-AAB0-2BE80826B552}"/>
              </a:ext>
            </a:extLst>
          </p:cNvPr>
          <p:cNvSpPr txBox="1"/>
          <p:nvPr/>
        </p:nvSpPr>
        <p:spPr>
          <a:xfrm>
            <a:off x="7274859" y="4266981"/>
            <a:ext cx="1163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err="1">
                <a:solidFill>
                  <a:schemeClr val="bg1"/>
                </a:solidFill>
              </a:rPr>
              <a:t>Accuracy</a:t>
            </a:r>
            <a:endParaRPr lang="sk-SK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22872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Aktivačná funkcia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621129"/>
            <a:ext cx="8246070" cy="1901241"/>
          </a:xfrm>
        </p:spPr>
        <p:txBody>
          <a:bodyPr/>
          <a:lstStyle/>
          <a:p>
            <a:r>
              <a:rPr lang="sk-SK" dirty="0"/>
              <a:t>Relu a sigmoid</a:t>
            </a:r>
          </a:p>
          <a:p>
            <a:r>
              <a:rPr lang="sk-SK" dirty="0"/>
              <a:t>Optimizer adam</a:t>
            </a:r>
          </a:p>
          <a:p>
            <a:r>
              <a:rPr lang="sk-SK" dirty="0"/>
              <a:t>Presnosť cca. 57%</a:t>
            </a:r>
          </a:p>
          <a:p>
            <a:endParaRPr lang="sk-S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7994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Matematick</a:t>
            </a:r>
            <a:r>
              <a:rPr lang="sk-SK" dirty="0"/>
              <a:t>ý tvar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01775"/>
            <a:ext cx="8246070" cy="1716147"/>
          </a:xfrm>
        </p:spPr>
        <p:txBody>
          <a:bodyPr>
            <a:normAutofit/>
          </a:bodyPr>
          <a:lstStyle/>
          <a:p>
            <a:r>
              <a:rPr lang="sk-SK" sz="4000" dirty="0"/>
              <a:t>Sigmoid</a:t>
            </a:r>
          </a:p>
          <a:p>
            <a:pPr marL="0" indent="0">
              <a:buNone/>
            </a:pPr>
            <a:r>
              <a:rPr lang="sk-SK" altLang="sk-SK" sz="1400" dirty="0"/>
              <a:t>- pre každý vstup xi má váhu wi spojenú so vstupom</a:t>
            </a:r>
          </a:p>
          <a:p>
            <a:pPr marL="0" indent="0">
              <a:buNone/>
            </a:pPr>
            <a:r>
              <a:rPr lang="sk-SK" altLang="sk-SK" sz="1400" dirty="0"/>
              <a:t>- váhy naznačujú dôležitosť vstupov v rozhodovacom procese </a:t>
            </a:r>
          </a:p>
          <a:p>
            <a:pPr marL="0" indent="0">
              <a:buNone/>
            </a:pPr>
            <a:r>
              <a:rPr lang="sk-SK" altLang="sk-SK" sz="1400" dirty="0"/>
              <a:t>- výstup zo sigmoidu nie je 0 alebo 1 ako perceptrónový model, ale je to skutočná hodnota medzi 0–1, ktorú   možno    interpretovať ako pravdepodobnosť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056180-42F7-4CF6-B9D0-32F832B09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23" y="3108468"/>
            <a:ext cx="4096030" cy="171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92698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Matematick</a:t>
            </a:r>
            <a:r>
              <a:rPr lang="sk-SK" dirty="0"/>
              <a:t>ý tvar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01775"/>
            <a:ext cx="8246070" cy="1716147"/>
          </a:xfrm>
        </p:spPr>
        <p:txBody>
          <a:bodyPr>
            <a:normAutofit/>
          </a:bodyPr>
          <a:lstStyle/>
          <a:p>
            <a:r>
              <a:rPr lang="sk-SK" sz="4000" dirty="0"/>
              <a:t>ReLU</a:t>
            </a:r>
          </a:p>
          <a:p>
            <a:pPr marL="0" indent="0">
              <a:buNone/>
            </a:pPr>
            <a:r>
              <a:rPr lang="sk-SK" altLang="sk-SK" sz="1400" dirty="0"/>
              <a:t>- (rectified linear unit)</a:t>
            </a:r>
          </a:p>
          <a:p>
            <a:pPr marL="0" indent="0">
              <a:buNone/>
            </a:pPr>
            <a:r>
              <a:rPr lang="sk-SK" altLang="sk-SK" sz="1400" dirty="0"/>
              <a:t>- aktivačná funkcia 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sk-SK" sz="1400" dirty="0"/>
              <a:t>- m</a:t>
            </a:r>
            <a:r>
              <a:rPr lang="sk-SK" altLang="sk-SK" sz="1400" dirty="0"/>
              <a:t>atematicky je definovaný ako y = max (0, x)</a:t>
            </a:r>
            <a:endParaRPr lang="en-GB" altLang="sk-SK" sz="1400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sk-SK" sz="1400" dirty="0"/>
              <a:t>- r</a:t>
            </a:r>
            <a:r>
              <a:rPr lang="sk-SK" altLang="sk-SK" sz="1400" dirty="0"/>
              <a:t>ý</a:t>
            </a:r>
            <a:r>
              <a:rPr lang="en-GB" altLang="sk-SK" sz="1400" dirty="0" err="1"/>
              <a:t>chla</a:t>
            </a:r>
            <a:r>
              <a:rPr lang="en-GB" altLang="sk-SK" sz="1400" dirty="0"/>
              <a:t>, </a:t>
            </a:r>
            <a:r>
              <a:rPr lang="en-GB" altLang="sk-SK" sz="1400" dirty="0" err="1"/>
              <a:t>jednoduch</a:t>
            </a:r>
            <a:r>
              <a:rPr lang="sk-SK" altLang="sk-SK" sz="1400" dirty="0"/>
              <a:t>á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77C481-1395-4E02-B252-B43E760B7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097" y="3017922"/>
            <a:ext cx="4256864" cy="192701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1824194-8D2A-4D5A-AF33-4DCDEB83EF70}"/>
              </a:ext>
            </a:extLst>
          </p:cNvPr>
          <p:cNvSpPr/>
          <p:nvPr/>
        </p:nvSpPr>
        <p:spPr>
          <a:xfrm>
            <a:off x="2156292" y="2288008"/>
            <a:ext cx="1362075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D447D4C-8647-4882-B2BB-A06E9071F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6292" y="2288008"/>
            <a:ext cx="1362075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6862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Záver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2571750"/>
            <a:ext cx="8246070" cy="967430"/>
          </a:xfrm>
        </p:spPr>
        <p:txBody>
          <a:bodyPr/>
          <a:lstStyle/>
          <a:p>
            <a:r>
              <a:rPr lang="sk-SK" dirty="0"/>
              <a:t>Pravdepodobnosť odhadu klesania/stúpania akcií je neurčitá</a:t>
            </a:r>
          </a:p>
          <a:p>
            <a:endParaRPr lang="sk-S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72965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</Words>
  <Application>Microsoft Office PowerPoint</Application>
  <PresentationFormat>Prezentácia na obrazovke (16:9)</PresentationFormat>
  <Paragraphs>46</Paragraphs>
  <Slides>11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Predikcia vývoja  akcií Tesly</vt:lpstr>
      <vt:lpstr>Dáta</vt:lpstr>
      <vt:lpstr>Ciele</vt:lpstr>
      <vt:lpstr>Neurónová sieť</vt:lpstr>
      <vt:lpstr>Neurónová sieť</vt:lpstr>
      <vt:lpstr>Aktivačná funkcia</vt:lpstr>
      <vt:lpstr>Matematický tvar</vt:lpstr>
      <vt:lpstr>Matematický tvar</vt:lpstr>
      <vt:lpstr>Záver</vt:lpstr>
      <vt:lpstr>Zdroje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2021-05-07T19:52:05Z</dcterms:modified>
</cp:coreProperties>
</file>