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7" r:id="rId8"/>
    <p:sldId id="263" r:id="rId9"/>
    <p:sldId id="266" r:id="rId10"/>
    <p:sldId id="268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1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532098-6F72-4A6A-918A-1EB23AE9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sk-SK" sz="2400" dirty="0"/>
              <a:t>Bc. Dávid </a:t>
            </a:r>
            <a:r>
              <a:rPr lang="sk-SK" sz="2400" dirty="0" err="1"/>
              <a:t>Držík</a:t>
            </a:r>
            <a:endParaRPr lang="sk-SK" sz="2400" dirty="0"/>
          </a:p>
        </p:txBody>
      </p:sp>
      <p:pic>
        <p:nvPicPr>
          <p:cNvPr id="8" name="Obrázok 7" descr="Obrázok, na ktorom je čierne, elektronika&#10;&#10;Automaticky generovaný popis">
            <a:extLst>
              <a:ext uri="{FF2B5EF4-FFF2-40B4-BE49-F238E27FC236}">
                <a16:creationId xmlns:a16="http://schemas.microsoft.com/office/drawing/2014/main" id="{9D8F34E2-AAC9-4EA1-BE90-8E903F16B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8280"/>
          <a:stretch/>
        </p:blipFill>
        <p:spPr>
          <a:xfrm>
            <a:off x="0" y="0"/>
            <a:ext cx="6096000" cy="4918509"/>
          </a:xfrm>
          <a:prstGeom prst="rect">
            <a:avLst/>
          </a:prstGeom>
        </p:spPr>
      </p:pic>
      <p:pic>
        <p:nvPicPr>
          <p:cNvPr id="11" name="Obrázok 10" descr="Obrázok, na ktorom je čierne, elektronika&#10;&#10;Automaticky generovaný popis">
            <a:extLst>
              <a:ext uri="{FF2B5EF4-FFF2-40B4-BE49-F238E27FC236}">
                <a16:creationId xmlns:a16="http://schemas.microsoft.com/office/drawing/2014/main" id="{B63A5DB1-86D9-4EEF-AE48-F4CC950F4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8280"/>
          <a:stretch/>
        </p:blipFill>
        <p:spPr>
          <a:xfrm>
            <a:off x="6571543" y="0"/>
            <a:ext cx="6096000" cy="491850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B80F6EF-3233-47FA-B8B8-5F01B4A4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64" y="178719"/>
            <a:ext cx="3936072" cy="3936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1288831-37B5-42BE-9C16-43611E2B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sk-SK" sz="2800" dirty="0"/>
              <a:t>Klasifikácia zdravia ľudského plodu na základe údajov z CTG</a:t>
            </a:r>
          </a:p>
        </p:txBody>
      </p:sp>
    </p:spTree>
    <p:extLst>
      <p:ext uri="{BB962C8B-B14F-4D97-AF65-F5344CB8AC3E}">
        <p14:creationId xmlns:p14="http://schemas.microsoft.com/office/powerpoint/2010/main" val="4041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Testovanie neurónovej siete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905B208-C05E-4A2D-AB1B-DF758371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" y="1752046"/>
            <a:ext cx="8891549" cy="262792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2A75D7F-CBE7-49D9-A307-DD138ED0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54" y="5364468"/>
            <a:ext cx="10937291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Presnosť modelu neurónovej siete: </a:t>
            </a: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93.42723004694837 %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5327831-8A5C-4ACE-AA36-4AEE9BC4BFE5}"/>
              </a:ext>
            </a:extLst>
          </p:cNvPr>
          <p:cNvSpPr txBox="1"/>
          <p:nvPr/>
        </p:nvSpPr>
        <p:spPr>
          <a:xfrm>
            <a:off x="9685605" y="1752046"/>
            <a:ext cx="187904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sk-SK" sz="2000" dirty="0"/>
              <a:t>[0.33, 0.47, 0.20]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6E7D61C5-E6C2-4C8D-96A5-C1029458EB65}"/>
              </a:ext>
            </a:extLst>
          </p:cNvPr>
          <p:cNvSpPr/>
          <p:nvPr/>
        </p:nvSpPr>
        <p:spPr>
          <a:xfrm>
            <a:off x="10268508" y="2350006"/>
            <a:ext cx="713435" cy="14630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7EAE585-F307-4DD2-ABC8-DCF5EAE00848}"/>
              </a:ext>
            </a:extLst>
          </p:cNvPr>
          <p:cNvSpPr txBox="1"/>
          <p:nvPr/>
        </p:nvSpPr>
        <p:spPr>
          <a:xfrm>
            <a:off x="9685605" y="3979865"/>
            <a:ext cx="1879040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k-SK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76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 dirty="0" err="1">
                <a:solidFill>
                  <a:srgbClr val="262626"/>
                </a:solidFill>
              </a:rPr>
              <a:t>Testovanie</a:t>
            </a:r>
            <a:r>
              <a:rPr lang="en-US" sz="2600" dirty="0">
                <a:solidFill>
                  <a:srgbClr val="262626"/>
                </a:solidFill>
              </a:rPr>
              <a:t> </a:t>
            </a:r>
            <a:r>
              <a:rPr lang="en-US" sz="2600" dirty="0" err="1">
                <a:solidFill>
                  <a:srgbClr val="262626"/>
                </a:solidFill>
              </a:rPr>
              <a:t>neurónovej</a:t>
            </a:r>
            <a:r>
              <a:rPr lang="en-US" sz="2600" dirty="0">
                <a:solidFill>
                  <a:srgbClr val="262626"/>
                </a:solidFill>
              </a:rPr>
              <a:t> </a:t>
            </a:r>
            <a:r>
              <a:rPr lang="en-US" sz="2600" dirty="0" err="1">
                <a:solidFill>
                  <a:srgbClr val="262626"/>
                </a:solidFill>
              </a:rPr>
              <a:t>siete</a:t>
            </a:r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0DEAF7-D253-400C-91EB-744414F0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5643" y="640080"/>
            <a:ext cx="6015010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0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200" dirty="0"/>
              <a:t>https://www.kaggle.com/andrewmvd/fetal-health-classification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https://www.ncbi.nlm.nih.gov/pmc/articles/PMC6822315/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https://scikit-learn.org/stable/modules/generated/sklearn.preprocessing.StandardScaler.html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https://keras.io/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https://www.tensorflow.org/api_docs/python/tf/keras/activations/softmax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https://machinelearningmastery.com/adam-optimization-algorithm-for-deep-learning/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https://deeplizard.com/images/png/deep%20neural%20network%20with%204%20layers.png</a:t>
            </a:r>
          </a:p>
          <a:p>
            <a:pPr>
              <a:lnSpc>
                <a:spcPct val="150000"/>
              </a:lnSpc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40712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33" y="2885242"/>
            <a:ext cx="7871534" cy="1087515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38556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>
                <a:solidFill>
                  <a:srgbClr val="262626"/>
                </a:solidFill>
              </a:rPr>
              <a:t>Preskúmanie Datasetu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C9A36A84-F4E0-4F7A-B60F-398424A9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700" y="650231"/>
            <a:ext cx="7320893" cy="523443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05B679B-B35A-426F-A925-436AED908872}"/>
              </a:ext>
            </a:extLst>
          </p:cNvPr>
          <p:cNvSpPr txBox="1"/>
          <p:nvPr/>
        </p:nvSpPr>
        <p:spPr>
          <a:xfrm>
            <a:off x="4762698" y="6140501"/>
            <a:ext cx="732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2126 </a:t>
            </a:r>
            <a:r>
              <a:rPr lang="sk-SK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sk-S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× 22 </a:t>
            </a:r>
            <a:r>
              <a:rPr lang="sk-SK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endParaRPr lang="sk-SK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65E1C26-415A-4317-8510-BBEFD0B320A3}"/>
              </a:ext>
            </a:extLst>
          </p:cNvPr>
          <p:cNvSpPr txBox="1"/>
          <p:nvPr/>
        </p:nvSpPr>
        <p:spPr>
          <a:xfrm>
            <a:off x="6948221" y="94283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data.describe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560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Analýza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(1)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1655, </a:t>
            </a:r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Suspect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(2)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295, </a:t>
            </a:r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Pathological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(3)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176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22A076-39A0-4BC3-A500-D04D44BF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19" y="2129948"/>
            <a:ext cx="10525562" cy="45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4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Predspracovanie dát - Normalizácia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67ADB90-4482-4F4A-95F5-88818908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" y="1464817"/>
            <a:ext cx="5098742" cy="1944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65A99E7-9865-4AA8-92FD-D98CF4CB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87" y="3790693"/>
            <a:ext cx="2962275" cy="204787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9AC856-2D86-45E4-B456-F2FE3A74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3798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02D9BC4-64DB-4789-9AB5-6DCFDD144102}"/>
              </a:ext>
            </a:extLst>
          </p:cNvPr>
          <p:cNvSpPr txBox="1"/>
          <p:nvPr/>
        </p:nvSpPr>
        <p:spPr>
          <a:xfrm>
            <a:off x="1299960" y="6029405"/>
            <a:ext cx="375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Prvých 5 výstupných dát prevedených </a:t>
            </a:r>
          </a:p>
          <a:p>
            <a:pPr algn="ctr"/>
            <a:r>
              <a:rPr lang="sk-SK" dirty="0"/>
              <a:t>do kategorickej premennej</a:t>
            </a:r>
          </a:p>
        </p:txBody>
      </p:sp>
    </p:spTree>
    <p:extLst>
      <p:ext uri="{BB962C8B-B14F-4D97-AF65-F5344CB8AC3E}">
        <p14:creationId xmlns:p14="http://schemas.microsoft.com/office/powerpoint/2010/main" val="337152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Predspracovanie dát – </a:t>
            </a:r>
            <a:r>
              <a:rPr lang="sk-SK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Trénovacie</a:t>
            </a:r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a testovacie dáta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vstup: </a:t>
            </a:r>
          </a:p>
          <a:p>
            <a:pPr lvl="2"/>
            <a:r>
              <a:rPr lang="sk-S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zoškálované</a:t>
            </a:r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 vstupné dáta,</a:t>
            </a:r>
          </a:p>
          <a:p>
            <a:pPr lvl="2"/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výstupné dáta v kategorickej podobe</a:t>
            </a:r>
          </a:p>
          <a:p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pomer </a:t>
            </a:r>
            <a:r>
              <a:rPr lang="sk-SK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trénovacích</a:t>
            </a:r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 a testovacích dát = </a:t>
            </a:r>
            <a:r>
              <a:rPr lang="sk-SK" sz="2800" b="1" dirty="0">
                <a:latin typeface="Calibri" panose="020F0502020204030204" pitchFamily="34" charset="0"/>
                <a:cs typeface="Calibri" panose="020F0502020204030204" pitchFamily="34" charset="0"/>
              </a:rPr>
              <a:t>80 : 20</a:t>
            </a:r>
          </a:p>
          <a:p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624C824-F65B-42EF-B852-1F097B1A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8" y="2227971"/>
            <a:ext cx="10311003" cy="52410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A976338-998B-4518-B1E5-D364C8E8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3043284"/>
            <a:ext cx="4581525" cy="3524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2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Vytvorenie modelu a trénovanie neurónovej siete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85B30D2-2AE9-4CDD-B6E8-4B7C1332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" y="1464817"/>
            <a:ext cx="6524625" cy="23717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9220E64-D149-4E01-996E-8F116401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5" y="4434072"/>
            <a:ext cx="10937289" cy="89253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7CC4B524-03C9-49CF-A47A-C9C2109E871E}"/>
              </a:ext>
            </a:extLst>
          </p:cNvPr>
          <p:cNvSpPr txBox="1"/>
          <p:nvPr/>
        </p:nvSpPr>
        <p:spPr>
          <a:xfrm>
            <a:off x="7466120" y="1681183"/>
            <a:ext cx="4336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sekvenčný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prvá vrstva:  15 neurónov, 21 vstupov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druhá vrstva: 12 neurónov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výstupná vrstva: 3 neuróny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42CC43-8A49-4419-A25B-28A2E02B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56" y="5758131"/>
            <a:ext cx="10937288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 90/90 -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0.1226 -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0.9515 -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0.2791 -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0.9343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3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>
                <a:solidFill>
                  <a:srgbClr val="262626"/>
                </a:solidFill>
              </a:rPr>
              <a:t>Vzhľad neurónovej siete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5432421-4797-48A9-8BEA-24C98224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07" y="0"/>
            <a:ext cx="5212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2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Aktivačné funkcie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A62DA30A-7D0F-4493-81DC-DDC500BB3827}"/>
                  </a:ext>
                </a:extLst>
              </p:cNvPr>
              <p:cNvSpPr txBox="1"/>
              <p:nvPr/>
            </p:nvSpPr>
            <p:spPr>
              <a:xfrm>
                <a:off x="2025519" y="5296406"/>
                <a:ext cx="2220160" cy="1264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dirty="0">
                    <a:ea typeface="Cambria Math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k-S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0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    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𝑎𝑘</m:t>
                            </m:r>
                            <m:r>
                              <a:rPr lang="sk-SK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&lt;0</m:t>
                            </m:r>
                          </m:e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   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𝑎𝑘</m:t>
                            </m:r>
                            <m:r>
                              <m:rPr>
                                <m:nor/>
                              </m:rPr>
                              <a:rPr lang="sk-SK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sk-SK" b="0" dirty="0">
                  <a:ea typeface="Cambria Math"/>
                </a:endParaRPr>
              </a:p>
              <a:p>
                <a:endParaRPr lang="sk-SK" dirty="0"/>
              </a:p>
              <a:p>
                <a:pPr algn="ctr"/>
                <a:r>
                  <a:rPr lang="sk-SK" dirty="0"/>
                  <a:t>y = max(0, x)</a:t>
                </a:r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A62DA30A-7D0F-4493-81DC-DDC500BB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19" y="5296406"/>
                <a:ext cx="2220160" cy="1264192"/>
              </a:xfrm>
              <a:prstGeom prst="rect">
                <a:avLst/>
              </a:prstGeom>
              <a:blipFill>
                <a:blip r:embed="rId2"/>
                <a:stretch>
                  <a:fillRect l="-2198" b="-67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41B6E44E-E12F-4A5D-B172-59660D57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" y="1485634"/>
            <a:ext cx="5016488" cy="35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C650E4-B734-4F1B-AFD3-12FB2762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86" y="2105392"/>
            <a:ext cx="5480759" cy="235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56C607-A1CE-4D26-B0EE-A49EFDD1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32" y="4854302"/>
            <a:ext cx="3948065" cy="12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Presnosť a chybovosť neurónovej siete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6918C49-22C9-4E9E-B98E-9368F14799B6}"/>
              </a:ext>
            </a:extLst>
          </p:cNvPr>
          <p:cNvSpPr txBox="1"/>
          <p:nvPr/>
        </p:nvSpPr>
        <p:spPr>
          <a:xfrm>
            <a:off x="2238213" y="5503783"/>
            <a:ext cx="771557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sgd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0.2033 -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0.9085 -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0.2305 -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0.9249</a:t>
            </a:r>
          </a:p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adam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0.1183 -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0.9448 -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0.2545 -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sk-SK" sz="1600" b="1" i="0" dirty="0">
                <a:solidFill>
                  <a:srgbClr val="00B050"/>
                </a:solidFill>
                <a:effectLst/>
                <a:latin typeface="Helvetica Neue"/>
              </a:rPr>
              <a:t>0.9343</a:t>
            </a:r>
          </a:p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adamax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0.1520 -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0.9343 -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0.2287 -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0.9296</a:t>
            </a:r>
          </a:p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nadam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0.1166 -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0.9488 -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0.2469 -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sk-SK" sz="1600" b="1" i="0" dirty="0">
                <a:solidFill>
                  <a:srgbClr val="FF0000"/>
                </a:solidFill>
                <a:effectLst/>
                <a:latin typeface="Helvetica Neue"/>
              </a:rPr>
              <a:t>0.9061</a:t>
            </a:r>
          </a:p>
          <a:p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C094C8-9700-4A5C-A34E-56FBDFE4F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" y="1191303"/>
            <a:ext cx="5400000" cy="42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CC34C4-A82C-443F-8C14-BF415D40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47" y="1191303"/>
            <a:ext cx="5400000" cy="419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06962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377</Words>
  <Application>Microsoft Office PowerPoint</Application>
  <PresentationFormat>Širokouhlá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Gill Sans MT</vt:lpstr>
      <vt:lpstr>Helvetica Neue</vt:lpstr>
      <vt:lpstr>Balík</vt:lpstr>
      <vt:lpstr>Klasifikácia zdravia ľudského plodu na základe údajov z CTG</vt:lpstr>
      <vt:lpstr>Preskúmanie Datasetu</vt:lpstr>
      <vt:lpstr>Analýza dát</vt:lpstr>
      <vt:lpstr>Predspracovanie dát - Normalizácia</vt:lpstr>
      <vt:lpstr>Predspracovanie dát – Trénovacie a testovacie dáta</vt:lpstr>
      <vt:lpstr>Vytvorenie modelu a trénovanie neurónovej siete</vt:lpstr>
      <vt:lpstr>Vzhľad neurónovej siete</vt:lpstr>
      <vt:lpstr>Aktivačné funkcie</vt:lpstr>
      <vt:lpstr>Presnosť a chybovosť neurónovej siete</vt:lpstr>
      <vt:lpstr>Testovanie neurónovej siete</vt:lpstr>
      <vt:lpstr>Testovanie neurónovej siete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admin</dc:creator>
  <cp:lastModifiedBy>admin</cp:lastModifiedBy>
  <cp:revision>73</cp:revision>
  <dcterms:created xsi:type="dcterms:W3CDTF">2021-04-30T15:13:32Z</dcterms:created>
  <dcterms:modified xsi:type="dcterms:W3CDTF">2021-05-05T17:28:29Z</dcterms:modified>
</cp:coreProperties>
</file>