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7" r:id="rId6"/>
    <p:sldId id="270" r:id="rId7"/>
    <p:sldId id="265" r:id="rId8"/>
    <p:sldId id="268" r:id="rId9"/>
    <p:sldId id="269" r:id="rId10"/>
    <p:sldId id="274" r:id="rId11"/>
    <p:sldId id="271" r:id="rId12"/>
    <p:sldId id="272" r:id="rId13"/>
    <p:sldId id="273" r:id="rId14"/>
    <p:sldId id="264" r:id="rId15"/>
    <p:sldId id="263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F120-1D0A-4458-9AE0-951F6CA5DC5F}" type="datetimeFigureOut">
              <a:rPr lang="sk-SK" smtClean="0"/>
              <a:t>22. 4. 2019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3B4A-B7B1-49D7-B27D-E3631D99B1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6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516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65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2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1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588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9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2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96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4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24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8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123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47004-56A1-4DA2-BCFE-7FFBE302870C}" type="datetimeFigureOut">
              <a:rPr lang="sk-SK" smtClean="0"/>
              <a:t>22. 4. 2019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9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vaniprasad73/Artificial-Neural-Network/blob/master/ANN.py" TargetMode="External"/><Relationship Id="rId2" Type="http://schemas.openxmlformats.org/officeDocument/2006/relationships/hyperlink" Target="https://www.researchgate.net/publication/224163164_Breast_Cancer_diagnosis_using_Artificial_Neural_Network_mod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11.07831.pdf" TargetMode="External"/><Relationship Id="rId4" Type="http://schemas.openxmlformats.org/officeDocument/2006/relationships/hyperlink" Target="https://www.kaggle.com/uciml/breast-cancer-wisconsin-data/h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2398" y="1265049"/>
            <a:ext cx="6815669" cy="1515533"/>
          </a:xfrm>
        </p:spPr>
        <p:txBody>
          <a:bodyPr/>
          <a:lstStyle/>
          <a:p>
            <a:r>
              <a:rPr lang="sk-SK" dirty="0" smtClean="0"/>
              <a:t>Neurónov</a:t>
            </a:r>
            <a:r>
              <a:rPr lang="en-US" dirty="0" smtClean="0"/>
              <a:t>e</a:t>
            </a:r>
            <a:r>
              <a:rPr lang="sk-SK" dirty="0" smtClean="0"/>
              <a:t> 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3875" y="3714679"/>
            <a:ext cx="9144000" cy="1655762"/>
          </a:xfrm>
        </p:spPr>
        <p:txBody>
          <a:bodyPr/>
          <a:lstStyle/>
          <a:p>
            <a:r>
              <a:rPr lang="sk-SK" dirty="0" smtClean="0"/>
              <a:t>Aplikovaná Informatika </a:t>
            </a:r>
            <a:endParaRPr lang="en-US" dirty="0" smtClean="0"/>
          </a:p>
          <a:p>
            <a:r>
              <a:rPr lang="sk-SK" sz="1800" dirty="0" smtClean="0"/>
              <a:t>Branislav Kysucký</a:t>
            </a:r>
            <a:endParaRPr lang="en-US" sz="1800" dirty="0" smtClean="0"/>
          </a:p>
          <a:p>
            <a:r>
              <a:rPr lang="en-US" sz="1800" dirty="0" smtClean="0"/>
              <a:t>2018/2019</a:t>
            </a:r>
            <a:endParaRPr lang="sk-SK" sz="1800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940333" y="2022816"/>
            <a:ext cx="6567734" cy="11991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3000" dirty="0" smtClean="0"/>
              <a:t>Detekcia</a:t>
            </a:r>
            <a:r>
              <a:rPr lang="en-US" sz="3000" dirty="0" smtClean="0"/>
              <a:t> </a:t>
            </a:r>
            <a:r>
              <a:rPr lang="sk-SK" sz="3000" dirty="0" smtClean="0"/>
              <a:t>rakoviny prsníka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12324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neurónovej siete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7" y="2489293"/>
            <a:ext cx="7362825" cy="37147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41696" y="2535721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8" y="2945251"/>
            <a:ext cx="1724025" cy="70485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98" y="3626646"/>
            <a:ext cx="3324225" cy="100012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77" y="4626771"/>
            <a:ext cx="5086350" cy="47625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997" y="5143473"/>
            <a:ext cx="1733550" cy="40005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579" y="5416104"/>
            <a:ext cx="2409825" cy="71049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5329165" y="349350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986" y="3580602"/>
            <a:ext cx="57109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47" y="2564168"/>
            <a:ext cx="6910032" cy="34967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36" y="5965704"/>
            <a:ext cx="77819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Výstup z programu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572" y="3685962"/>
            <a:ext cx="4199956" cy="254334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8" y="2571537"/>
            <a:ext cx="8515350" cy="11144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68" y="3525115"/>
            <a:ext cx="4629150" cy="210502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68" y="5885691"/>
            <a:ext cx="4010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Confusion</a:t>
            </a:r>
            <a:r>
              <a:rPr lang="sk-SK" dirty="0" smtClean="0"/>
              <a:t> </a:t>
            </a:r>
            <a:r>
              <a:rPr lang="sk-SK" dirty="0" err="1" smtClean="0"/>
              <a:t>Matrix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985912" y="3539064"/>
            <a:ext cx="9601196" cy="3318936"/>
          </a:xfrm>
        </p:spPr>
        <p:txBody>
          <a:bodyPr/>
          <a:lstStyle/>
          <a:p>
            <a:r>
              <a:rPr lang="sk-SK" dirty="0" smtClean="0"/>
              <a:t>Tiež zvaná chybová matica</a:t>
            </a:r>
          </a:p>
          <a:p>
            <a:r>
              <a:rPr lang="sk-SK" dirty="0" smtClean="0"/>
              <a:t>Graf pre znázornenie presnosti</a:t>
            </a:r>
          </a:p>
          <a:p>
            <a:r>
              <a:rPr lang="sk-SK" dirty="0" smtClean="0"/>
              <a:t>Farebná interpretácia hodnôt 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728036"/>
            <a:ext cx="4666198" cy="314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445806"/>
            <a:ext cx="3257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github.com/bhavaniprasad73/Artificial-Neural-Network/blob/master/ANN.py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www.kaggle.com/uciml/breast-cancer-wisconsin-data/home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arxiv.org/pdf/1711.07831.pdf</a:t>
            </a:r>
            <a:endParaRPr lang="sk-SK" dirty="0" smtClean="0"/>
          </a:p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32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2322" y="722825"/>
            <a:ext cx="10468968" cy="2511695"/>
          </a:xfrm>
        </p:spPr>
        <p:txBody>
          <a:bodyPr/>
          <a:lstStyle/>
          <a:p>
            <a:r>
              <a:rPr lang="sk-SK" dirty="0" smtClean="0"/>
              <a:t>Ďakujem </a:t>
            </a:r>
            <a:r>
              <a:rPr lang="sk-SK" dirty="0"/>
              <a:t>za pozornosť.</a:t>
            </a:r>
          </a:p>
        </p:txBody>
      </p:sp>
    </p:spTree>
    <p:extLst>
      <p:ext uri="{BB962C8B-B14F-4D97-AF65-F5344CB8AC3E}">
        <p14:creationId xmlns:p14="http://schemas.microsoft.com/office/powerpoint/2010/main" val="42237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 </a:t>
            </a:r>
            <a:r>
              <a:rPr lang="sk-SK" dirty="0" smtClean="0"/>
              <a:t>základe </a:t>
            </a:r>
            <a:r>
              <a:rPr lang="sk-SK" dirty="0" err="1" smtClean="0"/>
              <a:t>datasetu</a:t>
            </a:r>
            <a:r>
              <a:rPr lang="sk-SK" dirty="0" smtClean="0"/>
              <a:t> určiť pravdepodobnosť výskytu rakoviny </a:t>
            </a:r>
            <a:r>
              <a:rPr lang="sk-SK" dirty="0" smtClean="0"/>
              <a:t>prsníka</a:t>
            </a:r>
          </a:p>
          <a:p>
            <a:r>
              <a:rPr lang="sk-SK" dirty="0" smtClean="0"/>
              <a:t>Zistiť, alebo predpovedať</a:t>
            </a:r>
            <a:r>
              <a:rPr lang="sk-SK" dirty="0"/>
              <a:t>, či nádor nájdený v rakovine prsníka je </a:t>
            </a:r>
            <a:r>
              <a:rPr lang="sk-SK" dirty="0" smtClean="0"/>
              <a:t>zhubný </a:t>
            </a:r>
            <a:r>
              <a:rPr lang="en-US" dirty="0" smtClean="0"/>
              <a:t>(M) </a:t>
            </a:r>
            <a:r>
              <a:rPr lang="sk-SK" dirty="0" smtClean="0"/>
              <a:t>alebo</a:t>
            </a:r>
            <a:r>
              <a:rPr lang="en-US" dirty="0" smtClean="0"/>
              <a:t> </a:t>
            </a:r>
            <a:r>
              <a:rPr lang="sk-SK" dirty="0" smtClean="0"/>
              <a:t>nezhubný </a:t>
            </a:r>
            <a:r>
              <a:rPr lang="en-US" dirty="0" smtClean="0"/>
              <a:t>(B)</a:t>
            </a:r>
            <a:r>
              <a:rPr lang="sk-SK" dirty="0" smtClean="0"/>
              <a:t>. </a:t>
            </a:r>
            <a:endParaRPr lang="sk-SK" dirty="0" smtClean="0"/>
          </a:p>
          <a:p>
            <a:r>
              <a:rPr lang="sk-SK" dirty="0" smtClean="0"/>
              <a:t>Použitie neurónových sieti na základe hlbokého učenia </a:t>
            </a:r>
            <a:r>
              <a:rPr lang="en-US" dirty="0" smtClean="0"/>
              <a:t>(Deep learning)</a:t>
            </a:r>
          </a:p>
          <a:p>
            <a:r>
              <a:rPr lang="sk-SK" dirty="0" smtClean="0"/>
              <a:t>Vyhodnotenie</a:t>
            </a:r>
            <a:r>
              <a:rPr lang="en-US" dirty="0" smtClean="0"/>
              <a:t> v</a:t>
            </a:r>
            <a:r>
              <a:rPr lang="sk-SK" dirty="0" smtClean="0"/>
              <a:t>výsledkov 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557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Rakovina </a:t>
            </a:r>
            <a:r>
              <a:rPr lang="sk-SK" dirty="0" smtClean="0"/>
              <a:t>prsníka a umelé </a:t>
            </a:r>
            <a:r>
              <a:rPr lang="sk-SK" dirty="0" smtClean="0"/>
              <a:t>neurónové </a:t>
            </a:r>
            <a:r>
              <a:rPr lang="sk-SK" dirty="0" smtClean="0"/>
              <a:t>siete</a:t>
            </a:r>
            <a:br>
              <a:rPr lang="sk-SK" dirty="0" smtClean="0"/>
            </a:br>
            <a:r>
              <a:rPr lang="en-US" dirty="0" smtClean="0"/>
              <a:t>(ANN)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Rakovina prsníka je druhou </a:t>
            </a:r>
            <a:r>
              <a:rPr lang="sk-SK" dirty="0" smtClean="0"/>
              <a:t>najčastejšou príčinou </a:t>
            </a:r>
            <a:r>
              <a:rPr lang="sk-SK" dirty="0"/>
              <a:t>úmrtia žien</a:t>
            </a:r>
            <a:r>
              <a:rPr lang="sk-SK" dirty="0" smtClean="0"/>
              <a:t>. </a:t>
            </a:r>
            <a:r>
              <a:rPr lang="sk-SK" dirty="0"/>
              <a:t>Skoršie zistenie, po ktorom nasleduje liečba, môže znížiť </a:t>
            </a:r>
            <a:r>
              <a:rPr lang="sk-SK" dirty="0" smtClean="0"/>
              <a:t>riziko, alebo zachrániť život. </a:t>
            </a:r>
          </a:p>
          <a:p>
            <a:r>
              <a:rPr lang="sk-SK" dirty="0"/>
              <a:t>Umelé neurónové siete </a:t>
            </a:r>
            <a:r>
              <a:rPr lang="en-US" dirty="0" smtClean="0"/>
              <a:t>(ANN) s</a:t>
            </a:r>
            <a:r>
              <a:rPr lang="sk-SK" dirty="0" smtClean="0"/>
              <a:t>ú v oblasti </a:t>
            </a:r>
            <a:r>
              <a:rPr lang="sk-SK" dirty="0"/>
              <a:t>zdravotnej starostlivosti široko </a:t>
            </a:r>
            <a:r>
              <a:rPr lang="sk-SK" dirty="0" smtClean="0"/>
              <a:t>rozšírené.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7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1" y="2101755"/>
            <a:ext cx="9601196" cy="4053385"/>
          </a:xfrm>
        </p:spPr>
        <p:txBody>
          <a:bodyPr>
            <a:normAutofit/>
          </a:bodyPr>
          <a:lstStyle/>
          <a:p>
            <a:r>
              <a:rPr lang="sk-SK" dirty="0"/>
              <a:t>Súbor údajov o rakovine prsníka Wisconsin (</a:t>
            </a:r>
            <a:r>
              <a:rPr lang="sk-SK" dirty="0" err="1"/>
              <a:t>Diagnostic</a:t>
            </a:r>
            <a:r>
              <a:rPr lang="sk-SK" dirty="0"/>
              <a:t>) bol prevzatý </a:t>
            </a:r>
            <a:r>
              <a:rPr lang="sk-SK" dirty="0" smtClean="0"/>
              <a:t>zo </a:t>
            </a:r>
            <a:r>
              <a:rPr lang="sk-SK" dirty="0"/>
              <a:t>súťaže </a:t>
            </a:r>
            <a:r>
              <a:rPr lang="sk-SK" dirty="0" err="1" smtClean="0"/>
              <a:t>Kaggle</a:t>
            </a:r>
            <a:endParaRPr lang="sk-SK" dirty="0" smtClean="0"/>
          </a:p>
          <a:p>
            <a:r>
              <a:rPr lang="sk-SK" dirty="0"/>
              <a:t>Súbor údajov má rozmer 569 x 32, má 30 reálnych atribútov a jeden číselný atribút (pole id) a jeden kategorický atribút, čo je označenie triedy</a:t>
            </a:r>
            <a:r>
              <a:rPr lang="sk-SK" dirty="0" smtClean="0"/>
              <a:t>.</a:t>
            </a:r>
          </a:p>
          <a:p>
            <a:r>
              <a:rPr lang="sk-SK" dirty="0" smtClean="0"/>
              <a:t>Obsahuje binárne triedenie, </a:t>
            </a:r>
            <a:r>
              <a:rPr lang="sk-SK" dirty="0"/>
              <a:t>má dve hodnoty pre diagnózu, ktoré </a:t>
            </a:r>
            <a:r>
              <a:rPr lang="sk-SK" dirty="0" smtClean="0"/>
              <a:t>sú </a:t>
            </a:r>
            <a:r>
              <a:rPr lang="sk-SK" dirty="0"/>
              <a:t>M </a:t>
            </a:r>
            <a:r>
              <a:rPr lang="sk-SK" dirty="0" smtClean="0"/>
              <a:t>(zhubný</a:t>
            </a:r>
            <a:r>
              <a:rPr lang="sk-SK" dirty="0" smtClean="0"/>
              <a:t>) </a:t>
            </a:r>
            <a:r>
              <a:rPr lang="sk-SK" dirty="0"/>
              <a:t>a B </a:t>
            </a:r>
            <a:r>
              <a:rPr lang="sk-SK" dirty="0" smtClean="0"/>
              <a:t>(nezhubný).</a:t>
            </a:r>
            <a:endParaRPr lang="sk-SK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64" y="4379542"/>
            <a:ext cx="4344206" cy="173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</a:t>
            </a:r>
            <a:r>
              <a:rPr lang="sk-SK" dirty="0" smtClean="0"/>
              <a:t>fungovania </a:t>
            </a:r>
            <a:r>
              <a:rPr lang="sk-SK" dirty="0" smtClean="0"/>
              <a:t>neurónovej </a:t>
            </a:r>
            <a:r>
              <a:rPr lang="sk-SK" dirty="0" smtClean="0"/>
              <a:t>siete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292" y="2488561"/>
            <a:ext cx="5311306" cy="275868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172991" y="2814588"/>
            <a:ext cx="4162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 </a:t>
            </a:r>
            <a:r>
              <a:rPr lang="sk-SK" sz="2400" dirty="0" smtClean="0"/>
              <a:t>Viacvrstvový </a:t>
            </a:r>
            <a:r>
              <a:rPr lang="sk-SK" sz="2400" dirty="0" err="1" smtClean="0"/>
              <a:t>perceptron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/>
              <a:t>2. Forward </a:t>
            </a:r>
            <a:r>
              <a:rPr lang="sk-SK" sz="2400" dirty="0" err="1"/>
              <a:t>Propagation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/>
              <a:t>3. </a:t>
            </a:r>
            <a:r>
              <a:rPr lang="sk-SK" sz="2400" dirty="0" err="1"/>
              <a:t>Back</a:t>
            </a:r>
            <a:r>
              <a:rPr lang="sk-SK" sz="2400" dirty="0"/>
              <a:t> </a:t>
            </a:r>
            <a:r>
              <a:rPr lang="sk-SK" sz="2400" dirty="0" err="1"/>
              <a:t>Propagation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/>
              <a:t>4. </a:t>
            </a:r>
            <a:r>
              <a:rPr lang="sk-SK" sz="2400" dirty="0" smtClean="0"/>
              <a:t>Aktualizácia váhy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/>
              <a:t>5. Testovanie a </a:t>
            </a:r>
            <a:r>
              <a:rPr lang="sk-SK" sz="2400" dirty="0" smtClean="0"/>
              <a:t>vyhodnotenie</a:t>
            </a:r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959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Forward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Forward </a:t>
            </a:r>
            <a:r>
              <a:rPr lang="sk-SK" dirty="0" err="1"/>
              <a:t>Propagation</a:t>
            </a:r>
            <a:r>
              <a:rPr lang="sk-SK" dirty="0"/>
              <a:t> je prvým krokom </a:t>
            </a:r>
            <a:r>
              <a:rPr lang="sk-SK" dirty="0" smtClean="0"/>
              <a:t>ku </a:t>
            </a:r>
            <a:r>
              <a:rPr lang="sk-SK" dirty="0"/>
              <a:t>tréningu siete, </a:t>
            </a:r>
            <a:r>
              <a:rPr lang="sk-SK" dirty="0" smtClean="0"/>
              <a:t>ktorý </a:t>
            </a:r>
            <a:r>
              <a:rPr lang="sk-SK" dirty="0"/>
              <a:t>znásobuje vstupný uzol váhami a má aktivačnú </a:t>
            </a:r>
            <a:r>
              <a:rPr lang="sk-SK" dirty="0" smtClean="0"/>
              <a:t>funkciu. Hodnoty </a:t>
            </a:r>
            <a:r>
              <a:rPr lang="sk-SK" dirty="0"/>
              <a:t>budú vstupom pre ďalšiu vrstvu a potom sa vynásobia nasledujúcimi váhami vrstvy</a:t>
            </a:r>
            <a:r>
              <a:rPr lang="sk-SK" dirty="0" smtClean="0"/>
              <a:t>.</a:t>
            </a:r>
          </a:p>
          <a:p>
            <a:r>
              <a:rPr lang="sk-SK" dirty="0"/>
              <a:t>Výpočty sa vykonali takto: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42" y="4216400"/>
            <a:ext cx="2364631" cy="1902347"/>
          </a:xfrm>
          <a:prstGeom prst="rect">
            <a:avLst/>
          </a:prstGeom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4954138" y="3803429"/>
            <a:ext cx="6545236" cy="2343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k-SK" sz="1600" dirty="0" smtClean="0"/>
              <a:t>x1 – vstupný vektor</a:t>
            </a:r>
          </a:p>
          <a:p>
            <a:r>
              <a:rPr lang="sk-SK" sz="1600" dirty="0" err="1"/>
              <a:t>W</a:t>
            </a:r>
            <a:r>
              <a:rPr lang="sk-SK" sz="1600" dirty="0" err="1" smtClean="0"/>
              <a:t>jk</a:t>
            </a:r>
            <a:r>
              <a:rPr lang="sk-SK" sz="1600" dirty="0" smtClean="0"/>
              <a:t> – hmotnosť spájajúca jednotku skrytej vrstvy k jednotke vstupnej</a:t>
            </a:r>
          </a:p>
          <a:p>
            <a:r>
              <a:rPr lang="sk-SK" sz="1600" dirty="0" err="1" smtClean="0"/>
              <a:t>Wij</a:t>
            </a:r>
            <a:r>
              <a:rPr lang="sk-SK" sz="1600" dirty="0" smtClean="0"/>
              <a:t> - </a:t>
            </a:r>
            <a:r>
              <a:rPr lang="sk-SK" sz="1600" dirty="0"/>
              <a:t>hmotnosť spájajúca jednotku </a:t>
            </a:r>
            <a:r>
              <a:rPr lang="sk-SK" sz="1600" dirty="0" smtClean="0"/>
              <a:t>výstupnej vrstvy </a:t>
            </a:r>
            <a:r>
              <a:rPr lang="sk-SK" sz="1600" dirty="0"/>
              <a:t>k jednotke </a:t>
            </a:r>
            <a:r>
              <a:rPr lang="sk-SK" sz="1600" dirty="0" smtClean="0"/>
              <a:t>skrytej</a:t>
            </a:r>
          </a:p>
          <a:p>
            <a:r>
              <a:rPr lang="sk-SK" sz="1600" dirty="0" smtClean="0"/>
              <a:t>Y: aktuálny výstup</a:t>
            </a:r>
          </a:p>
          <a:p>
            <a:r>
              <a:rPr lang="sk-SK" sz="1600" dirty="0" err="1"/>
              <a:t>yd</a:t>
            </a:r>
            <a:r>
              <a:rPr lang="sk-SK" sz="1600" dirty="0" smtClean="0"/>
              <a:t>: požadovaný výstup</a:t>
            </a:r>
          </a:p>
          <a:p>
            <a:r>
              <a:rPr lang="sk-SK" sz="1600" dirty="0"/>
              <a:t>h: </a:t>
            </a:r>
            <a:r>
              <a:rPr lang="sk-SK" sz="1600" dirty="0" smtClean="0"/>
              <a:t>vážený </a:t>
            </a:r>
            <a:r>
              <a:rPr lang="sk-SK" sz="1600" dirty="0"/>
              <a:t>súčet vstupného stimulu</a:t>
            </a:r>
          </a:p>
        </p:txBody>
      </p:sp>
    </p:spTree>
    <p:extLst>
      <p:ext uri="{BB962C8B-B14F-4D97-AF65-F5344CB8AC3E}">
        <p14:creationId xmlns:p14="http://schemas.microsoft.com/office/powerpoint/2010/main" val="33868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aktivačná funkcia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smtClean="0"/>
              <a:t>aktivačná </a:t>
            </a:r>
            <a:r>
              <a:rPr lang="sk-SK" dirty="0"/>
              <a:t>funkciu </a:t>
            </a:r>
            <a:r>
              <a:rPr lang="sk-SK" dirty="0" smtClean="0"/>
              <a:t>bola použitá </a:t>
            </a:r>
            <a:r>
              <a:rPr lang="sk-SK" dirty="0" err="1" smtClean="0"/>
              <a:t>sigmoidná</a:t>
            </a:r>
            <a:r>
              <a:rPr lang="sk-SK" dirty="0" smtClean="0"/>
              <a:t> funkcia</a:t>
            </a:r>
            <a:r>
              <a:rPr lang="sk-SK" dirty="0" smtClean="0"/>
              <a:t>.</a:t>
            </a:r>
          </a:p>
          <a:p>
            <a:r>
              <a:rPr lang="sk-SK" dirty="0"/>
              <a:t>Akonáhle aplikujeme váhy na vstupy, </a:t>
            </a:r>
            <a:r>
              <a:rPr lang="sk-SK" dirty="0" smtClean="0"/>
              <a:t>potom </a:t>
            </a:r>
            <a:r>
              <a:rPr lang="sk-SK" dirty="0"/>
              <a:t>musíme použiť aktivačnú funkciu</a:t>
            </a:r>
            <a:endParaRPr lang="sk-SK" dirty="0" smtClean="0"/>
          </a:p>
          <a:p>
            <a:r>
              <a:rPr lang="sk-SK" dirty="0" smtClean="0"/>
              <a:t>Nutnosť použitia kvôli binárnej klasifikácii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591" y="3506873"/>
            <a:ext cx="2867135" cy="144566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491021" y="4952538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 aplikovaní na </a:t>
            </a:r>
          </a:p>
          <a:p>
            <a:endParaRPr lang="sk-SK" dirty="0"/>
          </a:p>
          <a:p>
            <a:r>
              <a:rPr lang="sk-SK" dirty="0" smtClean="0"/>
              <a:t>vracia </a:t>
            </a:r>
            <a:r>
              <a:rPr lang="sk-SK" dirty="0" smtClean="0"/>
              <a:t>0, alebo 1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82" y="5263816"/>
            <a:ext cx="1990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Backward</a:t>
            </a:r>
            <a:r>
              <a:rPr lang="sk-SK" dirty="0"/>
              <a:t>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Spätné šírenie je miesto, kde sa sieť skutočne </a:t>
            </a:r>
            <a:r>
              <a:rPr lang="sk-SK" dirty="0" smtClean="0"/>
              <a:t>učí z </a:t>
            </a:r>
            <a:r>
              <a:rPr lang="sk-SK" dirty="0"/>
              <a:t>údajov. </a:t>
            </a:r>
            <a:r>
              <a:rPr lang="sk-SK" dirty="0" smtClean="0"/>
              <a:t>Použitý bol gradient </a:t>
            </a:r>
            <a:r>
              <a:rPr lang="sk-SK" dirty="0"/>
              <a:t>zostup </a:t>
            </a:r>
            <a:r>
              <a:rPr lang="sk-SK" dirty="0" err="1" smtClean="0"/>
              <a:t>trénovací</a:t>
            </a:r>
            <a:r>
              <a:rPr lang="sk-SK" dirty="0" smtClean="0"/>
              <a:t> </a:t>
            </a:r>
            <a:r>
              <a:rPr lang="sk-SK" dirty="0"/>
              <a:t>model. </a:t>
            </a:r>
            <a:r>
              <a:rPr lang="sk-SK" dirty="0" smtClean="0"/>
              <a:t>V </a:t>
            </a:r>
            <a:r>
              <a:rPr lang="sk-SK" dirty="0"/>
              <a:t>tejto fáze sieť najprv skontroluje chybu v sieti po šírení dopredu, </a:t>
            </a:r>
            <a:r>
              <a:rPr lang="sk-SK" dirty="0" err="1"/>
              <a:t>error</a:t>
            </a:r>
            <a:r>
              <a:rPr lang="sk-SK" dirty="0"/>
              <a:t> = </a:t>
            </a:r>
            <a:r>
              <a:rPr lang="sk-SK" dirty="0" err="1"/>
              <a:t>True</a:t>
            </a:r>
            <a:r>
              <a:rPr lang="sk-SK" dirty="0"/>
              <a:t>- </a:t>
            </a:r>
            <a:r>
              <a:rPr lang="sk-SK" dirty="0" err="1"/>
              <a:t>Predicted</a:t>
            </a:r>
            <a:r>
              <a:rPr lang="sk-SK" dirty="0"/>
              <a:t>. Potom skontroluje chybu v každej vrstve vynásobením chyby v predchádzajúcej vrstve, deriváciou aktuálnej vrstvy</a:t>
            </a:r>
            <a:r>
              <a:rPr lang="sk-SK" dirty="0" smtClean="0"/>
              <a:t>.</a:t>
            </a:r>
          </a:p>
          <a:p>
            <a:r>
              <a:rPr lang="sk-SK" dirty="0"/>
              <a:t>Potom </a:t>
            </a:r>
            <a:r>
              <a:rPr lang="sk-SK" dirty="0" smtClean="0"/>
              <a:t>aktualizuje </a:t>
            </a:r>
            <a:r>
              <a:rPr lang="sk-SK" dirty="0"/>
              <a:t>váhy, aby sa predpovede, ktoré sú tesne zhodné so skutočnou hodnotou</a:t>
            </a:r>
            <a:r>
              <a:rPr lang="sk-SK" dirty="0" smtClean="0"/>
              <a:t>.</a:t>
            </a:r>
          </a:p>
          <a:p>
            <a:r>
              <a:rPr lang="sk-SK" dirty="0"/>
              <a:t>Po zaškolení siete </a:t>
            </a:r>
            <a:r>
              <a:rPr lang="sk-SK" dirty="0" smtClean="0"/>
              <a:t>s nastavenou epochou sa </a:t>
            </a:r>
            <a:r>
              <a:rPr lang="sk-SK" dirty="0"/>
              <a:t>sieť naučí údaje a upraví váhy podľa predpovede správnej hodnoty</a:t>
            </a:r>
            <a:r>
              <a:rPr lang="sk-SK" dirty="0" smtClean="0"/>
              <a:t>.</a:t>
            </a:r>
          </a:p>
          <a:p>
            <a:r>
              <a:rPr lang="sk-SK" dirty="0"/>
              <a:t>Vyhodnotenie siete sa vypočíta pomocou rôznych ukazovateľov výkonu, ako je </a:t>
            </a:r>
            <a:r>
              <a:rPr lang="sk-SK" dirty="0" smtClean="0"/>
              <a:t>napríklad presnosť.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99" y="4120865"/>
            <a:ext cx="2359072" cy="3905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638" y="5476473"/>
            <a:ext cx="2552700" cy="5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Predspracovanie</a:t>
            </a:r>
            <a:r>
              <a:rPr lang="en-US" dirty="0" smtClean="0"/>
              <a:t> d</a:t>
            </a:r>
            <a:r>
              <a:rPr lang="sk-SK" dirty="0" smtClean="0"/>
              <a:t>at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4" y="2489223"/>
            <a:ext cx="4752975" cy="174307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1415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4" y="4309569"/>
            <a:ext cx="3857625" cy="60960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50544" y="435588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74" y="5108463"/>
            <a:ext cx="1905000" cy="219075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650544" y="5049037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3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74" y="5565981"/>
            <a:ext cx="2171700" cy="352425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659643" y="561479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4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1" name="Obrázo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024" y="2506130"/>
            <a:ext cx="2305050" cy="352425"/>
          </a:xfrm>
          <a:prstGeom prst="rect">
            <a:avLst/>
          </a:prstGeom>
        </p:spPr>
      </p:pic>
      <p:sp>
        <p:nvSpPr>
          <p:cNvPr id="22" name="BlokTextu 21"/>
          <p:cNvSpPr txBox="1"/>
          <p:nvPr/>
        </p:nvSpPr>
        <p:spPr>
          <a:xfrm>
            <a:off x="609600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5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096000" y="2999989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6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5" name="Obrázo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257" y="3465274"/>
            <a:ext cx="2733675" cy="657225"/>
          </a:xfrm>
          <a:prstGeom prst="rect">
            <a:avLst/>
          </a:prstGeom>
        </p:spPr>
      </p:pic>
      <p:sp>
        <p:nvSpPr>
          <p:cNvPr id="26" name="BlokTextu 25"/>
          <p:cNvSpPr txBox="1"/>
          <p:nvPr/>
        </p:nvSpPr>
        <p:spPr>
          <a:xfrm>
            <a:off x="6096000" y="360922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7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7" name="Obrázo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024" y="2999989"/>
            <a:ext cx="4200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976</TotalTime>
  <Words>448</Words>
  <Application>Microsoft Office PowerPoint</Application>
  <PresentationFormat>Širokouhlá</PresentationFormat>
  <Paragraphs>67</Paragraphs>
  <Slides>15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Organický motív</vt:lpstr>
      <vt:lpstr>Neurónove siete</vt:lpstr>
      <vt:lpstr>Ciele:</vt:lpstr>
      <vt:lpstr>Rakovina prsníka a umelé neurónové siete (ANN)</vt:lpstr>
      <vt:lpstr>Dataset</vt:lpstr>
      <vt:lpstr>Princíp fungovania neurónovej siete</vt:lpstr>
      <vt:lpstr>Forward Propagation</vt:lpstr>
      <vt:lpstr>Použitá aktivačná funkcia</vt:lpstr>
      <vt:lpstr>Backward Propagation</vt:lpstr>
      <vt:lpstr>Predspracovanie dat</vt:lpstr>
      <vt:lpstr>Vytvorenie neurónovej siete</vt:lpstr>
      <vt:lpstr>Testovanie</vt:lpstr>
      <vt:lpstr>Výstup z programu</vt:lpstr>
      <vt:lpstr>Confusion Matrix</vt:lpstr>
      <vt:lpstr>Použité zdroje</vt:lpstr>
      <vt:lpstr>Ďakujem za pozornosť.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Brano</dc:creator>
  <cp:lastModifiedBy>Brano</cp:lastModifiedBy>
  <cp:revision>127</cp:revision>
  <dcterms:created xsi:type="dcterms:W3CDTF">2018-11-21T19:43:53Z</dcterms:created>
  <dcterms:modified xsi:type="dcterms:W3CDTF">2019-04-22T19:18:42Z</dcterms:modified>
</cp:coreProperties>
</file>