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7" r:id="rId6"/>
    <p:sldId id="270" r:id="rId7"/>
    <p:sldId id="265" r:id="rId8"/>
    <p:sldId id="268" r:id="rId9"/>
    <p:sldId id="269" r:id="rId10"/>
    <p:sldId id="274" r:id="rId11"/>
    <p:sldId id="271" r:id="rId12"/>
    <p:sldId id="275" r:id="rId13"/>
    <p:sldId id="272" r:id="rId14"/>
    <p:sldId id="273" r:id="rId15"/>
    <p:sldId id="264" r:id="rId16"/>
    <p:sldId id="263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68" d="100"/>
          <a:sy n="68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F120-1D0A-4458-9AE0-951F6CA5DC5F}" type="datetimeFigureOut">
              <a:rPr lang="sk-SK" smtClean="0"/>
              <a:t>3. 5. 2019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B4A-B7B1-49D7-B27D-E3631D99B1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1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65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88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9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9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4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4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8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12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7004-56A1-4DA2-BCFE-7FFBE302870C}" type="datetimeFigureOut">
              <a:rPr lang="sk-SK" smtClean="0"/>
              <a:t>3. 5. 2019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9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havaniprasad73/Artificial-Neural-Network/blob/master/Final%20report.pdf" TargetMode="External"/><Relationship Id="rId3" Type="http://schemas.openxmlformats.org/officeDocument/2006/relationships/hyperlink" Target="https://www.researchgate.net/publication/224163164_Breast_Cancer_diagnosis_using_Artificial_Neural_Network_models" TargetMode="External"/><Relationship Id="rId7" Type="http://schemas.openxmlformats.org/officeDocument/2006/relationships/hyperlink" Target="http://ics.upjs.sk/~andrejkova/vyucba/PIV/PIV15_0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7831.pdf" TargetMode="External"/><Relationship Id="rId5" Type="http://schemas.openxmlformats.org/officeDocument/2006/relationships/hyperlink" Target="https://www.kaggle.com/uciml/breast-cancer-wisconsin-data/home" TargetMode="External"/><Relationship Id="rId4" Type="http://schemas.openxmlformats.org/officeDocument/2006/relationships/hyperlink" Target="https://github.com/bhavaniprasad73/Artificial-Neural-Network/blob/master/ANN.py" TargetMode="External"/><Relationship Id="rId9" Type="http://schemas.openxmlformats.org/officeDocument/2006/relationships/hyperlink" Target="https://en.wikipedia.org/wiki/Sensitivity_and_specificit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265049"/>
            <a:ext cx="6815669" cy="1515533"/>
          </a:xfrm>
        </p:spPr>
        <p:txBody>
          <a:bodyPr/>
          <a:lstStyle/>
          <a:p>
            <a:r>
              <a:rPr lang="sk-SK" dirty="0" smtClean="0"/>
              <a:t>Neurónov</a:t>
            </a:r>
            <a:r>
              <a:rPr lang="en-US" dirty="0" smtClean="0"/>
              <a:t>e</a:t>
            </a:r>
            <a:r>
              <a:rPr lang="sk-SK" dirty="0" smtClean="0"/>
              <a:t>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3875" y="3714679"/>
            <a:ext cx="9144000" cy="1655762"/>
          </a:xfrm>
        </p:spPr>
        <p:txBody>
          <a:bodyPr/>
          <a:lstStyle/>
          <a:p>
            <a:r>
              <a:rPr lang="sk-SK" dirty="0" smtClean="0"/>
              <a:t>Aplikovaná Informatika </a:t>
            </a:r>
            <a:endParaRPr lang="en-US" dirty="0" smtClean="0"/>
          </a:p>
          <a:p>
            <a:r>
              <a:rPr lang="sk-SK" sz="1800" dirty="0" smtClean="0"/>
              <a:t>Branislav Kysucký</a:t>
            </a:r>
            <a:endParaRPr lang="en-US" sz="1800" dirty="0" smtClean="0"/>
          </a:p>
          <a:p>
            <a:r>
              <a:rPr lang="en-US" sz="1800" dirty="0" smtClean="0"/>
              <a:t>2018/2019</a:t>
            </a:r>
            <a:endParaRPr lang="sk-SK" sz="1800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940333" y="2022816"/>
            <a:ext cx="6567734" cy="11991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3000" dirty="0" smtClean="0"/>
              <a:t>Detekcia</a:t>
            </a:r>
            <a:r>
              <a:rPr lang="en-US" sz="3000" dirty="0" smtClean="0"/>
              <a:t> </a:t>
            </a:r>
            <a:r>
              <a:rPr lang="sk-SK" sz="3000" dirty="0" smtClean="0"/>
              <a:t>rakoviny prsníka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12324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neurónovej siete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2489293"/>
            <a:ext cx="7362825" cy="3714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41696" y="2535721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8" y="2945251"/>
            <a:ext cx="1724025" cy="704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98" y="3626646"/>
            <a:ext cx="3324225" cy="100012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77" y="4626771"/>
            <a:ext cx="5086350" cy="47625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97" y="5143473"/>
            <a:ext cx="1733550" cy="4000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579" y="5416104"/>
            <a:ext cx="2409825" cy="71049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29165" y="349350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986" y="3580602"/>
            <a:ext cx="57109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7" y="2564168"/>
            <a:ext cx="6910032" cy="34967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6" y="5965704"/>
            <a:ext cx="77819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6692" y="982132"/>
            <a:ext cx="10268241" cy="130386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Vzorce</a:t>
            </a:r>
            <a:r>
              <a:rPr lang="en-US" dirty="0" smtClean="0"/>
              <a:t> </a:t>
            </a:r>
            <a:r>
              <a:rPr lang="sk-SK" dirty="0" smtClean="0"/>
              <a:t>na</a:t>
            </a:r>
            <a:r>
              <a:rPr lang="en-US" dirty="0" smtClean="0"/>
              <a:t> v</a:t>
            </a:r>
            <a:r>
              <a:rPr lang="sk-SK" dirty="0" smtClean="0"/>
              <a:t>výpočet jednotlivých metód</a:t>
            </a:r>
            <a:r>
              <a:rPr lang="en-US" dirty="0" smtClean="0"/>
              <a:t> </a:t>
            </a:r>
            <a:r>
              <a:rPr lang="sk-SK" dirty="0" smtClean="0"/>
              <a:t>vo</a:t>
            </a:r>
            <a:r>
              <a:rPr lang="en-US" dirty="0" smtClean="0"/>
              <a:t> </a:t>
            </a:r>
            <a:r>
              <a:rPr lang="sk-SK" dirty="0" smtClean="0"/>
              <a:t>výstupe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Miera falošného objavovania (</a:t>
            </a:r>
            <a:r>
              <a:rPr lang="sk-SK" dirty="0" err="1"/>
              <a:t>FDR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/>
              <a:t>Falošne negatívne hodnotenie (</a:t>
            </a:r>
            <a:r>
              <a:rPr lang="sk-SK" dirty="0" err="1"/>
              <a:t>FNR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/>
              <a:t>Špecifikácia alebo </a:t>
            </a:r>
            <a:r>
              <a:rPr lang="sk-SK" dirty="0" err="1" smtClean="0"/>
              <a:t>TNR</a:t>
            </a:r>
            <a:endParaRPr lang="en-US" dirty="0" smtClean="0"/>
          </a:p>
          <a:p>
            <a:r>
              <a:rPr lang="sk-SK" dirty="0"/>
              <a:t>Citlivosť alebo </a:t>
            </a:r>
            <a:r>
              <a:rPr lang="sk-SK" dirty="0" err="1"/>
              <a:t>TPR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56932"/>
            <a:ext cx="2286000" cy="43815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95082"/>
            <a:ext cx="2752725" cy="4762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36948"/>
            <a:ext cx="2733675" cy="419100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021664"/>
            <a:ext cx="2733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z programu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68" y="2571537"/>
            <a:ext cx="8515350" cy="11144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8" y="5885691"/>
            <a:ext cx="4010025" cy="304800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95" y="3573745"/>
            <a:ext cx="5172075" cy="15144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2" y="3611876"/>
            <a:ext cx="47148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Confusion</a:t>
            </a:r>
            <a:r>
              <a:rPr lang="sk-SK" dirty="0" smtClean="0"/>
              <a:t> </a:t>
            </a:r>
            <a:r>
              <a:rPr lang="sk-SK" dirty="0" err="1" smtClean="0"/>
              <a:t>Matrix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985912" y="3539064"/>
            <a:ext cx="9601196" cy="3318936"/>
          </a:xfrm>
        </p:spPr>
        <p:txBody>
          <a:bodyPr/>
          <a:lstStyle/>
          <a:p>
            <a:r>
              <a:rPr lang="sk-SK" dirty="0" smtClean="0"/>
              <a:t>Tiež zvaná chybová matica</a:t>
            </a:r>
          </a:p>
          <a:p>
            <a:r>
              <a:rPr lang="sk-SK" dirty="0" smtClean="0"/>
              <a:t>Graf pre znázornenie presnosti</a:t>
            </a:r>
          </a:p>
          <a:p>
            <a:r>
              <a:rPr lang="sk-SK" dirty="0" smtClean="0"/>
              <a:t>Farebná interpretácia hodnôt 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28036"/>
            <a:ext cx="4666198" cy="314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45806"/>
            <a:ext cx="3257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github.com/bhavaniprasad73/Artificial-Neural-Network/blob/master/ANN.py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www.kaggle.com/uciml/breast-cancer-wisconsin-data/home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arxiv.org/pdf/1711.07831.pdf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7"/>
              </a:rPr>
              <a:t>http://ics.upjs.sk/~</a:t>
            </a:r>
            <a:r>
              <a:rPr lang="sk-SK" dirty="0" smtClean="0">
                <a:hlinkClick r:id="rId7"/>
              </a:rPr>
              <a:t>andrejkova/vyucba/PIV/PIV15_05.pdf</a:t>
            </a:r>
            <a:endParaRPr lang="en-US" dirty="0" smtClean="0"/>
          </a:p>
          <a:p>
            <a:r>
              <a:rPr lang="sk-SK" dirty="0">
                <a:hlinkClick r:id="rId8"/>
              </a:rPr>
              <a:t>https://</a:t>
            </a:r>
            <a:r>
              <a:rPr lang="sk-SK" dirty="0" smtClean="0">
                <a:hlinkClick r:id="rId8"/>
              </a:rPr>
              <a:t>github.com/bhavaniprasad73/Artificial-Neural-Network/blob/master/Final%20report.pdf</a:t>
            </a:r>
            <a:endParaRPr lang="sk-SK" dirty="0" smtClean="0"/>
          </a:p>
          <a:p>
            <a:r>
              <a:rPr lang="sk-SK" dirty="0">
                <a:hlinkClick r:id="rId9"/>
              </a:rPr>
              <a:t>https://</a:t>
            </a:r>
            <a:r>
              <a:rPr lang="sk-SK" dirty="0" smtClean="0">
                <a:hlinkClick r:id="rId9"/>
              </a:rPr>
              <a:t>en.wikipedia.org/wiki/Sensitivity_and_specificity</a:t>
            </a:r>
            <a:endParaRPr lang="en-US" dirty="0" smtClean="0"/>
          </a:p>
          <a:p>
            <a:endParaRPr lang="sk-SK" dirty="0"/>
          </a:p>
          <a:p>
            <a:endParaRPr lang="en-US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32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2322" y="722825"/>
            <a:ext cx="10468968" cy="2511695"/>
          </a:xfrm>
        </p:spPr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za pozornosť.</a:t>
            </a:r>
          </a:p>
        </p:txBody>
      </p:sp>
    </p:spTree>
    <p:extLst>
      <p:ext uri="{BB962C8B-B14F-4D97-AF65-F5344CB8AC3E}">
        <p14:creationId xmlns:p14="http://schemas.microsoft.com/office/powerpoint/2010/main" val="42237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 </a:t>
            </a:r>
            <a:r>
              <a:rPr lang="sk-SK" dirty="0" smtClean="0"/>
              <a:t>základe </a:t>
            </a:r>
            <a:r>
              <a:rPr lang="sk-SK" dirty="0" err="1" smtClean="0"/>
              <a:t>datasetu</a:t>
            </a:r>
            <a:r>
              <a:rPr lang="sk-SK" dirty="0" smtClean="0"/>
              <a:t> určiť pravdepodobnosť výskytu rakoviny prsníka</a:t>
            </a:r>
          </a:p>
          <a:p>
            <a:r>
              <a:rPr lang="sk-SK" dirty="0" smtClean="0"/>
              <a:t>Zistiť, alebo predpovedať</a:t>
            </a:r>
            <a:r>
              <a:rPr lang="sk-SK" dirty="0"/>
              <a:t>, či nádor nájdený v rakovine prsníka je </a:t>
            </a:r>
            <a:r>
              <a:rPr lang="sk-SK" dirty="0" smtClean="0"/>
              <a:t>zhubný </a:t>
            </a:r>
            <a:r>
              <a:rPr lang="en-US" dirty="0" smtClean="0"/>
              <a:t>(M) </a:t>
            </a:r>
            <a:r>
              <a:rPr lang="sk-SK" dirty="0" smtClean="0"/>
              <a:t>alebo</a:t>
            </a:r>
            <a:r>
              <a:rPr lang="en-US" dirty="0" smtClean="0"/>
              <a:t> </a:t>
            </a:r>
            <a:r>
              <a:rPr lang="sk-SK" dirty="0" smtClean="0"/>
              <a:t>nezhubný </a:t>
            </a:r>
            <a:r>
              <a:rPr lang="en-US" dirty="0" smtClean="0"/>
              <a:t>(B)</a:t>
            </a:r>
            <a:r>
              <a:rPr lang="sk-SK" dirty="0" smtClean="0"/>
              <a:t>. </a:t>
            </a:r>
          </a:p>
          <a:p>
            <a:r>
              <a:rPr lang="sk-SK" dirty="0" smtClean="0"/>
              <a:t>Použitie neurónových sieti na základe hlbokého učenia </a:t>
            </a:r>
            <a:r>
              <a:rPr lang="en-US" dirty="0" smtClean="0"/>
              <a:t>(Deep learning)</a:t>
            </a:r>
          </a:p>
          <a:p>
            <a:r>
              <a:rPr lang="sk-SK" dirty="0" smtClean="0"/>
              <a:t>Vyhodnotenie</a:t>
            </a:r>
            <a:r>
              <a:rPr lang="en-US" dirty="0" smtClean="0"/>
              <a:t> v</a:t>
            </a:r>
            <a:r>
              <a:rPr lang="sk-SK" dirty="0" err="1" smtClean="0"/>
              <a:t>ýsledkov</a:t>
            </a:r>
            <a:r>
              <a:rPr lang="sk-SK" dirty="0" smtClean="0"/>
              <a:t>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57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Rakovina prsníka a umelé neurónové siete</a:t>
            </a:r>
            <a:br>
              <a:rPr lang="sk-SK" dirty="0" smtClean="0"/>
            </a:br>
            <a:r>
              <a:rPr lang="en-US" dirty="0" smtClean="0"/>
              <a:t>(ANN)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2" y="2447750"/>
            <a:ext cx="9601196" cy="3318936"/>
          </a:xfrm>
        </p:spPr>
        <p:txBody>
          <a:bodyPr/>
          <a:lstStyle/>
          <a:p>
            <a:r>
              <a:rPr lang="sk-SK" dirty="0"/>
              <a:t>Rakovina prsníka je druhou </a:t>
            </a:r>
            <a:r>
              <a:rPr lang="sk-SK" dirty="0" smtClean="0"/>
              <a:t>najčastejšou príčinou </a:t>
            </a:r>
            <a:r>
              <a:rPr lang="sk-SK" dirty="0"/>
              <a:t>úmrtia žien</a:t>
            </a:r>
            <a:r>
              <a:rPr lang="sk-SK" dirty="0" smtClean="0"/>
              <a:t>. </a:t>
            </a:r>
            <a:r>
              <a:rPr lang="sk-SK" dirty="0"/>
              <a:t>Skoršie zistenie, po ktorom nasleduje liečba, môže znížiť </a:t>
            </a:r>
            <a:r>
              <a:rPr lang="sk-SK" dirty="0" smtClean="0"/>
              <a:t>riziko, alebo zachrániť život. </a:t>
            </a:r>
          </a:p>
          <a:p>
            <a:r>
              <a:rPr lang="sk-SK" dirty="0"/>
              <a:t>Umelé neurónové siete </a:t>
            </a:r>
            <a:r>
              <a:rPr lang="en-US" dirty="0" smtClean="0"/>
              <a:t>(ANN) s</a:t>
            </a:r>
            <a:r>
              <a:rPr lang="sk-SK" dirty="0" smtClean="0"/>
              <a:t>ú v oblasti </a:t>
            </a:r>
            <a:r>
              <a:rPr lang="sk-SK" dirty="0"/>
              <a:t>zdravotnej starostlivosti široko </a:t>
            </a:r>
            <a:r>
              <a:rPr lang="sk-SK" dirty="0" smtClean="0"/>
              <a:t>rozšírené</a:t>
            </a:r>
            <a:r>
              <a:rPr lang="sk-SK" dirty="0" smtClean="0"/>
              <a:t>.</a:t>
            </a:r>
          </a:p>
        </p:txBody>
      </p:sp>
      <p:pic>
        <p:nvPicPr>
          <p:cNvPr id="4" name="Zástupný symbol obsah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86" y="4107218"/>
            <a:ext cx="4858603" cy="188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8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718815"/>
            <a:ext cx="9601196" cy="1303867"/>
          </a:xfrm>
        </p:spPr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2446" y="2419644"/>
            <a:ext cx="10587108" cy="3713893"/>
          </a:xfrm>
        </p:spPr>
        <p:txBody>
          <a:bodyPr>
            <a:normAutofit/>
          </a:bodyPr>
          <a:lstStyle/>
          <a:p>
            <a:r>
              <a:rPr lang="sk-SK" dirty="0"/>
              <a:t>Súbor údajov o rakovine prsníka Wisconsin (</a:t>
            </a:r>
            <a:r>
              <a:rPr lang="sk-SK" dirty="0" err="1"/>
              <a:t>Diagnostic</a:t>
            </a:r>
            <a:r>
              <a:rPr lang="sk-SK" dirty="0"/>
              <a:t>) bol prevzatý </a:t>
            </a:r>
            <a:r>
              <a:rPr lang="sk-SK" dirty="0" smtClean="0"/>
              <a:t>zo </a:t>
            </a:r>
            <a:r>
              <a:rPr lang="sk-SK" dirty="0"/>
              <a:t>súťaže </a:t>
            </a:r>
            <a:r>
              <a:rPr lang="sk-SK" dirty="0" err="1" smtClean="0"/>
              <a:t>Kaggle</a:t>
            </a:r>
            <a:endParaRPr lang="sk-SK" dirty="0" smtClean="0"/>
          </a:p>
          <a:p>
            <a:r>
              <a:rPr lang="sk-SK" dirty="0"/>
              <a:t>Súbor údajov má rozmer 569 x 32, má 30 reálnych atribútov a jeden číselný atribút (pole id) a jeden kategorický atribút, čo je označenie triedy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sk-SK" dirty="0" smtClean="0"/>
              <a:t>Obsahuje binárne triedenie, </a:t>
            </a:r>
            <a:r>
              <a:rPr lang="sk-SK" dirty="0"/>
              <a:t>má dve hodnoty pre diagnózu, ktoré </a:t>
            </a:r>
            <a:r>
              <a:rPr lang="sk-SK" dirty="0" smtClean="0"/>
              <a:t>sú </a:t>
            </a:r>
            <a:r>
              <a:rPr lang="sk-SK" dirty="0"/>
              <a:t>M </a:t>
            </a:r>
            <a:r>
              <a:rPr lang="sk-SK" dirty="0" smtClean="0"/>
              <a:t>(zhubný) </a:t>
            </a:r>
            <a:r>
              <a:rPr lang="sk-SK" dirty="0"/>
              <a:t>a B </a:t>
            </a:r>
            <a:r>
              <a:rPr lang="sk-SK" dirty="0" smtClean="0"/>
              <a:t>(nezhubný).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4557932" y="4608103"/>
            <a:ext cx="6654019" cy="1525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4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našej </a:t>
            </a:r>
            <a:r>
              <a:rPr lang="sk-SK" dirty="0" smtClean="0"/>
              <a:t>neurónovej siete</a:t>
            </a:r>
            <a:endParaRPr lang="sk-S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63A027C-73C1-4981-9828-05E25E0A63F0}"/>
              </a:ext>
            </a:extLst>
          </p:cNvPr>
          <p:cNvSpPr txBox="1">
            <a:spLocks/>
          </p:cNvSpPr>
          <p:nvPr/>
        </p:nvSpPr>
        <p:spPr>
          <a:xfrm>
            <a:off x="892074" y="2395181"/>
            <a:ext cx="8370930" cy="39327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Inicializácia </a:t>
            </a:r>
            <a:r>
              <a:rPr lang="sk-SK" dirty="0" smtClean="0"/>
              <a:t>siet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 Data</a:t>
            </a:r>
            <a:br>
              <a:rPr lang="en-US" sz="2500" dirty="0" smtClean="0"/>
            </a:br>
            <a:r>
              <a:rPr lang="en-US" sz="2500" dirty="0" smtClean="0"/>
              <a:t>                   b) </a:t>
            </a:r>
            <a:r>
              <a:rPr lang="sk-SK" sz="2500" dirty="0" smtClean="0"/>
              <a:t>Parametre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                 </a:t>
            </a:r>
            <a:r>
              <a:rPr lang="sk-SK" sz="2500" dirty="0" smtClean="0"/>
              <a:t>c</a:t>
            </a:r>
            <a:r>
              <a:rPr lang="en-US" sz="2500" dirty="0" smtClean="0"/>
              <a:t>) </a:t>
            </a:r>
            <a:r>
              <a:rPr lang="sk-SK" sz="2500" dirty="0" smtClean="0"/>
              <a:t>Váhy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sk-SK" dirty="0" smtClean="0"/>
              <a:t>Trénovanie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Forward Propagation </a:t>
            </a:r>
            <a:br>
              <a:rPr lang="en-US" sz="2500" dirty="0" smtClean="0"/>
            </a:br>
            <a:r>
              <a:rPr lang="en-US" sz="2500" dirty="0" smtClean="0"/>
              <a:t>                   b) Backward Propagation </a:t>
            </a:r>
            <a:br>
              <a:rPr lang="en-US" sz="2500" dirty="0" smtClean="0"/>
            </a:br>
            <a:r>
              <a:rPr lang="en-US" sz="2500" dirty="0" smtClean="0"/>
              <a:t>                   c) </a:t>
            </a:r>
            <a:r>
              <a:rPr lang="sk-SK" sz="2500" dirty="0" smtClean="0"/>
              <a:t>Aktualizácia váh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Testovanie a vyhodnotenie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80" y="2695788"/>
            <a:ext cx="4513251" cy="26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Forward </a:t>
            </a:r>
            <a:r>
              <a:rPr lang="sk-SK" dirty="0" err="1"/>
              <a:t>Propagation</a:t>
            </a:r>
            <a:r>
              <a:rPr lang="sk-SK" dirty="0"/>
              <a:t> je prvým krokom </a:t>
            </a:r>
            <a:r>
              <a:rPr lang="sk-SK" dirty="0" smtClean="0"/>
              <a:t>ku </a:t>
            </a:r>
            <a:r>
              <a:rPr lang="sk-SK" dirty="0"/>
              <a:t>tréningu siete, </a:t>
            </a:r>
            <a:r>
              <a:rPr lang="sk-SK" dirty="0" smtClean="0"/>
              <a:t>ktorý </a:t>
            </a:r>
            <a:r>
              <a:rPr lang="sk-SK" dirty="0"/>
              <a:t>znásobuje vstupný uzol váhami a má aktivačnú </a:t>
            </a:r>
            <a:r>
              <a:rPr lang="sk-SK" dirty="0" smtClean="0"/>
              <a:t>funkciu. </a:t>
            </a:r>
          </a:p>
          <a:p>
            <a:r>
              <a:rPr lang="sk-SK" dirty="0" smtClean="0"/>
              <a:t>Výpočty </a:t>
            </a:r>
            <a:r>
              <a:rPr lang="sk-SK" dirty="0"/>
              <a:t>sa vykonali takto: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57" y="3973521"/>
            <a:ext cx="2364631" cy="1902347"/>
          </a:xfrm>
          <a:prstGeom prst="rect">
            <a:avLst/>
          </a:prstGeom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5431809" y="3626874"/>
            <a:ext cx="6545236" cy="17303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k-SK" sz="1600" dirty="0" smtClean="0"/>
              <a:t>x1 – vstupný vektor</a:t>
            </a:r>
          </a:p>
          <a:p>
            <a:r>
              <a:rPr lang="sk-SK" sz="1600" dirty="0" err="1"/>
              <a:t>W</a:t>
            </a:r>
            <a:r>
              <a:rPr lang="sk-SK" sz="1600" dirty="0" err="1" smtClean="0"/>
              <a:t>jk</a:t>
            </a:r>
            <a:r>
              <a:rPr lang="sk-SK" sz="1600" dirty="0" smtClean="0"/>
              <a:t> – hmotnosť spájajúca jednotku skrytej vrstvy k jednotke vstupnej</a:t>
            </a:r>
          </a:p>
          <a:p>
            <a:r>
              <a:rPr lang="sk-SK" sz="1600" dirty="0" err="1" smtClean="0"/>
              <a:t>Wij</a:t>
            </a:r>
            <a:r>
              <a:rPr lang="sk-SK" sz="1600" dirty="0" smtClean="0"/>
              <a:t> - </a:t>
            </a:r>
            <a:r>
              <a:rPr lang="sk-SK" sz="1600" dirty="0"/>
              <a:t>hmotnosť spájajúca jednotku </a:t>
            </a:r>
            <a:r>
              <a:rPr lang="sk-SK" sz="1600" dirty="0" smtClean="0"/>
              <a:t>výstupnej vrstvy </a:t>
            </a:r>
            <a:r>
              <a:rPr lang="sk-SK" sz="1600" dirty="0"/>
              <a:t>k jednotke </a:t>
            </a:r>
            <a:r>
              <a:rPr lang="sk-SK" sz="1600" dirty="0" smtClean="0"/>
              <a:t>skrytej</a:t>
            </a:r>
          </a:p>
          <a:p>
            <a:r>
              <a:rPr lang="sk-SK" sz="1600" dirty="0" smtClean="0"/>
              <a:t>Y: aktuálny výstup</a:t>
            </a:r>
          </a:p>
          <a:p>
            <a:r>
              <a:rPr lang="sk-SK" sz="1600" dirty="0" err="1"/>
              <a:t>yd</a:t>
            </a:r>
            <a:r>
              <a:rPr lang="sk-SK" sz="1600" dirty="0" smtClean="0"/>
              <a:t>: požadovaný výstup</a:t>
            </a:r>
          </a:p>
          <a:p>
            <a:r>
              <a:rPr lang="sk-SK" sz="1600" dirty="0"/>
              <a:t>h: </a:t>
            </a:r>
            <a:r>
              <a:rPr lang="sk-SK" sz="1600" dirty="0" smtClean="0"/>
              <a:t>vážený </a:t>
            </a:r>
            <a:r>
              <a:rPr lang="sk-SK" sz="1600" dirty="0"/>
              <a:t>súčet vstupného stimulu</a:t>
            </a:r>
          </a:p>
        </p:txBody>
      </p:sp>
    </p:spTree>
    <p:extLst>
      <p:ext uri="{BB962C8B-B14F-4D97-AF65-F5344CB8AC3E}">
        <p14:creationId xmlns:p14="http://schemas.microsoft.com/office/powerpoint/2010/main" val="33868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aktivačná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smtClean="0"/>
              <a:t>aktivačná </a:t>
            </a:r>
            <a:r>
              <a:rPr lang="sk-SK" dirty="0"/>
              <a:t>funkciu </a:t>
            </a:r>
            <a:r>
              <a:rPr lang="sk-SK" dirty="0" smtClean="0"/>
              <a:t>bola použitá </a:t>
            </a:r>
            <a:r>
              <a:rPr lang="sk-SK" dirty="0" err="1" smtClean="0"/>
              <a:t>sigmoidná</a:t>
            </a:r>
            <a:r>
              <a:rPr lang="sk-SK" dirty="0" smtClean="0"/>
              <a:t> funkcia.</a:t>
            </a:r>
          </a:p>
          <a:p>
            <a:r>
              <a:rPr lang="sk-SK" dirty="0"/>
              <a:t>Akonáhle aplikujeme váhy na vstupy, </a:t>
            </a:r>
            <a:r>
              <a:rPr lang="sk-SK" dirty="0" smtClean="0"/>
              <a:t>potom </a:t>
            </a:r>
            <a:r>
              <a:rPr lang="sk-SK" dirty="0"/>
              <a:t>musíme použiť aktivačnú funkciu</a:t>
            </a:r>
            <a:endParaRPr lang="sk-SK" dirty="0" smtClean="0"/>
          </a:p>
          <a:p>
            <a:r>
              <a:rPr lang="sk-SK" dirty="0" smtClean="0"/>
              <a:t>Nutnosť použitia kvôli binárnej klasifikácii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91" y="3506873"/>
            <a:ext cx="2867135" cy="144566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491021" y="4952538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 aplikovaní na </a:t>
            </a:r>
          </a:p>
          <a:p>
            <a:endParaRPr lang="sk-SK" dirty="0"/>
          </a:p>
          <a:p>
            <a:r>
              <a:rPr lang="sk-SK" dirty="0" smtClean="0"/>
              <a:t>vracia 0, alebo 1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82" y="5263816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Spätné šírenie je miesto, kde sa sieť skutočne </a:t>
            </a:r>
            <a:r>
              <a:rPr lang="sk-SK" dirty="0" smtClean="0"/>
              <a:t>učí z </a:t>
            </a:r>
            <a:r>
              <a:rPr lang="sk-SK" dirty="0"/>
              <a:t>údajov. </a:t>
            </a:r>
            <a:r>
              <a:rPr lang="sk-SK" dirty="0" smtClean="0"/>
              <a:t>Použitý bol gradient </a:t>
            </a:r>
            <a:r>
              <a:rPr lang="sk-SK" dirty="0"/>
              <a:t>zostup </a:t>
            </a:r>
            <a:r>
              <a:rPr lang="sk-SK" dirty="0" err="1" smtClean="0"/>
              <a:t>trénovací</a:t>
            </a:r>
            <a:r>
              <a:rPr lang="sk-SK" dirty="0" smtClean="0"/>
              <a:t> </a:t>
            </a:r>
            <a:r>
              <a:rPr lang="sk-SK" dirty="0"/>
              <a:t>model. </a:t>
            </a:r>
            <a:r>
              <a:rPr lang="sk-SK" dirty="0" smtClean="0"/>
              <a:t>V </a:t>
            </a:r>
            <a:r>
              <a:rPr lang="sk-SK" dirty="0"/>
              <a:t>tejto fáze sieť najprv skontroluje chybu v sieti po šírení dopredu, </a:t>
            </a:r>
            <a:r>
              <a:rPr lang="sk-SK" dirty="0" err="1"/>
              <a:t>error</a:t>
            </a:r>
            <a:r>
              <a:rPr lang="sk-SK" dirty="0"/>
              <a:t> = </a:t>
            </a:r>
            <a:r>
              <a:rPr lang="sk-SK" dirty="0" err="1"/>
              <a:t>True</a:t>
            </a:r>
            <a:r>
              <a:rPr lang="sk-SK" dirty="0"/>
              <a:t>- </a:t>
            </a:r>
            <a:r>
              <a:rPr lang="sk-SK" dirty="0" err="1"/>
              <a:t>Predicted</a:t>
            </a:r>
            <a:r>
              <a:rPr lang="sk-SK" dirty="0"/>
              <a:t>. Potom skontroluje chybu v každej vrstve vynásobením chyby v predchádzajúcej vrstve, deriváciou aktuálnej vrstvy</a:t>
            </a:r>
            <a:r>
              <a:rPr lang="sk-SK" dirty="0" smtClean="0"/>
              <a:t>.</a:t>
            </a:r>
          </a:p>
          <a:p>
            <a:r>
              <a:rPr lang="sk-SK" dirty="0"/>
              <a:t>Potom </a:t>
            </a:r>
            <a:r>
              <a:rPr lang="sk-SK" dirty="0" smtClean="0"/>
              <a:t>aktualizuje </a:t>
            </a:r>
            <a:r>
              <a:rPr lang="sk-SK" dirty="0"/>
              <a:t>váhy, aby sa predpovede, ktoré sú tesne zhodné so skutočnou hodnotou</a:t>
            </a:r>
            <a:r>
              <a:rPr lang="sk-SK" dirty="0" smtClean="0"/>
              <a:t>.</a:t>
            </a:r>
          </a:p>
          <a:p>
            <a:r>
              <a:rPr lang="sk-SK" dirty="0"/>
              <a:t>Po zaškolení siete </a:t>
            </a:r>
            <a:r>
              <a:rPr lang="sk-SK" dirty="0" smtClean="0"/>
              <a:t>s nastavenou epochou sa </a:t>
            </a:r>
            <a:r>
              <a:rPr lang="sk-SK" dirty="0"/>
              <a:t>sieť naučí údaje a upraví váhy podľa predpovede správnej hodnoty</a:t>
            </a:r>
            <a:r>
              <a:rPr lang="sk-SK" dirty="0" smtClean="0"/>
              <a:t>.</a:t>
            </a:r>
          </a:p>
          <a:p>
            <a:r>
              <a:rPr lang="sk-SK" dirty="0"/>
              <a:t>Vyhodnotenie siete sa vypočíta pomocou rôznych ukazovateľov výkonu, ako je </a:t>
            </a:r>
            <a:r>
              <a:rPr lang="sk-SK" dirty="0" smtClean="0"/>
              <a:t>napríklad presnosť.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99" y="4120865"/>
            <a:ext cx="2359072" cy="3905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38" y="5476473"/>
            <a:ext cx="2552700" cy="5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Predspracovanie</a:t>
            </a:r>
            <a:r>
              <a:rPr lang="en-US" dirty="0" smtClean="0"/>
              <a:t> d</a:t>
            </a:r>
            <a:r>
              <a:rPr lang="sk-SK" dirty="0" smtClean="0"/>
              <a:t>at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4" y="2489223"/>
            <a:ext cx="4752975" cy="174307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415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4" y="4309569"/>
            <a:ext cx="3857625" cy="60960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50544" y="435588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4" y="5108463"/>
            <a:ext cx="1905000" cy="219075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650544" y="504903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4" y="5565981"/>
            <a:ext cx="2171700" cy="352425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659643" y="561479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1" name="Obrázo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024" y="2506130"/>
            <a:ext cx="2305050" cy="352425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609600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5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096000" y="299998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257" y="3465274"/>
            <a:ext cx="2733675" cy="657225"/>
          </a:xfrm>
          <a:prstGeom prst="rect">
            <a:avLst/>
          </a:prstGeom>
        </p:spPr>
      </p:pic>
      <p:sp>
        <p:nvSpPr>
          <p:cNvPr id="26" name="BlokTextu 25"/>
          <p:cNvSpPr txBox="1"/>
          <p:nvPr/>
        </p:nvSpPr>
        <p:spPr>
          <a:xfrm>
            <a:off x="6096000" y="360922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24" y="2999989"/>
            <a:ext cx="4200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1162</TotalTime>
  <Words>469</Words>
  <Application>Microsoft Office PowerPoint</Application>
  <PresentationFormat>Širokouhlá</PresentationFormat>
  <Paragraphs>78</Paragraphs>
  <Slides>16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Organický motív</vt:lpstr>
      <vt:lpstr>Neurónove siete</vt:lpstr>
      <vt:lpstr>Ciele:</vt:lpstr>
      <vt:lpstr>Rakovina prsníka a umelé neurónové siete (ANN)</vt:lpstr>
      <vt:lpstr>Dataset</vt:lpstr>
      <vt:lpstr>Princíp fungovania našej neurónovej siete</vt:lpstr>
      <vt:lpstr>Forward Propagation</vt:lpstr>
      <vt:lpstr>Použitá aktivačná funkcia</vt:lpstr>
      <vt:lpstr>Backward Propagation</vt:lpstr>
      <vt:lpstr>Predspracovanie dat</vt:lpstr>
      <vt:lpstr>Vytvorenie neurónovej siete</vt:lpstr>
      <vt:lpstr>Testovanie</vt:lpstr>
      <vt:lpstr>Vzorce na vvýpočet jednotlivých metód vo výstupe</vt:lpstr>
      <vt:lpstr>Výstup z programu</vt:lpstr>
      <vt:lpstr>Confusion Matrix</vt:lpstr>
      <vt:lpstr>Použité zdroje</vt:lpstr>
      <vt:lpstr>Ďakujem za pozornosť.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Brano</dc:creator>
  <cp:lastModifiedBy>Brano</cp:lastModifiedBy>
  <cp:revision>150</cp:revision>
  <dcterms:created xsi:type="dcterms:W3CDTF">2018-11-21T19:43:53Z</dcterms:created>
  <dcterms:modified xsi:type="dcterms:W3CDTF">2019-05-03T18:51:51Z</dcterms:modified>
</cp:coreProperties>
</file>