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7" r:id="rId11"/>
    <p:sldId id="285" r:id="rId12"/>
    <p:sldId id="281" r:id="rId13"/>
    <p:sldId id="282" r:id="rId14"/>
    <p:sldId id="283" r:id="rId15"/>
    <p:sldId id="284" r:id="rId16"/>
    <p:sldId id="278" r:id="rId17"/>
    <p:sldId id="279" r:id="rId18"/>
    <p:sldId id="265" r:id="rId19"/>
    <p:sldId id="280" r:id="rId20"/>
  </p:sldIdLst>
  <p:sldSz cx="12188825" cy="6858000"/>
  <p:notesSz cx="6858000" cy="9144000"/>
  <p:defaultTextStyle>
    <a:defPPr rtl="0">
      <a:defRPr lang="sk-SK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8" y="37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riama spojnic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riama spojnic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spodné riadky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ľ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Voľ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Upravte štýl predlohy podnadpisov</a:t>
            </a:r>
            <a:endParaRPr/>
          </a:p>
        </p:txBody>
      </p:sp>
      <p:sp>
        <p:nvSpPr>
          <p:cNvPr id="22" name="Zástupný dá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23" name="Zástupná pät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Zástupné číslo snímk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riama spojnic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Ak chcete pridať obrázok, kliknite na ikonu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ľavé čiary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ľ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Voľ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" dirty="0" smtClean="0"/>
              <a:t>Bitcoin</a:t>
            </a:r>
            <a:endParaRPr lang="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" dirty="0" smtClean="0"/>
              <a:t>PREDIKCIA CENY</a:t>
            </a:r>
            <a:endParaRPr lang="sk" dirty="0"/>
          </a:p>
        </p:txBody>
      </p:sp>
      <p:sp>
        <p:nvSpPr>
          <p:cNvPr id="4" name="Podnadpis 4"/>
          <p:cNvSpPr txBox="1">
            <a:spLocks/>
          </p:cNvSpPr>
          <p:nvPr/>
        </p:nvSpPr>
        <p:spPr>
          <a:xfrm>
            <a:off x="1625176" y="4941168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k" sz="1600" dirty="0" smtClean="0"/>
              <a:t>Viktor Pokojný</a:t>
            </a:r>
          </a:p>
          <a:p>
            <a:pPr>
              <a:lnSpc>
                <a:spcPct val="150000"/>
              </a:lnSpc>
            </a:pPr>
            <a:r>
              <a:rPr lang="sk" sz="1600" dirty="0" smtClean="0"/>
              <a:t>Neurónové siete</a:t>
            </a:r>
            <a:endParaRPr lang="sk" sz="16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268760"/>
            <a:ext cx="3132586" cy="32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 – 2. krok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200" dirty="0" smtClean="0"/>
              <a:t>Rozhodnúť, </a:t>
            </a:r>
            <a:r>
              <a:rPr lang="sk-SK" sz="2200" dirty="0"/>
              <a:t>aké nové informácie budeme </a:t>
            </a:r>
            <a:r>
              <a:rPr lang="sk-SK" sz="2200" dirty="0" smtClean="0"/>
              <a:t>uchovávať </a:t>
            </a:r>
            <a:r>
              <a:rPr lang="sk-SK" sz="2200" dirty="0"/>
              <a:t>v bunkovom </a:t>
            </a:r>
            <a:r>
              <a:rPr lang="sk-SK" sz="2200" dirty="0" smtClean="0"/>
              <a:t>stave.</a:t>
            </a:r>
          </a:p>
          <a:p>
            <a:pPr>
              <a:lnSpc>
                <a:spcPct val="100000"/>
              </a:lnSpc>
            </a:pPr>
            <a:r>
              <a:rPr lang="sk-SK" sz="2200" dirty="0" err="1" smtClean="0"/>
              <a:t>Sigmoidálna</a:t>
            </a:r>
            <a:r>
              <a:rPr lang="sk-SK" sz="2200" dirty="0" smtClean="0"/>
              <a:t> </a:t>
            </a:r>
            <a:r>
              <a:rPr lang="sk-SK" sz="2200" dirty="0"/>
              <a:t>vrstva nazývaná "vrstva vstupnej brány" rozhodne, ktoré hodnoty budeme </a:t>
            </a:r>
            <a:r>
              <a:rPr lang="sk-SK" sz="2200" dirty="0" smtClean="0"/>
              <a:t>aktualizovať.</a:t>
            </a:r>
            <a:endParaRPr lang="sk-SK" sz="22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200" i="1" dirty="0" err="1"/>
              <a:t>tanh</a:t>
            </a:r>
            <a:r>
              <a:rPr lang="sk-SK" sz="2200" dirty="0"/>
              <a:t> vrstva vytvára vektor nových kandidátskych hodnôt, </a:t>
            </a:r>
            <a:r>
              <a:rPr lang="sk-SK" sz="2400" dirty="0" err="1" smtClean="0"/>
              <a:t>C̃</a:t>
            </a:r>
            <a:r>
              <a:rPr lang="sk-SK" sz="2200" baseline="-25000" dirty="0" err="1" smtClean="0"/>
              <a:t>t</a:t>
            </a:r>
            <a:r>
              <a:rPr lang="sk-SK" sz="2200" dirty="0" smtClean="0"/>
              <a:t> </a:t>
            </a:r>
            <a:r>
              <a:rPr lang="sk-SK" sz="2200" dirty="0"/>
              <a:t>, ktoré </a:t>
            </a:r>
            <a:r>
              <a:rPr lang="sk-SK" sz="2200" dirty="0" smtClean="0"/>
              <a:t>môžu byť </a:t>
            </a:r>
            <a:r>
              <a:rPr lang="sk-SK" sz="2200" dirty="0"/>
              <a:t>pridané do </a:t>
            </a:r>
            <a:r>
              <a:rPr lang="sk-SK" sz="2200" dirty="0" smtClean="0"/>
              <a:t>stavu.</a:t>
            </a:r>
            <a:endParaRPr lang="sk-SK" sz="22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4581128"/>
            <a:ext cx="6279164" cy="19394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515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 – 3. krok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200" dirty="0" smtClean="0"/>
              <a:t>Aktualizovať </a:t>
            </a:r>
            <a:r>
              <a:rPr lang="sk-SK" sz="2200" dirty="0"/>
              <a:t>starý stav buniek C</a:t>
            </a:r>
            <a:r>
              <a:rPr lang="sk-SK" sz="2200" baseline="-25000" dirty="0"/>
              <a:t>t−1 </a:t>
            </a:r>
            <a:r>
              <a:rPr lang="sk-SK" sz="2200" dirty="0"/>
              <a:t>do nového stavu buniek </a:t>
            </a:r>
            <a:r>
              <a:rPr lang="sk-SK" sz="2200" dirty="0" err="1"/>
              <a:t>C</a:t>
            </a:r>
            <a:r>
              <a:rPr lang="sk-SK" sz="2200" baseline="-25000" dirty="0" err="1"/>
              <a:t>t</a:t>
            </a:r>
            <a:r>
              <a:rPr lang="sk-SK" sz="2200" dirty="0"/>
              <a:t> ; predchádzajúce kroky sa </a:t>
            </a:r>
            <a:r>
              <a:rPr lang="sk-SK" sz="2200" dirty="0" smtClean="0"/>
              <a:t>už </a:t>
            </a:r>
            <a:r>
              <a:rPr lang="sk-SK" sz="2200" dirty="0"/>
              <a:t>rozhodli, </a:t>
            </a:r>
            <a:r>
              <a:rPr lang="sk-SK" sz="2200" dirty="0" smtClean="0"/>
              <a:t>čo robiť.</a:t>
            </a:r>
          </a:p>
          <a:p>
            <a:pPr>
              <a:lnSpc>
                <a:spcPct val="100000"/>
              </a:lnSpc>
            </a:pPr>
            <a:r>
              <a:rPr lang="sk-SK" sz="2200" dirty="0"/>
              <a:t>Vynásobíme starý stav </a:t>
            </a:r>
            <a:r>
              <a:rPr lang="sk-SK" sz="2200" dirty="0" err="1"/>
              <a:t>f</a:t>
            </a:r>
            <a:r>
              <a:rPr lang="sk-SK" sz="2200" baseline="-25000" dirty="0" err="1"/>
              <a:t>t</a:t>
            </a:r>
            <a:r>
              <a:rPr lang="sk-SK" sz="2200" dirty="0"/>
              <a:t> , zabudneme na veci, na ktoré sme sa rozhodli zabudnúť už skôr.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200" dirty="0" smtClean="0"/>
              <a:t>Pridáme </a:t>
            </a:r>
            <a:r>
              <a:rPr lang="sk-SK" sz="2200" dirty="0" err="1"/>
              <a:t>i</a:t>
            </a:r>
            <a:r>
              <a:rPr lang="sk-SK" sz="2200" baseline="-25000" dirty="0" err="1"/>
              <a:t>t</a:t>
            </a:r>
            <a:r>
              <a:rPr lang="sk-SK" sz="2200" dirty="0"/>
              <a:t> ∗ </a:t>
            </a:r>
            <a:r>
              <a:rPr lang="sk-SK" sz="2400" dirty="0" err="1" smtClean="0"/>
              <a:t>C̃</a:t>
            </a:r>
            <a:r>
              <a:rPr lang="sk-SK" sz="2200" baseline="-25000" dirty="0" err="1" smtClean="0"/>
              <a:t>t</a:t>
            </a:r>
            <a:r>
              <a:rPr lang="sk-SK" sz="2200" dirty="0" smtClean="0"/>
              <a:t> .</a:t>
            </a:r>
          </a:p>
          <a:p>
            <a:pPr>
              <a:lnSpc>
                <a:spcPct val="100000"/>
              </a:lnSpc>
            </a:pPr>
            <a:r>
              <a:rPr lang="sk-SK" sz="2200" dirty="0" smtClean="0"/>
              <a:t>Toto </a:t>
            </a:r>
            <a:r>
              <a:rPr lang="sk-SK" sz="2200" dirty="0"/>
              <a:t>sú nové hodnoty, ktoré sa menili </a:t>
            </a:r>
            <a:r>
              <a:rPr lang="sk-SK" sz="2200" dirty="0" smtClean="0"/>
              <a:t>podľa </a:t>
            </a:r>
            <a:r>
              <a:rPr lang="sk-SK" sz="2200" dirty="0"/>
              <a:t>toho, ako sme sa rozhodli </a:t>
            </a:r>
            <a:r>
              <a:rPr lang="sk-SK" sz="2200" dirty="0" err="1" smtClean="0"/>
              <a:t>aktualizovaž</a:t>
            </a:r>
            <a:r>
              <a:rPr lang="sk-SK" sz="2200" dirty="0" smtClean="0"/>
              <a:t> každú </a:t>
            </a:r>
            <a:r>
              <a:rPr lang="sk-SK" sz="2200" dirty="0"/>
              <a:t>novú hodnotu stavu.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4581128"/>
            <a:ext cx="6279164" cy="19394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291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 – 4. krok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400" dirty="0"/>
              <a:t>Výstup bude </a:t>
            </a:r>
            <a:r>
              <a:rPr lang="sk-SK" sz="2400" dirty="0" smtClean="0"/>
              <a:t>založený </a:t>
            </a:r>
            <a:r>
              <a:rPr lang="sk-SK" sz="2400" dirty="0"/>
              <a:t>na stave buniek, ale bude </a:t>
            </a:r>
            <a:r>
              <a:rPr lang="sk-SK" sz="2400" dirty="0" smtClean="0"/>
              <a:t>filtrovanou </a:t>
            </a:r>
            <a:r>
              <a:rPr lang="sk-SK" sz="2400" dirty="0"/>
              <a:t>verziou</a:t>
            </a:r>
            <a:r>
              <a:rPr lang="sk-SK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sk-SK" sz="2400" dirty="0"/>
              <a:t>Najprv spustíme vrstvu </a:t>
            </a:r>
            <a:r>
              <a:rPr lang="sk-SK" sz="2400" dirty="0" err="1"/>
              <a:t>sigmoidálnu</a:t>
            </a:r>
            <a:r>
              <a:rPr lang="sk-SK" sz="2400" dirty="0"/>
              <a:t>, ktorá rozhodne, aké </a:t>
            </a:r>
            <a:r>
              <a:rPr lang="sk-SK" sz="2400" dirty="0" smtClean="0"/>
              <a:t>časti </a:t>
            </a:r>
            <a:r>
              <a:rPr lang="sk-SK" sz="2400" dirty="0"/>
              <a:t>stavu buniek budú </a:t>
            </a:r>
            <a:r>
              <a:rPr lang="sk-SK" sz="2400" dirty="0" smtClean="0"/>
              <a:t>vystupovať.</a:t>
            </a:r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400" dirty="0"/>
              <a:t>Potom </a:t>
            </a:r>
            <a:r>
              <a:rPr lang="sk-SK" sz="2400" dirty="0" smtClean="0"/>
              <a:t>vložíme </a:t>
            </a:r>
            <a:r>
              <a:rPr lang="sk-SK" sz="2400" dirty="0"/>
              <a:t>celulárny stav cez </a:t>
            </a:r>
            <a:r>
              <a:rPr lang="sk-SK" sz="2400" i="1" dirty="0" err="1"/>
              <a:t>tanh</a:t>
            </a:r>
            <a:r>
              <a:rPr lang="sk-SK" sz="2400" dirty="0"/>
              <a:t> a vynásobíme ho výstupom </a:t>
            </a:r>
            <a:r>
              <a:rPr lang="sk-SK" sz="2400" dirty="0" err="1"/>
              <a:t>sigmoidálnej</a:t>
            </a:r>
            <a:r>
              <a:rPr lang="sk-SK" sz="2400" dirty="0"/>
              <a:t> brány, aby sme vygenerovali iba </a:t>
            </a:r>
            <a:r>
              <a:rPr lang="sk-SK" sz="2400" dirty="0" smtClean="0"/>
              <a:t>časti</a:t>
            </a:r>
            <a:r>
              <a:rPr lang="sk-SK" sz="2400" dirty="0"/>
              <a:t>, pre ktoré sme sa rozhodli.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4581128"/>
            <a:ext cx="6279164" cy="19394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134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DOSIAHNUTÉ VÝSLEDKY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218883" y="1772816"/>
            <a:ext cx="5078677" cy="4465320"/>
          </a:xfrm>
        </p:spPr>
        <p:txBody>
          <a:bodyPr/>
          <a:lstStyle/>
          <a:p>
            <a:r>
              <a:rPr lang="sk-SK" dirty="0" smtClean="0"/>
              <a:t>Dáta rozdelené na </a:t>
            </a:r>
            <a:r>
              <a:rPr lang="sk-SK" dirty="0" err="1" smtClean="0"/>
              <a:t>trénovacie</a:t>
            </a:r>
            <a:r>
              <a:rPr lang="sk-SK" dirty="0" smtClean="0"/>
              <a:t> a testovacie.</a:t>
            </a:r>
          </a:p>
          <a:p>
            <a:r>
              <a:rPr lang="sk-SK" dirty="0" smtClean="0"/>
              <a:t>Veľkosť dávky = 7</a:t>
            </a:r>
          </a:p>
          <a:p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sk-SK" dirty="0" err="1" smtClean="0"/>
              <a:t>size</a:t>
            </a:r>
            <a:r>
              <a:rPr lang="sk-SK" dirty="0" smtClean="0"/>
              <a:t> = 7</a:t>
            </a:r>
          </a:p>
          <a:p>
            <a:r>
              <a:rPr lang="sk-SK" dirty="0"/>
              <a:t>Skryté vrstvy = 256 </a:t>
            </a:r>
          </a:p>
          <a:p>
            <a:r>
              <a:rPr lang="sk-SK" dirty="0"/>
              <a:t>Epochy = 200</a:t>
            </a:r>
          </a:p>
          <a:p>
            <a:r>
              <a:rPr lang="sk-SK" dirty="0"/>
              <a:t>Straty v jednotlivých epochách sa pohybovali v desatinách.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3140968"/>
            <a:ext cx="41052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692696"/>
            <a:ext cx="8605217" cy="55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527414" y="1701800"/>
            <a:ext cx="4062942" cy="2438400"/>
          </a:xfrm>
        </p:spPr>
        <p:txBody>
          <a:bodyPr rtlCol="0">
            <a:normAutofit/>
          </a:bodyPr>
          <a:lstStyle/>
          <a:p>
            <a:pPr rtl="0"/>
            <a:r>
              <a:rPr lang="sk" sz="4800" dirty="0" smtClean="0">
                <a:solidFill>
                  <a:schemeClr val="tx1"/>
                </a:solidFill>
              </a:rPr>
              <a:t>ĎAKUJEM ZA POZORNOSŤ</a:t>
            </a:r>
            <a:endParaRPr lang="sk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https://towardsdatascience.com/bitcoin-price-prediction-using-lstm-9eb0938c22bd</a:t>
            </a:r>
          </a:p>
          <a:p>
            <a:r>
              <a:rPr lang="sk-SK" sz="2000" dirty="0"/>
              <a:t>https://towardsdatascience.com/cryptocurrency-prediction-with-lstm-4cc369c43d1b</a:t>
            </a:r>
          </a:p>
          <a:p>
            <a:r>
              <a:rPr lang="sk-SK" sz="2000" dirty="0"/>
              <a:t>https://www.kaggle.com/hamdinizar/bitcoin-ethereum</a:t>
            </a:r>
          </a:p>
          <a:p>
            <a:r>
              <a:rPr lang="sk-SK" sz="2000" dirty="0"/>
              <a:t>https://www.datacamp.com/community/tutorials/lstm-python-stock-market</a:t>
            </a:r>
          </a:p>
          <a:p>
            <a:r>
              <a:rPr lang="sk-SK" sz="2000" dirty="0"/>
              <a:t>https://</a:t>
            </a:r>
            <a:r>
              <a:rPr lang="sk-SK" sz="2000" dirty="0" smtClean="0"/>
              <a:t>www.kaggle.com/microtang/predicting-btc-price-using-rnn/notebook</a:t>
            </a:r>
            <a:endParaRPr lang="sk-SK" sz="2000" dirty="0"/>
          </a:p>
          <a:p>
            <a:r>
              <a:rPr lang="sk-SK" sz="2000" dirty="0"/>
              <a:t>https://towardsdatascience.com/learn-how-recurrent-neural-networks-work-84e975feaaf7</a:t>
            </a:r>
          </a:p>
          <a:p>
            <a:r>
              <a:rPr lang="sk-SK" sz="2000" dirty="0"/>
              <a:t>https://colah.github.io/posts/2015-08-Understanding-LSTMs/</a:t>
            </a:r>
          </a:p>
          <a:p>
            <a:r>
              <a:rPr lang="sk-SK" sz="2000" dirty="0"/>
              <a:t>https://medium.com/@izzygrandic/how-lstms-work-263ac4e412ba</a:t>
            </a:r>
          </a:p>
          <a:p>
            <a:r>
              <a:rPr lang="sk-SK" sz="2000" dirty="0"/>
              <a:t>https://ics.upjs.sk/~andrejkova/vyucba/NEU/NEU19_04.pdf</a:t>
            </a:r>
          </a:p>
        </p:txBody>
      </p:sp>
    </p:spTree>
    <p:extLst>
      <p:ext uri="{BB962C8B-B14F-4D97-AF65-F5344CB8AC3E}">
        <p14:creationId xmlns:p14="http://schemas.microsoft.com/office/powerpoint/2010/main" val="45502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dirty="0" smtClean="0"/>
              <a:t>OBSAH</a:t>
            </a:r>
            <a:endParaRPr lang="en-US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sk" dirty="0" smtClean="0"/>
          </a:p>
          <a:p>
            <a:r>
              <a:rPr lang="sk" dirty="0" smtClean="0"/>
              <a:t>Dataset</a:t>
            </a:r>
            <a:endParaRPr lang="sk" dirty="0"/>
          </a:p>
          <a:p>
            <a:pPr rtl="0"/>
            <a:r>
              <a:rPr lang="sk" dirty="0" smtClean="0"/>
              <a:t>RNN a LSTM</a:t>
            </a:r>
            <a:endParaRPr lang="sk" dirty="0"/>
          </a:p>
          <a:p>
            <a:pPr rtl="0"/>
            <a:r>
              <a:rPr lang="sk" dirty="0" smtClean="0"/>
              <a:t>Dosiahnuté výsledky</a:t>
            </a:r>
          </a:p>
          <a:p>
            <a:pPr rtl="0"/>
            <a:r>
              <a:rPr lang="sk" dirty="0" smtClean="0"/>
              <a:t>Záver</a:t>
            </a:r>
          </a:p>
          <a:p>
            <a:pPr rtl="0"/>
            <a:r>
              <a:rPr lang="sk" dirty="0" smtClean="0"/>
              <a:t>Zdroje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dirty="0" smtClean="0"/>
              <a:t>DATASET</a:t>
            </a:r>
            <a:endParaRPr lang="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sk" dirty="0"/>
          </a:p>
          <a:p>
            <a:pPr rtl="0"/>
            <a:r>
              <a:rPr lang="sk" dirty="0" smtClean="0"/>
              <a:t>Historické dáta cien Bitcoinu</a:t>
            </a:r>
            <a:endParaRPr lang="sk" dirty="0"/>
          </a:p>
          <a:p>
            <a:r>
              <a:rPr lang="sk-SK" dirty="0" smtClean="0"/>
              <a:t>september 2014 </a:t>
            </a:r>
            <a:r>
              <a:rPr lang="sk-SK" dirty="0"/>
              <a:t>-</a:t>
            </a:r>
            <a:r>
              <a:rPr lang="sk-SK" dirty="0" smtClean="0"/>
              <a:t> november 2019</a:t>
            </a:r>
          </a:p>
          <a:p>
            <a:r>
              <a:rPr lang="sk" dirty="0" smtClean="0"/>
              <a:t>1877 dní</a:t>
            </a:r>
          </a:p>
          <a:p>
            <a:r>
              <a:rPr lang="sk" dirty="0" smtClean="0"/>
              <a:t>7 stĺpcov, avšak pracujem nad dátami len jedného z nich.</a:t>
            </a:r>
            <a:endParaRPr lang="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1916832"/>
            <a:ext cx="4692999" cy="30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RNN </a:t>
            </a:r>
            <a:r>
              <a:rPr lang="sk-SK" dirty="0"/>
              <a:t>- </a:t>
            </a:r>
            <a:r>
              <a:rPr lang="sk-SK" dirty="0" err="1"/>
              <a:t>Recurrent</a:t>
            </a:r>
            <a:r>
              <a:rPr lang="sk-SK" dirty="0"/>
              <a:t> </a:t>
            </a: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Trieda umelých neurónových sietí.</a:t>
            </a:r>
          </a:p>
          <a:p>
            <a:r>
              <a:rPr lang="sk-SK" dirty="0" smtClean="0"/>
              <a:t>Spojenia </a:t>
            </a:r>
            <a:r>
              <a:rPr lang="sk-SK" dirty="0"/>
              <a:t>medzi vrcholmi tvoria </a:t>
            </a:r>
            <a:r>
              <a:rPr lang="sk-SK" dirty="0" smtClean="0"/>
              <a:t>ľubovoľný orientovaný </a:t>
            </a:r>
            <a:r>
              <a:rPr lang="sk-SK" dirty="0"/>
              <a:t>graf </a:t>
            </a:r>
            <a:r>
              <a:rPr lang="sk-SK" dirty="0" smtClean="0"/>
              <a:t>pozdĺž časovej osi.</a:t>
            </a:r>
          </a:p>
          <a:p>
            <a:r>
              <a:rPr lang="sk-SK" dirty="0" smtClean="0"/>
              <a:t>Na rozdiel </a:t>
            </a:r>
            <a:r>
              <a:rPr lang="sk-SK" dirty="0"/>
              <a:t>od vrstvových neurónových sietí </a:t>
            </a:r>
            <a:r>
              <a:rPr lang="sk-SK" dirty="0" smtClean="0"/>
              <a:t>môžu </a:t>
            </a:r>
            <a:r>
              <a:rPr lang="sk-SK" dirty="0"/>
              <a:t>RNS </a:t>
            </a:r>
            <a:r>
              <a:rPr lang="sk-SK" dirty="0" smtClean="0"/>
              <a:t>využívať svoj vnútorný </a:t>
            </a:r>
            <a:r>
              <a:rPr lang="sk-SK" dirty="0"/>
              <a:t>stav (</a:t>
            </a:r>
            <a:r>
              <a:rPr lang="sk-SK" dirty="0" err="1" smtClean="0"/>
              <a:t>pama</a:t>
            </a:r>
            <a:r>
              <a:rPr lang="sk-SK" dirty="0" err="1"/>
              <a:t>ť</a:t>
            </a:r>
            <a:r>
              <a:rPr lang="sk-SK" dirty="0" smtClean="0"/>
              <a:t>) </a:t>
            </a:r>
            <a:r>
              <a:rPr lang="sk-SK" dirty="0"/>
              <a:t>na spracovanie sekvencií vstupov.</a:t>
            </a:r>
          </a:p>
          <a:p>
            <a:endParaRPr lang="sk-SK" dirty="0"/>
          </a:p>
        </p:txBody>
      </p:sp>
      <p:pic>
        <p:nvPicPr>
          <p:cNvPr id="2050" name="Picture 2" descr="https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1772816"/>
            <a:ext cx="2811839" cy="4365104"/>
          </a:xfrm>
          <a:prstGeom prst="rect">
            <a:avLst/>
          </a:prstGeom>
          <a:solidFill>
            <a:schemeClr val="tx1"/>
          </a:solidFill>
          <a:ln w="149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902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204864"/>
            <a:ext cx="10292930" cy="2704462"/>
          </a:xfrm>
          <a:prstGeom prst="rect">
            <a:avLst/>
          </a:prstGeom>
          <a:solidFill>
            <a:schemeClr val="tx1"/>
          </a:solidFill>
          <a:ln w="149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 - </a:t>
            </a:r>
            <a:r>
              <a:rPr lang="en-US" dirty="0"/>
              <a:t>Long </a:t>
            </a:r>
            <a:r>
              <a:rPr lang="en-US" dirty="0" smtClean="0"/>
              <a:t>Short</a:t>
            </a:r>
            <a:r>
              <a:rPr lang="sk-SK" dirty="0" smtClean="0"/>
              <a:t>-</a:t>
            </a:r>
            <a:r>
              <a:rPr lang="en-US" dirty="0" smtClean="0"/>
              <a:t>Term </a:t>
            </a:r>
            <a:r>
              <a:rPr lang="en-US" dirty="0"/>
              <a:t>Memory networks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218883" y="1916008"/>
            <a:ext cx="5078677" cy="4465320"/>
          </a:xfrm>
        </p:spPr>
        <p:txBody>
          <a:bodyPr/>
          <a:lstStyle/>
          <a:p>
            <a:r>
              <a:rPr lang="sk-SK" dirty="0" smtClean="0"/>
              <a:t>Špeciálny druh RNN</a:t>
            </a:r>
          </a:p>
          <a:p>
            <a:r>
              <a:rPr lang="sk-SK" dirty="0" smtClean="0"/>
              <a:t>Sú </a:t>
            </a:r>
            <a:r>
              <a:rPr lang="sk-SK" dirty="0"/>
              <a:t>schopné </a:t>
            </a:r>
            <a:r>
              <a:rPr lang="sk-SK" dirty="0" smtClean="0"/>
              <a:t>učiť </a:t>
            </a:r>
            <a:r>
              <a:rPr lang="sk-SK" dirty="0"/>
              <a:t>sa dlhodobým </a:t>
            </a:r>
            <a:r>
              <a:rPr lang="sk-SK" dirty="0" smtClean="0"/>
              <a:t>závislostiam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6500707" y="1916008"/>
            <a:ext cx="5078677" cy="4465320"/>
          </a:xfrm>
        </p:spPr>
        <p:txBody>
          <a:bodyPr/>
          <a:lstStyle/>
          <a:p>
            <a:r>
              <a:rPr lang="sk-SK" dirty="0" err="1"/>
              <a:t>Rekurentné</a:t>
            </a:r>
            <a:r>
              <a:rPr lang="sk-SK" dirty="0"/>
              <a:t> neurónové siete majú tvar reťazca opakujúcich sa modulov neurónovej siete.</a:t>
            </a:r>
          </a:p>
          <a:p>
            <a:endParaRPr lang="sk-SK" dirty="0"/>
          </a:p>
        </p:txBody>
      </p:sp>
      <p:pic>
        <p:nvPicPr>
          <p:cNvPr id="6" name="Picture 2" descr="https://miro.medium.com/max/1363/0*-K-4E6X_VecgOP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3700656"/>
            <a:ext cx="6802497" cy="26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2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 - </a:t>
            </a:r>
            <a:r>
              <a:rPr lang="en-US" dirty="0"/>
              <a:t>Long </a:t>
            </a:r>
            <a:r>
              <a:rPr lang="en-US" dirty="0" smtClean="0"/>
              <a:t>Short</a:t>
            </a:r>
            <a:r>
              <a:rPr lang="sk-SK" dirty="0" smtClean="0"/>
              <a:t>-</a:t>
            </a:r>
            <a:r>
              <a:rPr lang="en-US" dirty="0" smtClean="0"/>
              <a:t>Term </a:t>
            </a:r>
            <a:r>
              <a:rPr lang="en-US" dirty="0"/>
              <a:t>Memory networks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LSTM </a:t>
            </a:r>
            <a:r>
              <a:rPr lang="sk-SK" dirty="0"/>
              <a:t>majú </a:t>
            </a:r>
            <a:r>
              <a:rPr lang="sk-SK" dirty="0" smtClean="0"/>
              <a:t>tiež </a:t>
            </a:r>
            <a:r>
              <a:rPr lang="sk-SK" dirty="0"/>
              <a:t>túto </a:t>
            </a:r>
            <a:r>
              <a:rPr lang="sk-SK" dirty="0" smtClean="0"/>
              <a:t>reťazovú štruktúru</a:t>
            </a:r>
            <a:r>
              <a:rPr lang="sk-SK" dirty="0"/>
              <a:t>, ale opakujúci sa </a:t>
            </a:r>
            <a:r>
              <a:rPr lang="sk-SK" dirty="0" smtClean="0"/>
              <a:t>modul má inú štruktúru.</a:t>
            </a:r>
          </a:p>
          <a:p>
            <a:r>
              <a:rPr lang="sk-SK" dirty="0"/>
              <a:t>Namiesto jednej vrstvy existujú štyri, ktoré </a:t>
            </a:r>
            <a:r>
              <a:rPr lang="sk-SK" dirty="0" err="1"/>
              <a:t>interagujú</a:t>
            </a:r>
            <a:r>
              <a:rPr lang="sk-SK" dirty="0"/>
              <a:t> zvláštnym spôsobom</a:t>
            </a:r>
            <a:r>
              <a:rPr lang="sk-SK" dirty="0" smtClean="0"/>
              <a:t>.</a:t>
            </a:r>
          </a:p>
          <a:p>
            <a:r>
              <a:rPr lang="sk-SK" dirty="0"/>
              <a:t>LSTM má 4 „brány“:</a:t>
            </a:r>
          </a:p>
          <a:p>
            <a:pPr lvl="1"/>
            <a:r>
              <a:rPr lang="sk-SK" dirty="0" err="1"/>
              <a:t>forget</a:t>
            </a:r>
            <a:endParaRPr lang="sk-SK" dirty="0"/>
          </a:p>
          <a:p>
            <a:pPr lvl="1"/>
            <a:r>
              <a:rPr lang="sk-SK" dirty="0" err="1"/>
              <a:t>learn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remember</a:t>
            </a:r>
            <a:r>
              <a:rPr lang="sk-SK" dirty="0"/>
              <a:t> (</a:t>
            </a:r>
            <a:r>
              <a:rPr lang="sk-SK" dirty="0" err="1"/>
              <a:t>memory</a:t>
            </a:r>
            <a:r>
              <a:rPr lang="sk-SK" dirty="0"/>
              <a:t> </a:t>
            </a:r>
            <a:r>
              <a:rPr lang="sk-SK" dirty="0" err="1"/>
              <a:t>cell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use</a:t>
            </a:r>
            <a:r>
              <a:rPr lang="sk-SK" dirty="0"/>
              <a:t> (output)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122" name="Picture 2" descr="https://miro.medium.com/max/930/1*hMzWbRrwLiSv0vDrRLJx3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348880"/>
            <a:ext cx="4536504" cy="30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k-SK" sz="2200" dirty="0" smtClean="0"/>
              <a:t>Kľúčom </a:t>
            </a:r>
            <a:r>
              <a:rPr lang="sk-SK" sz="2200" dirty="0"/>
              <a:t>k LSTM je stav buniek, horizontálna </a:t>
            </a:r>
            <a:r>
              <a:rPr lang="sk-SK" sz="2200" dirty="0" smtClean="0"/>
              <a:t>čiara </a:t>
            </a:r>
            <a:r>
              <a:rPr lang="sk-SK" sz="2200" dirty="0"/>
              <a:t>prechádza </a:t>
            </a:r>
            <a:r>
              <a:rPr lang="sk-SK" sz="2200" dirty="0" smtClean="0"/>
              <a:t>cez </a:t>
            </a:r>
            <a:r>
              <a:rPr lang="sk-SK" sz="2200" dirty="0"/>
              <a:t>hornú </a:t>
            </a:r>
            <a:r>
              <a:rPr lang="sk-SK" sz="2200" dirty="0" smtClean="0"/>
              <a:t>časť </a:t>
            </a:r>
            <a:r>
              <a:rPr lang="sk-SK" sz="2200" dirty="0"/>
              <a:t>diagramu. </a:t>
            </a:r>
            <a:endParaRPr lang="sk-SK" sz="2200" dirty="0" smtClean="0"/>
          </a:p>
          <a:p>
            <a:pPr>
              <a:lnSpc>
                <a:spcPct val="100000"/>
              </a:lnSpc>
            </a:pPr>
            <a:r>
              <a:rPr lang="sk-SK" sz="2200" dirty="0"/>
              <a:t>Stav buniek je ako dopravný pás. </a:t>
            </a:r>
            <a:endParaRPr lang="sk-SK" sz="2200" dirty="0" smtClean="0"/>
          </a:p>
          <a:p>
            <a:pPr>
              <a:lnSpc>
                <a:spcPct val="100000"/>
              </a:lnSpc>
            </a:pPr>
            <a:r>
              <a:rPr lang="sk-SK" sz="2200" dirty="0" smtClean="0"/>
              <a:t>Pohybuje </a:t>
            </a:r>
            <a:r>
              <a:rPr lang="sk-SK" sz="2200" dirty="0"/>
              <a:t>sa rovno po celom </a:t>
            </a:r>
            <a:r>
              <a:rPr lang="sk-SK" sz="2200" dirty="0" smtClean="0"/>
              <a:t>reťazci</a:t>
            </a:r>
            <a:r>
              <a:rPr lang="sk-SK" sz="2200" dirty="0"/>
              <a:t>, len s malými lineárnymi interakciami.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200" dirty="0"/>
              <a:t>Je veľmi jednoduché pre informácie prechádzať bez zmeny. </a:t>
            </a:r>
          </a:p>
          <a:p>
            <a:pPr>
              <a:lnSpc>
                <a:spcPct val="100000"/>
              </a:lnSpc>
            </a:pPr>
            <a:r>
              <a:rPr lang="sk-SK" sz="2200" dirty="0" err="1"/>
              <a:t>Sigmoidálna</a:t>
            </a:r>
            <a:r>
              <a:rPr lang="sk-SK" sz="2200" dirty="0"/>
              <a:t> vrstva má aktivačnú funkciu nezápornú </a:t>
            </a:r>
            <a:r>
              <a:rPr lang="sk-SK" sz="2200" dirty="0" err="1"/>
              <a:t>sigmoidu</a:t>
            </a:r>
            <a:r>
              <a:rPr lang="sk-SK" sz="2200" dirty="0"/>
              <a:t>. </a:t>
            </a:r>
          </a:p>
          <a:p>
            <a:endParaRPr lang="sk-SK" sz="22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4581128"/>
            <a:ext cx="6279165" cy="19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LSTM – 1. krok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218883" y="1916008"/>
            <a:ext cx="5078677" cy="4465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 smtClean="0"/>
              <a:t>Rozhodnúť, </a:t>
            </a:r>
            <a:r>
              <a:rPr lang="sk-SK" dirty="0"/>
              <a:t>aké informácie budeme </a:t>
            </a:r>
            <a:r>
              <a:rPr lang="sk-SK" dirty="0" smtClean="0"/>
              <a:t>vyhadzovať z </a:t>
            </a:r>
            <a:r>
              <a:rPr lang="sk-SK" dirty="0"/>
              <a:t>bunkového </a:t>
            </a:r>
            <a:r>
              <a:rPr lang="sk-SK" dirty="0" smtClean="0"/>
              <a:t>stavu.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500707" y="1916008"/>
            <a:ext cx="5078677" cy="4465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/>
              <a:t>Zabúdajúca </a:t>
            </a:r>
            <a:r>
              <a:rPr lang="sk-SK" dirty="0" smtClean="0"/>
              <a:t>vrstva (</a:t>
            </a:r>
            <a:r>
              <a:rPr lang="sk-SK" dirty="0" err="1" smtClean="0"/>
              <a:t>forget</a:t>
            </a:r>
            <a:r>
              <a:rPr lang="sk-SK" dirty="0" smtClean="0"/>
              <a:t>) </a:t>
            </a:r>
            <a:r>
              <a:rPr lang="sk-SK" dirty="0"/>
              <a:t>- pozerá sa na h</a:t>
            </a:r>
            <a:r>
              <a:rPr lang="sk-SK" baseline="-25000" dirty="0"/>
              <a:t>t−1 </a:t>
            </a:r>
            <a:r>
              <a:rPr lang="sk-SK" dirty="0"/>
              <a:t>a </a:t>
            </a:r>
            <a:r>
              <a:rPr lang="sk-SK" dirty="0" err="1"/>
              <a:t>x</a:t>
            </a:r>
            <a:r>
              <a:rPr lang="sk-SK" baseline="-25000" dirty="0" err="1"/>
              <a:t>t</a:t>
            </a:r>
            <a:r>
              <a:rPr lang="sk-SK" dirty="0"/>
              <a:t> a výstupom je číslo medzi 0 a 1 pre každú hodnotu v bunkovom stave C</a:t>
            </a:r>
            <a:r>
              <a:rPr lang="sk-SK" baseline="-25000" dirty="0"/>
              <a:t>t−</a:t>
            </a:r>
            <a:r>
              <a:rPr lang="sk-SK" baseline="-25000" dirty="0" smtClean="0"/>
              <a:t>1</a:t>
            </a:r>
            <a:r>
              <a:rPr lang="sk-SK" dirty="0" smtClean="0"/>
              <a:t>.</a:t>
            </a:r>
            <a:endParaRPr lang="sk-SK" dirty="0"/>
          </a:p>
          <a:p>
            <a:pPr>
              <a:lnSpc>
                <a:spcPct val="100000"/>
              </a:lnSpc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4581128"/>
            <a:ext cx="6279164" cy="19394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4624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ógie 16: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s trojitými čiarami obvodov (širokouhlý formát)</Template>
  <TotalTime>63</TotalTime>
  <Words>506</Words>
  <Application>Microsoft Office PowerPoint</Application>
  <PresentationFormat>Vlastná</PresentationFormat>
  <Paragraphs>73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Technológie 16: 9</vt:lpstr>
      <vt:lpstr>Bitcoin</vt:lpstr>
      <vt:lpstr>OBSAH</vt:lpstr>
      <vt:lpstr>DATASET</vt:lpstr>
      <vt:lpstr>RNN - Recurrent Neural Networks</vt:lpstr>
      <vt:lpstr>Prezentácia programu PowerPoint</vt:lpstr>
      <vt:lpstr>LSTM - Long Short-Term Memory networks</vt:lpstr>
      <vt:lpstr>LSTM - Long Short-Term Memory networks</vt:lpstr>
      <vt:lpstr>LSTM</vt:lpstr>
      <vt:lpstr>LSTM – 1. krok</vt:lpstr>
      <vt:lpstr>LSTM – 2. krok</vt:lpstr>
      <vt:lpstr>LSTM – 3. krok</vt:lpstr>
      <vt:lpstr>LSTM – 4. krok</vt:lpstr>
      <vt:lpstr>DOSIAHNUTÉ VÝSLEDKY</vt:lpstr>
      <vt:lpstr>Prezentácia programu PowerPoint</vt:lpstr>
      <vt:lpstr>ĎAKUJEM ZA POZORNOSŤ</vt:lpstr>
      <vt:lpstr>ZDROJE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Viktor Pokojny</dc:creator>
  <cp:lastModifiedBy>Viktor Pokojny</cp:lastModifiedBy>
  <cp:revision>9</cp:revision>
  <dcterms:created xsi:type="dcterms:W3CDTF">2020-05-08T18:56:41Z</dcterms:created>
  <dcterms:modified xsi:type="dcterms:W3CDTF">2020-05-08T20:00:09Z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