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sldIdLst>
    <p:sldId id="256" r:id="rId2"/>
    <p:sldId id="258" r:id="rId3"/>
    <p:sldId id="271" r:id="rId4"/>
    <p:sldId id="259" r:id="rId5"/>
    <p:sldId id="260" r:id="rId6"/>
    <p:sldId id="269" r:id="rId7"/>
    <p:sldId id="261" r:id="rId8"/>
    <p:sldId id="268" r:id="rId9"/>
    <p:sldId id="262" r:id="rId10"/>
    <p:sldId id="270" r:id="rId11"/>
    <p:sldId id="263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655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dirty="0" smtClean="0"/>
              <a:t>Upraviť štýly predlohy textu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6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utorial-first-neural-network-python-keras/" TargetMode="External"/><Relationship Id="rId7" Type="http://schemas.openxmlformats.org/officeDocument/2006/relationships/hyperlink" Target="https://www.kaggle.com/team-ai/bitcoin-price-prediction" TargetMode="External"/><Relationship Id="rId2" Type="http://schemas.openxmlformats.org/officeDocument/2006/relationships/hyperlink" Target="https://www.infoworld.com/article/3336192/what-is-keras-the-deep-neural-network-api-explained.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5" Type="http://schemas.openxmlformats.org/officeDocument/2006/relationships/hyperlink" Target="https://towardsdatascience.com/a-look-at-gradient-descent-and-rmsprop-optimizers-f77d483ef08b" TargetMode="External"/><Relationship Id="rId4" Type="http://schemas.openxmlformats.org/officeDocument/2006/relationships/hyperlink" Target="https://vidishajitani.medium.com/recurrent-neural-network-maths-69214e4d69e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Neurónové siete</a:t>
            </a:r>
            <a:br>
              <a:rPr lang="sk-SK" dirty="0" smtClean="0"/>
            </a:br>
            <a:r>
              <a:rPr lang="sk-SK" sz="3200" dirty="0" smtClean="0"/>
              <a:t>Predikcia ceny </a:t>
            </a:r>
            <a:r>
              <a:rPr lang="sk-SK" sz="3200" dirty="0" err="1" smtClean="0"/>
              <a:t>Bitcoinu</a:t>
            </a:r>
            <a:r>
              <a:rPr lang="sk-SK" sz="3200" dirty="0" smtClean="0"/>
              <a:t>	</a:t>
            </a:r>
            <a:endParaRPr lang="sk-SK" sz="3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MATÚŠ RUSŇÁK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93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Vizualizácia</a:t>
            </a:r>
            <a:br>
              <a:rPr lang="sk-SK" dirty="0" smtClean="0"/>
            </a:br>
            <a:r>
              <a:rPr lang="sk-SK" dirty="0" smtClean="0"/>
              <a:t>chybovosti</a:t>
            </a:r>
            <a:endParaRPr lang="sk-SK" dirty="0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82" y="1123837"/>
            <a:ext cx="6873414" cy="41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3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sk-SK" dirty="0" smtClean="0"/>
              <a:t>Vizualizácia</a:t>
            </a:r>
            <a:br>
              <a:rPr lang="sk-SK" dirty="0" smtClean="0"/>
            </a:br>
            <a:r>
              <a:rPr lang="sk-SK" dirty="0" smtClean="0"/>
              <a:t>výsledkov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313" y="1459511"/>
            <a:ext cx="6161724" cy="39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Matematické výpočty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81" y="2927699"/>
            <a:ext cx="4076700" cy="390525"/>
          </a:xfrm>
          <a:prstGeom prst="rect">
            <a:avLst/>
          </a:prstGeom>
        </p:spPr>
      </p:pic>
      <p:pic>
        <p:nvPicPr>
          <p:cNvPr id="1028" name="Picture 4" descr="https://miro.medium.com/max/524/1*m_PC8M4y9UKYU9JNuOC9J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45" y="3801751"/>
            <a:ext cx="3054572" cy="25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290/1*AxFeBKgp0r98Ha2FWZLuQ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06" y="849169"/>
            <a:ext cx="2762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6144206" y="407900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Výstup </a:t>
            </a:r>
            <a:r>
              <a:rPr lang="sk-SK" dirty="0" err="1" smtClean="0"/>
              <a:t>SimpleRNN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08426" y="2316604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Aktivačná funkcia </a:t>
            </a:r>
            <a:r>
              <a:rPr lang="sk-SK" dirty="0" err="1" smtClean="0"/>
              <a:t>Relu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108426" y="340771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Optimalizátor</a:t>
            </a:r>
            <a:r>
              <a:rPr lang="sk-SK" dirty="0" smtClean="0"/>
              <a:t> </a:t>
            </a:r>
            <a:r>
              <a:rPr lang="sk-SK" dirty="0" err="1" smtClean="0"/>
              <a:t>RMSprop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 smtClean="0">
              <a:hlinkClick r:id="rId2"/>
            </a:endParaRPr>
          </a:p>
          <a:p>
            <a:endParaRPr lang="sk-SK" dirty="0">
              <a:hlinkClick r:id="rId2"/>
            </a:endParaRPr>
          </a:p>
          <a:p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://keras.io/guides/working_with_rnns/</a:t>
            </a:r>
          </a:p>
          <a:p>
            <a:r>
              <a:rPr lang="sk-SK" dirty="0">
                <a:hlinkClick r:id="rId2"/>
              </a:rPr>
              <a:t>https://machinelearningmastery.com/learning-rate-for-deep-learning-neural-networks/</a:t>
            </a:r>
          </a:p>
          <a:p>
            <a:r>
              <a:rPr lang="sk-SK" dirty="0">
                <a:hlinkClick r:id="rId2"/>
              </a:rPr>
              <a:t>https://towardsdev.com/recurrent-models-overview-d93c5bfd3376</a:t>
            </a:r>
          </a:p>
          <a:p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www.infoworld.com/article/3336192/what-is-keras-the-deep-neural-network-api-explained.html/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://machinelearningmastery.com/tutorial-first-neural-network-python-keras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vidishajitani.medium.com/recurrent-neural-network-maths-69214e4d69e1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towardsdatascience.com/a-look-at-gradient-descent-and-rmsprop-optimizers-f77d483ef08b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https</a:t>
            </a:r>
            <a:r>
              <a:rPr lang="sk-SK" dirty="0">
                <a:hlinkClick r:id="rId6"/>
              </a:rPr>
              <a:t>://keras.io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r>
              <a:rPr lang="sk-SK" dirty="0" err="1" smtClean="0"/>
              <a:t>Dataset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www.kaggle.com/team-ai/bitcoin-price-prediction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70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85943" y="2580775"/>
            <a:ext cx="9404723" cy="140053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Ďakujem za </a:t>
            </a:r>
            <a:r>
              <a:rPr lang="sk-SK" dirty="0" smtClean="0">
                <a:solidFill>
                  <a:schemeClr val="tx1"/>
                </a:solidFill>
              </a:rPr>
              <a:t>pozornosť!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Príprava dát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69268" y="62345"/>
            <a:ext cx="7315200" cy="5120640"/>
          </a:xfrm>
        </p:spPr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slúžiaci na predikciu zatváracej ceny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Bitcoinu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Obsahuje 7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rôznych údajov s rôznymi hodnotami.</a:t>
            </a: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Väčšina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údajov sú číselných atribútov</a:t>
            </a: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Obsahuje údaje o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cene v jednotlivých dňoch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rokoch 2013-2017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480" y="3627282"/>
            <a:ext cx="6200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Príprava </a:t>
            </a:r>
            <a:r>
              <a:rPr lang="sk-SK" dirty="0"/>
              <a:t>dát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42" y="541579"/>
            <a:ext cx="5415122" cy="264178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80" y="3766039"/>
            <a:ext cx="5918057" cy="2939093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6216504" y="3290033"/>
            <a:ext cx="16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</a:rPr>
              <a:t>Testovacie dáta</a:t>
            </a:r>
            <a:endParaRPr lang="sk-SK" dirty="0">
              <a:latin typeface="Times New Roman" panose="02020603050405020304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095999" y="118910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latin typeface="Times New Roman" panose="02020603050405020304" pitchFamily="18" charset="0"/>
              </a:rPr>
              <a:t>Trénovacie</a:t>
            </a:r>
            <a:r>
              <a:rPr lang="sk-SK" dirty="0" smtClean="0">
                <a:latin typeface="Times New Roman" panose="02020603050405020304" pitchFamily="18" charset="0"/>
              </a:rPr>
              <a:t> dáta</a:t>
            </a:r>
            <a:endParaRPr lang="sk-SK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ovná spojovacia šípka 6"/>
          <p:cNvCxnSpPr/>
          <p:nvPr/>
        </p:nvCxnSpPr>
        <p:spPr>
          <a:xfrm flipV="1">
            <a:off x="6363709" y="3986440"/>
            <a:ext cx="2072761" cy="1009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ástupný objekt pre obsah 10"/>
          <p:cNvSpPr>
            <a:spLocks noGrp="1"/>
          </p:cNvSpPr>
          <p:nvPr>
            <p:ph idx="1"/>
          </p:nvPr>
        </p:nvSpPr>
        <p:spPr>
          <a:xfrm>
            <a:off x="3869268" y="722792"/>
            <a:ext cx="7315200" cy="5120640"/>
          </a:xfrm>
        </p:spPr>
        <p:txBody>
          <a:bodyPr/>
          <a:lstStyle/>
          <a:p>
            <a:r>
              <a:rPr lang="sk-SK" dirty="0" smtClean="0"/>
              <a:t>Rozdelenie </a:t>
            </a:r>
            <a:r>
              <a:rPr lang="sk-SK" dirty="0"/>
              <a:t>údajov do dvoch polí kde </a:t>
            </a:r>
            <a:r>
              <a:rPr lang="sk-SK" dirty="0" smtClean="0"/>
              <a:t>“</a:t>
            </a:r>
            <a:r>
              <a:rPr lang="sk-SK" dirty="0" err="1" smtClean="0"/>
              <a:t>train</a:t>
            </a:r>
            <a:r>
              <a:rPr lang="sk-SK" dirty="0" smtClean="0"/>
              <a:t>“ </a:t>
            </a:r>
            <a:r>
              <a:rPr lang="sk-SK" dirty="0"/>
              <a:t>obsahuje </a:t>
            </a:r>
            <a:r>
              <a:rPr lang="sk-SK" dirty="0" err="1" smtClean="0"/>
              <a:t>tr</a:t>
            </a:r>
            <a:r>
              <a:rPr lang="sk-SK" dirty="0" err="1"/>
              <a:t>é</a:t>
            </a:r>
            <a:r>
              <a:rPr lang="sk-SK" dirty="0" err="1" smtClean="0"/>
              <a:t>novacie</a:t>
            </a:r>
            <a:r>
              <a:rPr lang="sk-SK" dirty="0" smtClean="0"/>
              <a:t> údaje a “test“ testovacie údaje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Chceme pracovať od najstaršieho dátumu čiže začíname na konci </a:t>
            </a:r>
            <a:r>
              <a:rPr lang="sk-SK" dirty="0" err="1" smtClean="0"/>
              <a:t>datasetu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Úprava polí a normalizácia dát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Príprava dát</a:t>
            </a: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1905004"/>
            <a:ext cx="7315200" cy="686216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08" y="3330519"/>
            <a:ext cx="3000375" cy="885825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908" y="4724124"/>
            <a:ext cx="5238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Generátor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920836" y="11238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</a:rPr>
              <a:t>Následne potrebujeme definovať </a:t>
            </a:r>
            <a:r>
              <a:rPr lang="sk-SK" dirty="0">
                <a:latin typeface="Times New Roman" panose="02020603050405020304" pitchFamily="18" charset="0"/>
              </a:rPr>
              <a:t>generátor, ktorý </a:t>
            </a:r>
            <a:r>
              <a:rPr lang="sk-SK" dirty="0" smtClean="0">
                <a:latin typeface="Times New Roman" panose="02020603050405020304" pitchFamily="18" charset="0"/>
              </a:rPr>
              <a:t>vytvára </a:t>
            </a:r>
            <a:r>
              <a:rPr lang="sk-SK" dirty="0">
                <a:latin typeface="Times New Roman" panose="02020603050405020304" pitchFamily="18" charset="0"/>
              </a:rPr>
              <a:t>n-</a:t>
            </a:r>
            <a:r>
              <a:rPr lang="sk-SK" dirty="0" err="1">
                <a:latin typeface="Times New Roman" panose="02020603050405020304" pitchFamily="18" charset="0"/>
              </a:rPr>
              <a:t>ticu</a:t>
            </a:r>
            <a:r>
              <a:rPr lang="sk-SK" dirty="0">
                <a:latin typeface="Times New Roman" panose="02020603050405020304" pitchFamily="18" charset="0"/>
              </a:rPr>
              <a:t> (vzorky, ciele</a:t>
            </a:r>
            <a:r>
              <a:rPr lang="sk-SK" dirty="0" smtClean="0">
                <a:latin typeface="Times New Roman" panose="02020603050405020304" pitchFamily="18" charset="0"/>
              </a:rPr>
              <a:t>), z našich vstupných údajov</a:t>
            </a:r>
            <a:endParaRPr lang="sk-SK" dirty="0">
              <a:latin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36" y="2219498"/>
            <a:ext cx="7274831" cy="33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Generátor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32" y="1823189"/>
            <a:ext cx="7943401" cy="32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60956" y="489611"/>
            <a:ext cx="7203284" cy="3383695"/>
          </a:xfrm>
        </p:spPr>
        <p:txBody>
          <a:bodyPr/>
          <a:lstStyle/>
          <a:p>
            <a:r>
              <a:rPr lang="sk-SK" dirty="0" smtClean="0"/>
              <a:t>Neurónová sieť založená na </a:t>
            </a:r>
            <a:r>
              <a:rPr lang="sk-SK" dirty="0" err="1" smtClean="0"/>
              <a:t>Keras</a:t>
            </a:r>
            <a:endParaRPr lang="sk-SK" dirty="0" smtClean="0"/>
          </a:p>
          <a:p>
            <a:r>
              <a:rPr lang="sk-SK" dirty="0" smtClean="0"/>
              <a:t>Sekvenčný model siete</a:t>
            </a:r>
          </a:p>
          <a:p>
            <a:r>
              <a:rPr lang="sk-SK" dirty="0" err="1" smtClean="0"/>
              <a:t>SimpleRNN</a:t>
            </a:r>
            <a:endParaRPr lang="sk-SK" dirty="0" smtClean="0"/>
          </a:p>
          <a:p>
            <a:r>
              <a:rPr lang="sk-SK" dirty="0" smtClean="0"/>
              <a:t>Pomocou </a:t>
            </a:r>
            <a:r>
              <a:rPr lang="sk-SK" dirty="0" err="1" smtClean="0"/>
              <a:t>model.add</a:t>
            </a:r>
            <a:r>
              <a:rPr lang="sk-SK" dirty="0" smtClean="0"/>
              <a:t> pridávame vrstvy, 1 skrytú </a:t>
            </a:r>
            <a:r>
              <a:rPr lang="sk-SK" dirty="0"/>
              <a:t>a 1 </a:t>
            </a:r>
            <a:r>
              <a:rPr lang="sk-SK" dirty="0" smtClean="0"/>
              <a:t>výstupnú</a:t>
            </a:r>
          </a:p>
          <a:p>
            <a:r>
              <a:rPr lang="sk-SK" dirty="0" smtClean="0"/>
              <a:t>Aktivačná funkcia </a:t>
            </a:r>
            <a:r>
              <a:rPr lang="sk-SK" dirty="0" err="1" smtClean="0"/>
              <a:t>relu</a:t>
            </a:r>
            <a:endParaRPr lang="sk-SK" dirty="0" smtClean="0"/>
          </a:p>
          <a:p>
            <a:r>
              <a:rPr lang="sk-SK" dirty="0" err="1" smtClean="0"/>
              <a:t>Optimalizátor</a:t>
            </a:r>
            <a:r>
              <a:rPr lang="sk-SK" dirty="0" smtClean="0"/>
              <a:t> </a:t>
            </a:r>
            <a:r>
              <a:rPr lang="sk-SK" dirty="0" err="1" smtClean="0"/>
              <a:t>RMSprop</a:t>
            </a:r>
            <a:endParaRPr lang="sk-SK" dirty="0" smtClean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56" y="3873306"/>
            <a:ext cx="7584844" cy="23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Trénovanie modelu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60" y="2101717"/>
            <a:ext cx="8370536" cy="26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60955" y="1123837"/>
            <a:ext cx="7315200" cy="1729463"/>
          </a:xfrm>
        </p:spPr>
        <p:txBody>
          <a:bodyPr>
            <a:normAutofit/>
          </a:bodyPr>
          <a:lstStyle/>
          <a:p>
            <a:r>
              <a:rPr lang="sk-SK" dirty="0"/>
              <a:t>Pomocou </a:t>
            </a:r>
            <a:r>
              <a:rPr lang="sk-SK" dirty="0" smtClean="0"/>
              <a:t>natrénovaného </a:t>
            </a:r>
            <a:r>
              <a:rPr lang="sk-SK" dirty="0"/>
              <a:t>modelu a metódy </a:t>
            </a:r>
            <a:r>
              <a:rPr lang="sk-SK" dirty="0" err="1"/>
              <a:t>predict</a:t>
            </a:r>
            <a:r>
              <a:rPr lang="sk-SK" dirty="0"/>
              <a:t>() sa vygenerujú predikcie výsledkov </a:t>
            </a:r>
            <a:r>
              <a:rPr lang="sk-SK" dirty="0" smtClean="0"/>
              <a:t> </a:t>
            </a:r>
            <a:r>
              <a:rPr lang="sk-SK" dirty="0"/>
              <a:t>z </a:t>
            </a:r>
            <a:r>
              <a:rPr lang="sk-SK" dirty="0" smtClean="0"/>
              <a:t>našich dát</a:t>
            </a:r>
            <a:endParaRPr lang="sk-SK" dirty="0"/>
          </a:p>
          <a:p>
            <a:r>
              <a:rPr lang="sk-SK" dirty="0" smtClean="0"/>
              <a:t>Následne musíme upraviť dáta tak, aby sme ich vedeli interpretovať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Testovanie modelu</a:t>
            </a:r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55" y="3489587"/>
            <a:ext cx="7952365" cy="13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ám">
  <a:themeElements>
    <a:clrScheme name="Rám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TM03457475[[fn=Rám]]</Template>
  <TotalTime>646</TotalTime>
  <Words>202</Words>
  <Application>Microsoft Office PowerPoint</Application>
  <PresentationFormat>Širokouhlá</PresentationFormat>
  <Paragraphs>52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Corbel</vt:lpstr>
      <vt:lpstr>Times New Roman</vt:lpstr>
      <vt:lpstr>Wingdings 2</vt:lpstr>
      <vt:lpstr>Rám</vt:lpstr>
      <vt:lpstr>Neurónové siete Predikcia ceny Bitcoinu </vt:lpstr>
      <vt:lpstr>Príprava dát</vt:lpstr>
      <vt:lpstr>Príprava dát</vt:lpstr>
      <vt:lpstr>Príprava dát</vt:lpstr>
      <vt:lpstr>Generátor</vt:lpstr>
      <vt:lpstr>Generátor</vt:lpstr>
      <vt:lpstr>Neurónová sieť</vt:lpstr>
      <vt:lpstr>Trénovanie modelu</vt:lpstr>
      <vt:lpstr>Testovanie modelu</vt:lpstr>
      <vt:lpstr>Vizualizácia chybovosti</vt:lpstr>
      <vt:lpstr>Vizualizácia výsledkov</vt:lpstr>
      <vt:lpstr>Matematické výpočty</vt:lpstr>
      <vt:lpstr>Použitá 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Porovnanie spotreby vody v domácnostiach v stredne veľkom meste</dc:title>
  <dc:creator>Tomáš Galko</dc:creator>
  <cp:lastModifiedBy>Matúš Rusňák</cp:lastModifiedBy>
  <cp:revision>46</cp:revision>
  <dcterms:created xsi:type="dcterms:W3CDTF">2020-05-07T15:07:56Z</dcterms:created>
  <dcterms:modified xsi:type="dcterms:W3CDTF">2021-05-07T21:05:39Z</dcterms:modified>
</cp:coreProperties>
</file>