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73" r:id="rId8"/>
    <p:sldId id="274" r:id="rId9"/>
    <p:sldId id="269" r:id="rId10"/>
    <p:sldId id="270" r:id="rId11"/>
    <p:sldId id="260" r:id="rId12"/>
    <p:sldId id="263" r:id="rId13"/>
    <p:sldId id="261" r:id="rId14"/>
    <p:sldId id="266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9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3705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16" r:id="rId4"/>
    <p:sldLayoutId id="2147483717" r:id="rId5"/>
    <p:sldLayoutId id="2147483722" r:id="rId6"/>
    <p:sldLayoutId id="2147483718" r:id="rId7"/>
    <p:sldLayoutId id="2147483719" r:id="rId8"/>
    <p:sldLayoutId id="2147483720" r:id="rId9"/>
    <p:sldLayoutId id="2147483721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gprajapat/credit-card-approval-model-using-xgboost" TargetMode="External"/><Relationship Id="rId2" Type="http://schemas.openxmlformats.org/officeDocument/2006/relationships/hyperlink" Target="https://xgboost.readthedocs.io/en/latest/tutorials/mode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0CF75-829C-4BB7-AFAB-BCE3AB01C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8" r="18083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69ED9-5CE6-4E50-A732-0DCD75D01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4" y="768484"/>
            <a:ext cx="6292179" cy="3585821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Predikcia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schválenia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kreditnej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en-US" dirty="0" err="1">
                <a:solidFill>
                  <a:schemeClr val="bg1"/>
                </a:solidFill>
              </a:rPr>
              <a:t>pomocou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SXGBoost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966076-33E4-4412-BC1C-C3A6A2F9D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Danylo Shulzhenko</a:t>
            </a:r>
            <a:endParaRPr lang="ru-RU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0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0EE9AE-D516-4651-ACA8-B6266C3A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99" y="469895"/>
            <a:ext cx="9840601" cy="39593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3)</a:t>
            </a:r>
            <a:r>
              <a:rPr lang="en-US" b="1" dirty="0" err="1"/>
              <a:t>Optimalizácia</a:t>
            </a:r>
            <a:r>
              <a:rPr lang="en-US" dirty="0"/>
              <a:t> </a:t>
            </a:r>
            <a:r>
              <a:rPr lang="en-US" b="1" dirty="0" err="1"/>
              <a:t>hardvéru</a:t>
            </a:r>
            <a:r>
              <a:rPr lang="en-US" dirty="0"/>
              <a:t>: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navrhnutý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dirty="0" err="1"/>
              <a:t>efektívne</a:t>
            </a:r>
            <a:r>
              <a:rPr lang="en-US" dirty="0"/>
              <a:t> </a:t>
            </a:r>
            <a:r>
              <a:rPr lang="en-US" dirty="0" err="1"/>
              <a:t>využíval</a:t>
            </a:r>
            <a:r>
              <a:rPr lang="en-US" dirty="0"/>
              <a:t> </a:t>
            </a:r>
            <a:r>
              <a:rPr lang="en-US" dirty="0" err="1"/>
              <a:t>hardvérové</a:t>
            </a:r>
            <a:r>
              <a:rPr lang="en-US" dirty="0"/>
              <a:t> ​​</a:t>
            </a:r>
            <a:r>
              <a:rPr lang="en-US" dirty="0" err="1"/>
              <a:t>prostriedky</a:t>
            </a:r>
            <a:r>
              <a:rPr lang="en-US" dirty="0"/>
              <a:t>. Toho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dosahuje</a:t>
            </a:r>
            <a:r>
              <a:rPr lang="en-US" dirty="0"/>
              <a:t> </a:t>
            </a:r>
            <a:r>
              <a:rPr lang="en-US" dirty="0" err="1"/>
              <a:t>vedomím</a:t>
            </a:r>
            <a:r>
              <a:rPr lang="en-US" dirty="0"/>
              <a:t> </a:t>
            </a:r>
            <a:r>
              <a:rPr lang="en-US" dirty="0" err="1"/>
              <a:t>medzipamäte</a:t>
            </a:r>
            <a:r>
              <a:rPr lang="en-US" dirty="0"/>
              <a:t> </a:t>
            </a:r>
            <a:r>
              <a:rPr lang="en-US" dirty="0" err="1"/>
              <a:t>pridelením</a:t>
            </a:r>
            <a:r>
              <a:rPr lang="en-US" dirty="0"/>
              <a:t> </a:t>
            </a:r>
            <a:r>
              <a:rPr lang="en-US" dirty="0" err="1"/>
              <a:t>vnútorných</a:t>
            </a:r>
            <a:r>
              <a:rPr lang="en-US" dirty="0"/>
              <a:t> </a:t>
            </a:r>
            <a:r>
              <a:rPr lang="en-US" dirty="0" err="1"/>
              <a:t>vyrovnávacích</a:t>
            </a:r>
            <a:r>
              <a:rPr lang="en-US" dirty="0"/>
              <a:t> </a:t>
            </a:r>
            <a:r>
              <a:rPr lang="en-US" dirty="0" err="1"/>
              <a:t>pamätí</a:t>
            </a:r>
            <a:r>
              <a:rPr lang="en-US" dirty="0"/>
              <a:t> v </a:t>
            </a:r>
            <a:r>
              <a:rPr lang="en-US" dirty="0" err="1"/>
              <a:t>každom</a:t>
            </a:r>
            <a:r>
              <a:rPr lang="en-US" dirty="0"/>
              <a:t> </a:t>
            </a:r>
            <a:r>
              <a:rPr lang="en-US" dirty="0" err="1"/>
              <a:t>vlákne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ukladanie</a:t>
            </a:r>
            <a:r>
              <a:rPr lang="en-US" dirty="0"/>
              <a:t> </a:t>
            </a:r>
            <a:r>
              <a:rPr lang="en-US" dirty="0" err="1"/>
              <a:t>štatistík</a:t>
            </a:r>
            <a:r>
              <a:rPr lang="en-US" dirty="0"/>
              <a:t> </a:t>
            </a:r>
            <a:r>
              <a:rPr lang="en-US" dirty="0" err="1"/>
              <a:t>gradientov</a:t>
            </a:r>
            <a:r>
              <a:rPr lang="en-US" dirty="0"/>
              <a:t>. </a:t>
            </a:r>
            <a:r>
              <a:rPr lang="en-US" dirty="0" err="1"/>
              <a:t>Ďalšie</a:t>
            </a:r>
            <a:r>
              <a:rPr lang="en-US" dirty="0"/>
              <a:t> </a:t>
            </a:r>
            <a:r>
              <a:rPr lang="en-US" dirty="0" err="1"/>
              <a:t>vylepšenia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výpočty</a:t>
            </a:r>
            <a:r>
              <a:rPr lang="en-US" dirty="0"/>
              <a:t> „</a:t>
            </a:r>
            <a:r>
              <a:rPr lang="en-US" dirty="0" err="1"/>
              <a:t>mimo</a:t>
            </a:r>
            <a:r>
              <a:rPr lang="en-US" dirty="0"/>
              <a:t> </a:t>
            </a:r>
            <a:r>
              <a:rPr lang="en-US" dirty="0" err="1"/>
              <a:t>jadra</a:t>
            </a:r>
            <a:r>
              <a:rPr lang="en-US" dirty="0"/>
              <a:t>“, </a:t>
            </a:r>
            <a:r>
              <a:rPr lang="en-US" dirty="0" err="1"/>
              <a:t>optimalizujú</a:t>
            </a:r>
            <a:r>
              <a:rPr lang="en-US" dirty="0"/>
              <a:t> </a:t>
            </a:r>
            <a:r>
              <a:rPr lang="en-US" dirty="0" err="1"/>
              <a:t>dostupné</a:t>
            </a:r>
            <a:r>
              <a:rPr lang="en-US" dirty="0"/>
              <a:t> </a:t>
            </a:r>
            <a:r>
              <a:rPr lang="en-US" dirty="0" err="1"/>
              <a:t>miesto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disku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spracovávaní</a:t>
            </a:r>
            <a:r>
              <a:rPr lang="en-US" dirty="0"/>
              <a:t> </a:t>
            </a:r>
            <a:r>
              <a:rPr lang="en-US" dirty="0" err="1"/>
              <a:t>veľkých</a:t>
            </a:r>
            <a:r>
              <a:rPr lang="en-US" dirty="0"/>
              <a:t> </a:t>
            </a:r>
            <a:r>
              <a:rPr lang="en-US" dirty="0" err="1"/>
              <a:t>dátových</a:t>
            </a:r>
            <a:r>
              <a:rPr lang="en-US" dirty="0"/>
              <a:t> </a:t>
            </a:r>
            <a:r>
              <a:rPr lang="en-US" dirty="0" err="1"/>
              <a:t>rámcov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nezmestia</a:t>
            </a:r>
            <a:r>
              <a:rPr lang="en-US" dirty="0"/>
              <a:t> do </a:t>
            </a:r>
            <a:r>
              <a:rPr lang="en-US" dirty="0" err="1"/>
              <a:t>pamäte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48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F796BF-ED5C-42D8-8DDE-7204A8BE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86" y="0"/>
            <a:ext cx="10453456" cy="64451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Na </a:t>
            </a:r>
            <a:r>
              <a:rPr lang="en-US" sz="3300" dirty="0" err="1"/>
              <a:t>načítanie</a:t>
            </a:r>
            <a:r>
              <a:rPr lang="en-US" sz="3300" dirty="0"/>
              <a:t> </a:t>
            </a:r>
            <a:r>
              <a:rPr lang="en-US" sz="3300" dirty="0" err="1"/>
              <a:t>súboru</a:t>
            </a:r>
            <a:r>
              <a:rPr lang="en-US" sz="3300" dirty="0"/>
              <a:t> application_record.csv </a:t>
            </a:r>
            <a:r>
              <a:rPr lang="en-US" sz="3300" dirty="0" err="1"/>
              <a:t>použite</a:t>
            </a:r>
            <a:r>
              <a:rPr lang="en-US" sz="3300" dirty="0"/>
              <a:t> </a:t>
            </a:r>
            <a:r>
              <a:rPr lang="en-US" sz="3300" dirty="0" err="1"/>
              <a:t>pandas.read_csv</a:t>
            </a:r>
            <a:r>
              <a:rPr lang="en-US" sz="3300" dirty="0"/>
              <a:t>. </a:t>
            </a:r>
            <a:r>
              <a:rPr lang="en-US" sz="3300" dirty="0" err="1"/>
              <a:t>Bude</a:t>
            </a:r>
            <a:r>
              <a:rPr lang="en-US" sz="3300" dirty="0"/>
              <a:t> </a:t>
            </a:r>
            <a:r>
              <a:rPr lang="en-US" sz="3300" dirty="0" err="1"/>
              <a:t>existovať</a:t>
            </a:r>
            <a:r>
              <a:rPr lang="en-US" sz="3300" dirty="0"/>
              <a:t> panda </a:t>
            </a:r>
            <a:r>
              <a:rPr lang="en-US" sz="3300" dirty="0" err="1"/>
              <a:t>DataFrame</a:t>
            </a:r>
            <a:r>
              <a:rPr lang="en-US" sz="3300" dirty="0"/>
              <a:t> s </a:t>
            </a:r>
            <a:r>
              <a:rPr lang="en-US" sz="3300" dirty="0" err="1"/>
              <a:t>nasledujúcimi</a:t>
            </a:r>
            <a:r>
              <a:rPr lang="en-US" sz="3300" dirty="0"/>
              <a:t> </a:t>
            </a:r>
            <a:r>
              <a:rPr lang="en-US" sz="3300" dirty="0" err="1"/>
              <a:t>stĺpcami</a:t>
            </a:r>
            <a:r>
              <a:rPr lang="en-US" sz="3300" dirty="0"/>
              <a:t>:</a:t>
            </a:r>
          </a:p>
          <a:p>
            <a:r>
              <a:rPr lang="en-US" sz="2500" dirty="0"/>
              <a:t>ID: ID </a:t>
            </a:r>
            <a:r>
              <a:rPr lang="en-US" sz="2500" dirty="0" err="1"/>
              <a:t>riadku</a:t>
            </a:r>
            <a:endParaRPr lang="en-US" sz="2500" dirty="0"/>
          </a:p>
          <a:p>
            <a:r>
              <a:rPr lang="en-US" sz="2500" dirty="0"/>
              <a:t>CODE_GENDER: </a:t>
            </a:r>
            <a:r>
              <a:rPr lang="en-US" sz="2500" dirty="0" err="1"/>
              <a:t>Pohlavie</a:t>
            </a:r>
            <a:r>
              <a:rPr lang="en-US" sz="2500" dirty="0"/>
              <a:t> </a:t>
            </a:r>
            <a:r>
              <a:rPr lang="en-US" sz="2500" dirty="0" err="1"/>
              <a:t>žiadateľa</a:t>
            </a:r>
            <a:r>
              <a:rPr lang="en-US" sz="2500" dirty="0"/>
              <a:t>. M je </a:t>
            </a:r>
            <a:r>
              <a:rPr lang="en-US" sz="2500" dirty="0" err="1"/>
              <a:t>muž</a:t>
            </a:r>
            <a:r>
              <a:rPr lang="en-US" sz="2500" dirty="0"/>
              <a:t> a F je </a:t>
            </a:r>
            <a:r>
              <a:rPr lang="en-US" sz="2500" dirty="0" err="1"/>
              <a:t>žena</a:t>
            </a:r>
            <a:r>
              <a:rPr lang="en-US" sz="2500" dirty="0"/>
              <a:t>. </a:t>
            </a:r>
            <a:endParaRPr lang="ru-RU" sz="2500" dirty="0"/>
          </a:p>
          <a:p>
            <a:r>
              <a:rPr lang="en-US" sz="2500" dirty="0"/>
              <a:t>FLAG_OWN_CAR: </a:t>
            </a:r>
            <a:r>
              <a:rPr lang="pl-PL" sz="2500" dirty="0"/>
              <a:t>Je žiadateľom o auto. Y je Áno a N je NIE. </a:t>
            </a:r>
            <a:endParaRPr lang="en-US" sz="2500" dirty="0"/>
          </a:p>
          <a:p>
            <a:r>
              <a:rPr lang="en-US" sz="2500" dirty="0"/>
              <a:t>FLAG_OWN_REALTY: Je </a:t>
            </a:r>
            <a:r>
              <a:rPr lang="en-US" sz="2500" dirty="0" err="1"/>
              <a:t>žiadateľom</a:t>
            </a:r>
            <a:r>
              <a:rPr lang="en-US" sz="2500" dirty="0"/>
              <a:t> s </a:t>
            </a:r>
            <a:r>
              <a:rPr lang="en-US" sz="2500" dirty="0" err="1"/>
              <a:t>nehnuteľnosťou</a:t>
            </a:r>
            <a:r>
              <a:rPr lang="en-US" sz="2500" dirty="0"/>
              <a:t>. Y je </a:t>
            </a:r>
            <a:r>
              <a:rPr lang="en-US" sz="2500" dirty="0" err="1"/>
              <a:t>Áno</a:t>
            </a:r>
            <a:r>
              <a:rPr lang="en-US" sz="2500" dirty="0"/>
              <a:t> a N je </a:t>
            </a:r>
            <a:r>
              <a:rPr lang="en-US" sz="2500" dirty="0" err="1"/>
              <a:t>Nie</a:t>
            </a:r>
            <a:r>
              <a:rPr lang="en-US" sz="2500" dirty="0"/>
              <a:t>. </a:t>
            </a:r>
          </a:p>
          <a:p>
            <a:r>
              <a:rPr lang="en-US" sz="2500" dirty="0"/>
              <a:t>CNT_CHILDREN: </a:t>
            </a:r>
            <a:r>
              <a:rPr lang="en-US" sz="2500" dirty="0" err="1"/>
              <a:t>Počet</a:t>
            </a:r>
            <a:r>
              <a:rPr lang="en-US" sz="2500" dirty="0"/>
              <a:t> </a:t>
            </a:r>
            <a:r>
              <a:rPr lang="en-US" sz="2500" dirty="0" err="1"/>
              <a:t>detí</a:t>
            </a:r>
            <a:r>
              <a:rPr lang="en-US" sz="2500" dirty="0"/>
              <a:t>. </a:t>
            </a:r>
          </a:p>
          <a:p>
            <a:r>
              <a:rPr lang="en-US" sz="2500" dirty="0"/>
              <a:t>AMT_INCOME_TOTAL: </a:t>
            </a:r>
            <a:r>
              <a:rPr lang="en-US" sz="2500" dirty="0" err="1"/>
              <a:t>výška</a:t>
            </a:r>
            <a:r>
              <a:rPr lang="en-US" sz="2500" dirty="0"/>
              <a:t> </a:t>
            </a:r>
            <a:r>
              <a:rPr lang="en-US" sz="2500" dirty="0" err="1"/>
              <a:t>príjmu</a:t>
            </a:r>
            <a:r>
              <a:rPr lang="en-US" sz="2500" dirty="0"/>
              <a:t>. </a:t>
            </a:r>
          </a:p>
          <a:p>
            <a:r>
              <a:rPr lang="en-US" sz="2500" dirty="0"/>
              <a:t>NAME_INCOME_TYPE: </a:t>
            </a:r>
            <a:r>
              <a:rPr lang="pl-PL" sz="2500" dirty="0"/>
              <a:t>Druh príjmu (spolu 5 druhov).</a:t>
            </a:r>
            <a:endParaRPr lang="en-US" sz="2500" dirty="0"/>
          </a:p>
          <a:p>
            <a:r>
              <a:rPr lang="en-US" sz="2500" dirty="0"/>
              <a:t>NAME_EDUCATION_TYPE: </a:t>
            </a:r>
            <a:r>
              <a:rPr lang="pl-PL" sz="2500" dirty="0"/>
              <a:t>Typ vzdelávania (spolu 5 druhov).</a:t>
            </a:r>
            <a:endParaRPr lang="en-US" sz="2500" dirty="0"/>
          </a:p>
          <a:p>
            <a:r>
              <a:rPr lang="en-US" sz="2500" dirty="0"/>
              <a:t>NAME_FAMILY_STATUS: </a:t>
            </a:r>
            <a:r>
              <a:rPr lang="pl-PL" sz="2500" dirty="0"/>
              <a:t>Typ rodinného stavu (spolu 6 typov).</a:t>
            </a:r>
            <a:endParaRPr lang="en-US" sz="2500" dirty="0"/>
          </a:p>
          <a:p>
            <a:r>
              <a:rPr lang="en-US" sz="2500" dirty="0"/>
              <a:t>DAYS_BIRTH: </a:t>
            </a:r>
            <a:r>
              <a:rPr lang="pl-PL" sz="2500" dirty="0"/>
              <a:t>Počet dní od narodenia (záporné hodnoty).</a:t>
            </a:r>
            <a:endParaRPr lang="en-US" sz="2500" dirty="0"/>
          </a:p>
          <a:p>
            <a:r>
              <a:rPr lang="en-US" sz="2500" dirty="0"/>
              <a:t>DAYS_EMPLOYED: </a:t>
            </a:r>
            <a:r>
              <a:rPr lang="en-US" sz="2500" dirty="0" err="1"/>
              <a:t>Počet</a:t>
            </a:r>
            <a:r>
              <a:rPr lang="en-US" sz="2500" dirty="0"/>
              <a:t> </a:t>
            </a:r>
            <a:r>
              <a:rPr lang="en-US" sz="2500" dirty="0" err="1"/>
              <a:t>dní</a:t>
            </a:r>
            <a:r>
              <a:rPr lang="en-US" sz="2500" dirty="0"/>
              <a:t> </a:t>
            </a:r>
            <a:r>
              <a:rPr lang="en-US" sz="2500" dirty="0" err="1"/>
              <a:t>zamestnania</a:t>
            </a:r>
            <a:r>
              <a:rPr lang="en-US" sz="2500" dirty="0"/>
              <a:t> (</a:t>
            </a:r>
            <a:r>
              <a:rPr lang="en-US" sz="2500" dirty="0" err="1"/>
              <a:t>záporné</a:t>
            </a:r>
            <a:r>
              <a:rPr lang="en-US" sz="2500" dirty="0"/>
              <a:t> </a:t>
            </a:r>
            <a:r>
              <a:rPr lang="en-US" sz="2500" dirty="0" err="1"/>
              <a:t>hodnoty</a:t>
            </a:r>
            <a:r>
              <a:rPr lang="en-US" sz="2500" dirty="0"/>
              <a:t>). </a:t>
            </a:r>
            <a:r>
              <a:rPr lang="en-US" sz="2500" dirty="0" err="1"/>
              <a:t>Tento</a:t>
            </a:r>
            <a:r>
              <a:rPr lang="en-US" sz="2500" dirty="0"/>
              <a:t> </a:t>
            </a:r>
            <a:r>
              <a:rPr lang="en-US" sz="2500" dirty="0" err="1"/>
              <a:t>stĺpec</a:t>
            </a:r>
            <a:r>
              <a:rPr lang="en-US" sz="2500" dirty="0"/>
              <a:t> </a:t>
            </a:r>
            <a:r>
              <a:rPr lang="en-US" sz="2500" dirty="0" err="1"/>
              <a:t>obsahuje</a:t>
            </a:r>
            <a:r>
              <a:rPr lang="en-US" sz="2500" dirty="0"/>
              <a:t> </a:t>
            </a:r>
            <a:r>
              <a:rPr lang="en-US" sz="2500" dirty="0" err="1"/>
              <a:t>chybové</a:t>
            </a:r>
            <a:r>
              <a:rPr lang="en-US" sz="2500" dirty="0"/>
              <a:t> </a:t>
            </a:r>
            <a:r>
              <a:rPr lang="en-US" sz="2500" dirty="0" err="1"/>
              <a:t>hodnoty</a:t>
            </a:r>
            <a:r>
              <a:rPr lang="en-US" sz="2500" dirty="0"/>
              <a:t>.</a:t>
            </a:r>
          </a:p>
          <a:p>
            <a:r>
              <a:rPr lang="en-US" sz="2500" dirty="0"/>
              <a:t>FLAG_MOBIL: </a:t>
            </a:r>
            <a:r>
              <a:rPr lang="pl-PL" sz="2500" dirty="0"/>
              <a:t>Je žiadateľom o mobil. 1 je pravda a 0 je nepravda.</a:t>
            </a:r>
            <a:endParaRPr lang="en-US" sz="2500" dirty="0"/>
          </a:p>
          <a:p>
            <a:r>
              <a:rPr lang="en-US" sz="2500" dirty="0"/>
              <a:t>FLAG_WORK_PHONE: </a:t>
            </a:r>
            <a:r>
              <a:rPr lang="pl-PL" sz="2500" dirty="0"/>
              <a:t>Je uchádzačom s pracovným telefónom. 1 je pravda a 0 je nepravda.</a:t>
            </a:r>
            <a:endParaRPr lang="en-US" sz="2500" dirty="0"/>
          </a:p>
          <a:p>
            <a:r>
              <a:rPr lang="en-US" sz="2500" dirty="0"/>
              <a:t>FLAG_PHONE: </a:t>
            </a:r>
            <a:r>
              <a:rPr lang="pl-PL" sz="2500" dirty="0"/>
              <a:t>Je žiadateľom s telefónom. 1 je pravda a 0 je nepravda.</a:t>
            </a:r>
            <a:endParaRPr lang="en-US" sz="2500" dirty="0"/>
          </a:p>
          <a:p>
            <a:r>
              <a:rPr lang="en-US" sz="2500" dirty="0"/>
              <a:t>FLAG_EMAIL: </a:t>
            </a:r>
            <a:r>
              <a:rPr lang="fr-FR" sz="2500" dirty="0"/>
              <a:t>Je žiadateľom e-mail. 1 je pravda a 0 je nepravda.</a:t>
            </a:r>
          </a:p>
          <a:p>
            <a:r>
              <a:rPr lang="en-US" sz="2500" dirty="0"/>
              <a:t>OCCUPATION_TYPE: </a:t>
            </a:r>
            <a:r>
              <a:rPr lang="en-US" sz="2500" dirty="0" err="1"/>
              <a:t>Typ</a:t>
            </a:r>
            <a:r>
              <a:rPr lang="en-US" sz="2500" dirty="0"/>
              <a:t> </a:t>
            </a:r>
            <a:r>
              <a:rPr lang="en-US" sz="2500" dirty="0" err="1"/>
              <a:t>zamestnania</a:t>
            </a:r>
            <a:r>
              <a:rPr lang="en-US" sz="2500" dirty="0"/>
              <a:t> (</a:t>
            </a:r>
            <a:r>
              <a:rPr lang="en-US" sz="2500" dirty="0" err="1"/>
              <a:t>spolu</a:t>
            </a:r>
            <a:r>
              <a:rPr lang="en-US" sz="2500" dirty="0"/>
              <a:t> 19 </a:t>
            </a:r>
            <a:r>
              <a:rPr lang="en-US" sz="2500" dirty="0" err="1"/>
              <a:t>druhov</a:t>
            </a:r>
            <a:r>
              <a:rPr lang="en-US" sz="2500" dirty="0"/>
              <a:t>). V </a:t>
            </a:r>
            <a:r>
              <a:rPr lang="en-US" sz="2500" dirty="0" err="1"/>
              <a:t>tomto</a:t>
            </a:r>
            <a:r>
              <a:rPr lang="en-US" sz="2500" dirty="0"/>
              <a:t> </a:t>
            </a:r>
            <a:r>
              <a:rPr lang="en-US" sz="2500" dirty="0" err="1"/>
              <a:t>stĺpci</a:t>
            </a:r>
            <a:r>
              <a:rPr lang="en-US" sz="2500" dirty="0"/>
              <a:t> </a:t>
            </a:r>
            <a:r>
              <a:rPr lang="en-US" sz="2500" dirty="0" err="1"/>
              <a:t>chýbajú</a:t>
            </a:r>
            <a:r>
              <a:rPr lang="en-US" sz="2500" dirty="0"/>
              <a:t> </a:t>
            </a:r>
            <a:r>
              <a:rPr lang="en-US" sz="2500" dirty="0" err="1"/>
              <a:t>hodnoty</a:t>
            </a:r>
            <a:r>
              <a:rPr lang="en-US" sz="2500" dirty="0"/>
              <a:t>.</a:t>
            </a:r>
          </a:p>
          <a:p>
            <a:r>
              <a:rPr lang="en-US" sz="2500" dirty="0"/>
              <a:t>CNT_FAM_MEMBERS: </a:t>
            </a:r>
            <a:r>
              <a:rPr lang="en-US" sz="2500" dirty="0" err="1"/>
              <a:t>Počet</a:t>
            </a:r>
            <a:r>
              <a:rPr lang="en-US" sz="2500" dirty="0"/>
              <a:t> </a:t>
            </a:r>
            <a:r>
              <a:rPr lang="en-US" sz="2500" dirty="0" err="1"/>
              <a:t>členov</a:t>
            </a:r>
            <a:r>
              <a:rPr lang="en-US" sz="2500" dirty="0"/>
              <a:t> </a:t>
            </a:r>
            <a:r>
              <a:rPr lang="en-US" sz="2500" dirty="0" err="1"/>
              <a:t>rodiny</a:t>
            </a:r>
            <a:r>
              <a:rPr lang="en-US" sz="2500" dirty="0"/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38343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2F580-FD08-4065-AB54-430BE6C1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79" y="94192"/>
            <a:ext cx="10241280" cy="1234440"/>
          </a:xfrm>
        </p:spPr>
        <p:txBody>
          <a:bodyPr/>
          <a:lstStyle/>
          <a:p>
            <a:pPr algn="ctr"/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XGBoost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42AC2-F74C-40DA-8622-660B3DAB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913778"/>
            <a:ext cx="11284407" cy="553141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eta</a:t>
            </a:r>
            <a:r>
              <a:rPr lang="en-US" sz="1600" dirty="0"/>
              <a:t>: </a:t>
            </a:r>
            <a:r>
              <a:rPr lang="en-US" sz="1600" dirty="0" err="1"/>
              <a:t>Miera</a:t>
            </a:r>
            <a:r>
              <a:rPr lang="en-US" sz="1600" dirty="0"/>
              <a:t> </a:t>
            </a:r>
            <a:r>
              <a:rPr lang="en-US" sz="1600" dirty="0" err="1"/>
              <a:t>učenia</a:t>
            </a:r>
            <a:r>
              <a:rPr lang="en-US" sz="1600" dirty="0"/>
              <a:t> </a:t>
            </a:r>
            <a:r>
              <a:rPr lang="en-US" sz="1600" dirty="0" err="1"/>
              <a:t>alebo</a:t>
            </a:r>
            <a:r>
              <a:rPr lang="en-US" sz="1600" dirty="0"/>
              <a:t> </a:t>
            </a:r>
            <a:r>
              <a:rPr lang="en-US" sz="1600" dirty="0" err="1"/>
              <a:t>zmenšovanie</a:t>
            </a:r>
            <a:r>
              <a:rPr lang="en-US" sz="1600" dirty="0"/>
              <a:t> v </a:t>
            </a:r>
            <a:r>
              <a:rPr lang="en-US" sz="1600" dirty="0" err="1"/>
              <a:t>XGBoost</a:t>
            </a:r>
            <a:r>
              <a:rPr lang="en-US" sz="1600" dirty="0"/>
              <a:t>. </a:t>
            </a:r>
            <a:r>
              <a:rPr lang="en-US" sz="1600" dirty="0" err="1"/>
              <a:t>Nižšia</a:t>
            </a:r>
            <a:r>
              <a:rPr lang="en-US" sz="1600" dirty="0"/>
              <a:t> </a:t>
            </a:r>
            <a:r>
              <a:rPr lang="en-US" sz="1600" dirty="0" err="1"/>
              <a:t>hodnota</a:t>
            </a:r>
            <a:r>
              <a:rPr lang="en-US" sz="1600" dirty="0"/>
              <a:t> </a:t>
            </a:r>
            <a:r>
              <a:rPr lang="en-US" sz="1600" dirty="0" err="1"/>
              <a:t>atď</a:t>
            </a:r>
            <a:r>
              <a:rPr lang="en-US" sz="1600" dirty="0"/>
              <a:t>. </a:t>
            </a:r>
            <a:r>
              <a:rPr lang="en-US" sz="1600" dirty="0" err="1"/>
              <a:t>Vedie</a:t>
            </a:r>
            <a:r>
              <a:rPr lang="en-US" sz="1600" dirty="0"/>
              <a:t> k </a:t>
            </a:r>
            <a:r>
              <a:rPr lang="en-US" sz="1600" dirty="0" err="1"/>
              <a:t>dlhšiemu</a:t>
            </a:r>
            <a:r>
              <a:rPr lang="en-US" sz="1600" dirty="0"/>
              <a:t> </a:t>
            </a:r>
            <a:r>
              <a:rPr lang="en-US" sz="1600" dirty="0" err="1"/>
              <a:t>času</a:t>
            </a:r>
            <a:r>
              <a:rPr lang="en-US" sz="1600" dirty="0"/>
              <a:t> </a:t>
            </a:r>
            <a:r>
              <a:rPr lang="en-US" sz="1600" dirty="0" err="1"/>
              <a:t>výpočtu</a:t>
            </a:r>
            <a:r>
              <a:rPr lang="en-US" sz="1600" dirty="0"/>
              <a:t> a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dosiahnutie</a:t>
            </a:r>
            <a:r>
              <a:rPr lang="en-US" sz="1600" dirty="0"/>
              <a:t> optima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vyžaduje</a:t>
            </a:r>
            <a:r>
              <a:rPr lang="en-US" sz="1600" dirty="0"/>
              <a:t> </a:t>
            </a:r>
            <a:r>
              <a:rPr lang="en-US" sz="1600" dirty="0" err="1"/>
              <a:t>viac</a:t>
            </a:r>
            <a:r>
              <a:rPr lang="en-US" sz="1600" dirty="0"/>
              <a:t> </a:t>
            </a:r>
            <a:r>
              <a:rPr lang="en-US" sz="1600" dirty="0" err="1"/>
              <a:t>krokov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max_depth</a:t>
            </a:r>
            <a:r>
              <a:rPr lang="en-US" sz="1600" dirty="0"/>
              <a:t>: </a:t>
            </a:r>
            <a:r>
              <a:rPr lang="en-US" sz="1600" dirty="0" err="1"/>
              <a:t>Hĺbka</a:t>
            </a:r>
            <a:r>
              <a:rPr lang="en-US" sz="1600" dirty="0"/>
              <a:t> </a:t>
            </a:r>
            <a:r>
              <a:rPr lang="en-US" sz="1600" dirty="0" err="1"/>
              <a:t>rozhodovacieho</a:t>
            </a:r>
            <a:r>
              <a:rPr lang="en-US" sz="1600" dirty="0"/>
              <a:t> </a:t>
            </a:r>
            <a:r>
              <a:rPr lang="en-US" sz="1600" dirty="0" err="1"/>
              <a:t>stromu</a:t>
            </a:r>
            <a:r>
              <a:rPr lang="en-US" sz="1600" dirty="0"/>
              <a:t> (</a:t>
            </a:r>
            <a:r>
              <a:rPr lang="en-US" sz="1600" dirty="0" err="1"/>
              <a:t>keď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používa</a:t>
            </a:r>
            <a:r>
              <a:rPr lang="en-US" sz="1600" dirty="0"/>
              <a:t> </a:t>
            </a:r>
            <a:r>
              <a:rPr lang="en-US" sz="1600" dirty="0" err="1"/>
              <a:t>klasifikátor</a:t>
            </a:r>
            <a:r>
              <a:rPr lang="en-US" sz="1600" dirty="0"/>
              <a:t> </a:t>
            </a:r>
            <a:r>
              <a:rPr lang="en-US" sz="1600" dirty="0" err="1"/>
              <a:t>založený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rozhodovacom</a:t>
            </a:r>
            <a:r>
              <a:rPr lang="en-US" sz="1600" dirty="0"/>
              <a:t> </a:t>
            </a:r>
            <a:r>
              <a:rPr lang="en-US" sz="1600" dirty="0" err="1"/>
              <a:t>strome</a:t>
            </a:r>
            <a:r>
              <a:rPr lang="en-US" sz="1600" dirty="0"/>
              <a:t>)</a:t>
            </a:r>
          </a:p>
          <a:p>
            <a:r>
              <a:rPr lang="en-US" sz="1600" b="1" dirty="0" err="1"/>
              <a:t>min_child_weight</a:t>
            </a:r>
            <a:r>
              <a:rPr lang="en-US" sz="1600" dirty="0"/>
              <a:t>: </a:t>
            </a:r>
            <a:r>
              <a:rPr lang="en-US" sz="1600" dirty="0" err="1"/>
              <a:t>Minimálna</a:t>
            </a:r>
            <a:r>
              <a:rPr lang="en-US" sz="1600" dirty="0"/>
              <a:t> </a:t>
            </a:r>
            <a:r>
              <a:rPr lang="en-US" sz="1600" dirty="0" err="1"/>
              <a:t>hmotnosť</a:t>
            </a:r>
            <a:r>
              <a:rPr lang="en-US" sz="1600" dirty="0"/>
              <a:t> </a:t>
            </a:r>
            <a:r>
              <a:rPr lang="en-US" sz="1600" dirty="0" err="1"/>
              <a:t>listového</a:t>
            </a:r>
            <a:r>
              <a:rPr lang="en-US" sz="1600" dirty="0"/>
              <a:t> </a:t>
            </a:r>
            <a:r>
              <a:rPr lang="en-US" sz="1600" dirty="0" err="1"/>
              <a:t>uzla</a:t>
            </a:r>
            <a:r>
              <a:rPr lang="en-US" sz="1600" dirty="0"/>
              <a:t>, </a:t>
            </a:r>
            <a:r>
              <a:rPr lang="en-US" sz="1600" dirty="0" err="1"/>
              <a:t>ktorá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má</a:t>
            </a:r>
            <a:r>
              <a:rPr lang="en-US" sz="1600" dirty="0"/>
              <a:t> </a:t>
            </a:r>
            <a:r>
              <a:rPr lang="en-US" sz="1600" dirty="0" err="1"/>
              <a:t>brať</a:t>
            </a:r>
            <a:r>
              <a:rPr lang="en-US" sz="1600" dirty="0"/>
              <a:t> do </a:t>
            </a:r>
            <a:r>
              <a:rPr lang="en-US" sz="1600" dirty="0" err="1"/>
              <a:t>úvahy</a:t>
            </a:r>
            <a:r>
              <a:rPr lang="en-US" sz="1600" dirty="0"/>
              <a:t> </a:t>
            </a:r>
            <a:r>
              <a:rPr lang="en-US" sz="1600" dirty="0" err="1"/>
              <a:t>pri</a:t>
            </a:r>
            <a:r>
              <a:rPr lang="en-US" sz="1600" dirty="0"/>
              <a:t> </a:t>
            </a:r>
            <a:r>
              <a:rPr lang="en-US" sz="1600" dirty="0" err="1"/>
              <a:t>ďalšom</a:t>
            </a:r>
            <a:r>
              <a:rPr lang="en-US" sz="1600" dirty="0"/>
              <a:t> </a:t>
            </a:r>
            <a:r>
              <a:rPr lang="en-US" sz="1600" dirty="0" err="1"/>
              <a:t>rozdelení</a:t>
            </a:r>
            <a:r>
              <a:rPr lang="en-US" sz="1600" dirty="0"/>
              <a:t>. Ak </a:t>
            </a:r>
            <a:r>
              <a:rPr lang="en-US" sz="1600" dirty="0" err="1"/>
              <a:t>má</a:t>
            </a:r>
            <a:r>
              <a:rPr lang="en-US" sz="1600" dirty="0"/>
              <a:t> </a:t>
            </a:r>
            <a:r>
              <a:rPr lang="en-US" sz="1600" dirty="0" err="1"/>
              <a:t>každý</a:t>
            </a:r>
            <a:r>
              <a:rPr lang="en-US" sz="1600" dirty="0"/>
              <a:t> z </a:t>
            </a:r>
            <a:r>
              <a:rPr lang="en-US" sz="1600" dirty="0" err="1"/>
              <a:t>riadkov</a:t>
            </a:r>
            <a:r>
              <a:rPr lang="en-US" sz="1600" dirty="0"/>
              <a:t> </a:t>
            </a:r>
            <a:r>
              <a:rPr lang="en-US" sz="1600" dirty="0" err="1"/>
              <a:t>rovnakú</a:t>
            </a:r>
            <a:r>
              <a:rPr lang="en-US" sz="1600" dirty="0"/>
              <a:t> </a:t>
            </a:r>
            <a:r>
              <a:rPr lang="en-US" sz="1600" dirty="0" err="1"/>
              <a:t>váhu</a:t>
            </a:r>
            <a:r>
              <a:rPr lang="en-US" sz="1600" dirty="0"/>
              <a:t>, je to </a:t>
            </a:r>
            <a:r>
              <a:rPr lang="en-US" sz="1600" dirty="0" err="1"/>
              <a:t>ekvivalentné</a:t>
            </a:r>
            <a:r>
              <a:rPr lang="en-US" sz="1600" dirty="0"/>
              <a:t> </a:t>
            </a:r>
            <a:r>
              <a:rPr lang="en-US" sz="1600" dirty="0" err="1"/>
              <a:t>minimálnemu</a:t>
            </a:r>
            <a:r>
              <a:rPr lang="en-US" sz="1600" dirty="0"/>
              <a:t> </a:t>
            </a:r>
            <a:r>
              <a:rPr lang="en-US" sz="1600" dirty="0" err="1"/>
              <a:t>počtu</a:t>
            </a:r>
            <a:r>
              <a:rPr lang="en-US" sz="1600" dirty="0"/>
              <a:t> </a:t>
            </a:r>
            <a:r>
              <a:rPr lang="en-US" sz="1600" dirty="0" err="1"/>
              <a:t>pozorovaní</a:t>
            </a:r>
            <a:r>
              <a:rPr lang="en-US" sz="1600" dirty="0"/>
              <a:t>, aby </a:t>
            </a:r>
            <a:r>
              <a:rPr lang="en-US" sz="1600" dirty="0" err="1"/>
              <a:t>rozhodovací</a:t>
            </a:r>
            <a:r>
              <a:rPr lang="en-US" sz="1600" dirty="0"/>
              <a:t> </a:t>
            </a:r>
            <a:r>
              <a:rPr lang="en-US" sz="1600" dirty="0" err="1"/>
              <a:t>strom</a:t>
            </a:r>
            <a:r>
              <a:rPr lang="en-US" sz="1600" dirty="0"/>
              <a:t> </a:t>
            </a:r>
            <a:r>
              <a:rPr lang="en-US" sz="1600" dirty="0" err="1"/>
              <a:t>rozdelil</a:t>
            </a:r>
            <a:r>
              <a:rPr lang="en-US" sz="1600" dirty="0"/>
              <a:t> </a:t>
            </a:r>
            <a:r>
              <a:rPr lang="en-US" sz="1600" dirty="0" err="1"/>
              <a:t>uzol</a:t>
            </a:r>
            <a:r>
              <a:rPr lang="en-US" sz="1600" dirty="0"/>
              <a:t>. </a:t>
            </a:r>
            <a:r>
              <a:rPr lang="en-US" sz="1600" dirty="0" err="1"/>
              <a:t>Nižšia</a:t>
            </a:r>
            <a:r>
              <a:rPr lang="en-US" sz="1600" dirty="0"/>
              <a:t> </a:t>
            </a:r>
            <a:r>
              <a:rPr lang="en-US" sz="1600" dirty="0" err="1"/>
              <a:t>hodnota</a:t>
            </a:r>
            <a:r>
              <a:rPr lang="en-US" sz="1600" dirty="0"/>
              <a:t> </a:t>
            </a:r>
            <a:r>
              <a:rPr lang="en-US" sz="1600" dirty="0" err="1"/>
              <a:t>vedie</a:t>
            </a:r>
            <a:r>
              <a:rPr lang="en-US" sz="1600" dirty="0"/>
              <a:t> k </a:t>
            </a:r>
            <a:r>
              <a:rPr lang="en-US" sz="1600" dirty="0" err="1"/>
              <a:t>väčšiemu</a:t>
            </a:r>
            <a:r>
              <a:rPr lang="en-US" sz="1600" dirty="0"/>
              <a:t> </a:t>
            </a:r>
            <a:r>
              <a:rPr lang="en-US" sz="1600" dirty="0" err="1"/>
              <a:t>počtu</a:t>
            </a:r>
            <a:r>
              <a:rPr lang="en-US" sz="1600" dirty="0"/>
              <a:t> </a:t>
            </a:r>
            <a:r>
              <a:rPr lang="en-US" sz="1600" dirty="0" err="1"/>
              <a:t>uzlov</a:t>
            </a:r>
            <a:r>
              <a:rPr lang="en-US" sz="1600" dirty="0"/>
              <a:t> </a:t>
            </a:r>
            <a:r>
              <a:rPr lang="en-US" sz="1600" dirty="0" err="1"/>
              <a:t>listov</a:t>
            </a:r>
            <a:r>
              <a:rPr lang="en-US" sz="1600" dirty="0"/>
              <a:t> a </a:t>
            </a:r>
            <a:r>
              <a:rPr lang="en-US" sz="1600" dirty="0" err="1"/>
              <a:t>odchýlka</a:t>
            </a:r>
            <a:r>
              <a:rPr lang="en-US" sz="1600" dirty="0"/>
              <a:t> je </a:t>
            </a:r>
            <a:r>
              <a:rPr lang="en-US" sz="1600" dirty="0" err="1"/>
              <a:t>nízka</a:t>
            </a:r>
            <a:r>
              <a:rPr lang="en-US" sz="1600" dirty="0"/>
              <a:t>.</a:t>
            </a:r>
          </a:p>
          <a:p>
            <a:r>
              <a:rPr lang="en-US" sz="1600" b="1" dirty="0"/>
              <a:t>subsample:</a:t>
            </a:r>
            <a:r>
              <a:rPr lang="en-US" sz="1600" dirty="0"/>
              <a:t> </a:t>
            </a:r>
            <a:r>
              <a:rPr lang="en-US" sz="1600" dirty="0" err="1"/>
              <a:t>Pomer</a:t>
            </a:r>
            <a:r>
              <a:rPr lang="en-US" sz="1600" dirty="0"/>
              <a:t> </a:t>
            </a:r>
            <a:r>
              <a:rPr lang="en-US" sz="1600" dirty="0" err="1"/>
              <a:t>pozorovaní</a:t>
            </a:r>
            <a:r>
              <a:rPr lang="en-US" sz="1600" dirty="0"/>
              <a:t> </a:t>
            </a:r>
            <a:r>
              <a:rPr lang="en-US" sz="1600" dirty="0" err="1"/>
              <a:t>uvažovaných</a:t>
            </a:r>
            <a:r>
              <a:rPr lang="en-US" sz="1600" dirty="0"/>
              <a:t> pre </a:t>
            </a:r>
            <a:r>
              <a:rPr lang="en-US" sz="1600" dirty="0" err="1"/>
              <a:t>cvičnú</a:t>
            </a:r>
            <a:r>
              <a:rPr lang="en-US" sz="1600" dirty="0"/>
              <a:t> </a:t>
            </a:r>
            <a:r>
              <a:rPr lang="en-US" sz="1600" dirty="0" err="1"/>
              <a:t>vzorku</a:t>
            </a:r>
            <a:r>
              <a:rPr lang="en-US" sz="1600" dirty="0"/>
              <a:t> pre </a:t>
            </a:r>
            <a:r>
              <a:rPr lang="en-US" sz="1600" dirty="0" err="1"/>
              <a:t>každý</a:t>
            </a:r>
            <a:r>
              <a:rPr lang="en-US" sz="1600" dirty="0"/>
              <a:t> z </a:t>
            </a:r>
            <a:r>
              <a:rPr lang="en-US" sz="1600" dirty="0" err="1"/>
              <a:t>podstromov</a:t>
            </a:r>
            <a:r>
              <a:rPr lang="en-US" sz="1600" dirty="0"/>
              <a:t>. 0,7, </a:t>
            </a:r>
            <a:r>
              <a:rPr lang="en-US" sz="1600" dirty="0" err="1"/>
              <a:t>čo</a:t>
            </a:r>
            <a:r>
              <a:rPr lang="en-US" sz="1600" dirty="0"/>
              <a:t> </a:t>
            </a:r>
            <a:r>
              <a:rPr lang="en-US" sz="1600" dirty="0" err="1"/>
              <a:t>znamená</a:t>
            </a:r>
            <a:r>
              <a:rPr lang="en-US" sz="1600" dirty="0"/>
              <a:t>, </a:t>
            </a:r>
            <a:r>
              <a:rPr lang="en-US" sz="1600" dirty="0" err="1"/>
              <a:t>že</a:t>
            </a:r>
            <a:r>
              <a:rPr lang="en-US" sz="1600" dirty="0"/>
              <a:t> 70% </a:t>
            </a:r>
            <a:r>
              <a:rPr lang="en-US" sz="1600" dirty="0" err="1"/>
              <a:t>riadkov</a:t>
            </a:r>
            <a:r>
              <a:rPr lang="en-US" sz="1600" dirty="0"/>
              <a:t> je </a:t>
            </a:r>
            <a:r>
              <a:rPr lang="en-US" sz="1600" dirty="0" err="1"/>
              <a:t>vybraných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školenie</a:t>
            </a:r>
            <a:r>
              <a:rPr lang="en-US" sz="1600" dirty="0"/>
              <a:t> </a:t>
            </a:r>
            <a:r>
              <a:rPr lang="en-US" sz="1600" dirty="0" err="1"/>
              <a:t>podstromu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colsample_bytree</a:t>
            </a:r>
            <a:r>
              <a:rPr lang="en-US" sz="1600" dirty="0"/>
              <a:t>: % </a:t>
            </a:r>
            <a:r>
              <a:rPr lang="en-US" sz="1600" dirty="0" err="1"/>
              <a:t>funkcií</a:t>
            </a:r>
            <a:r>
              <a:rPr lang="en-US" sz="1600" dirty="0"/>
              <a:t> </a:t>
            </a:r>
            <a:r>
              <a:rPr lang="en-US" sz="1600" dirty="0" err="1"/>
              <a:t>alebo</a:t>
            </a:r>
            <a:r>
              <a:rPr lang="en-US" sz="1600" dirty="0"/>
              <a:t> </a:t>
            </a:r>
            <a:r>
              <a:rPr lang="en-US" sz="1600" dirty="0" err="1"/>
              <a:t>stĺpcov</a:t>
            </a:r>
            <a:r>
              <a:rPr lang="en-US" sz="1600" dirty="0"/>
              <a:t> </a:t>
            </a:r>
            <a:r>
              <a:rPr lang="en-US" sz="1600" dirty="0" err="1"/>
              <a:t>považovaných</a:t>
            </a:r>
            <a:r>
              <a:rPr lang="en-US" sz="1600" dirty="0"/>
              <a:t> za </a:t>
            </a:r>
            <a:r>
              <a:rPr lang="en-US" sz="1600" dirty="0" err="1"/>
              <a:t>školenie</a:t>
            </a:r>
            <a:r>
              <a:rPr lang="en-US" sz="1600" dirty="0"/>
              <a:t> pre </a:t>
            </a:r>
            <a:r>
              <a:rPr lang="en-US" sz="1600" dirty="0" err="1"/>
              <a:t>každý</a:t>
            </a:r>
            <a:r>
              <a:rPr lang="en-US" sz="1600" dirty="0"/>
              <a:t> z </a:t>
            </a:r>
            <a:r>
              <a:rPr lang="en-US" sz="1600" dirty="0" err="1"/>
              <a:t>podstromov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n_estimators</a:t>
            </a:r>
            <a:r>
              <a:rPr lang="en-US" sz="1600" dirty="0"/>
              <a:t>: </a:t>
            </a:r>
            <a:r>
              <a:rPr lang="en-US" sz="1600" dirty="0" err="1"/>
              <a:t>počet</a:t>
            </a:r>
            <a:r>
              <a:rPr lang="en-US" sz="1600" dirty="0"/>
              <a:t> </a:t>
            </a:r>
            <a:r>
              <a:rPr lang="en-US" sz="1600" dirty="0" err="1"/>
              <a:t>stromov</a:t>
            </a:r>
            <a:r>
              <a:rPr lang="en-US" sz="1600" dirty="0"/>
              <a:t>, </a:t>
            </a:r>
            <a:r>
              <a:rPr lang="en-US" sz="1600" dirty="0" err="1"/>
              <a:t>ktoré</a:t>
            </a:r>
            <a:r>
              <a:rPr lang="en-US" sz="1600" dirty="0"/>
              <a:t> </a:t>
            </a:r>
            <a:r>
              <a:rPr lang="en-US" sz="1600" dirty="0" err="1"/>
              <a:t>sa</a:t>
            </a:r>
            <a:r>
              <a:rPr lang="en-US" sz="1600" dirty="0"/>
              <a:t> </a:t>
            </a:r>
            <a:r>
              <a:rPr lang="en-US" sz="1600" dirty="0" err="1"/>
              <a:t>majú</a:t>
            </a:r>
            <a:r>
              <a:rPr lang="en-US" sz="1600" dirty="0"/>
              <a:t> </a:t>
            </a:r>
            <a:r>
              <a:rPr lang="en-US" sz="1600" dirty="0" err="1"/>
              <a:t>postaviť</a:t>
            </a:r>
            <a:r>
              <a:rPr lang="en-US" sz="1600" dirty="0"/>
              <a:t>.</a:t>
            </a:r>
          </a:p>
          <a:p>
            <a:r>
              <a:rPr lang="en-US" sz="1600" b="1" dirty="0"/>
              <a:t>gamma</a:t>
            </a:r>
            <a:r>
              <a:rPr lang="en-US" sz="1600" dirty="0"/>
              <a:t>: Je to </a:t>
            </a:r>
            <a:r>
              <a:rPr lang="en-US" sz="1600" dirty="0" err="1"/>
              <a:t>regularizačný</a:t>
            </a:r>
            <a:r>
              <a:rPr lang="en-US" sz="1600" dirty="0"/>
              <a:t> parameter a je to </a:t>
            </a:r>
            <a:r>
              <a:rPr lang="en-US" sz="1600" dirty="0" err="1"/>
              <a:t>minimálna</a:t>
            </a:r>
            <a:r>
              <a:rPr lang="en-US" sz="1600" dirty="0"/>
              <a:t> </a:t>
            </a:r>
            <a:r>
              <a:rPr lang="en-US" sz="1600" dirty="0" err="1"/>
              <a:t>zmena</a:t>
            </a:r>
            <a:r>
              <a:rPr lang="en-US" sz="1600" dirty="0"/>
              <a:t> </a:t>
            </a:r>
            <a:r>
              <a:rPr lang="en-US" sz="1600" dirty="0" err="1"/>
              <a:t>straty</a:t>
            </a:r>
            <a:r>
              <a:rPr lang="en-US" sz="1600" dirty="0"/>
              <a:t> </a:t>
            </a:r>
            <a:r>
              <a:rPr lang="en-US" sz="1600" dirty="0" err="1"/>
              <a:t>potrebná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rozdelenie</a:t>
            </a:r>
            <a:r>
              <a:rPr lang="en-US" sz="1600" dirty="0"/>
              <a:t> </a:t>
            </a:r>
            <a:r>
              <a:rPr lang="en-US" sz="1600" dirty="0" err="1"/>
              <a:t>listového</a:t>
            </a:r>
            <a:r>
              <a:rPr lang="en-US" sz="1600" dirty="0"/>
              <a:t> </a:t>
            </a:r>
            <a:r>
              <a:rPr lang="en-US" sz="1600" dirty="0" err="1"/>
              <a:t>uzla</a:t>
            </a:r>
            <a:r>
              <a:rPr lang="en-US" sz="1600" dirty="0"/>
              <a:t>. </a:t>
            </a:r>
            <a:r>
              <a:rPr lang="en-US" sz="1600" dirty="0" err="1"/>
              <a:t>Skvelá</a:t>
            </a:r>
            <a:r>
              <a:rPr lang="en-US" sz="1600" dirty="0"/>
              <a:t> </a:t>
            </a:r>
            <a:r>
              <a:rPr lang="en-US" sz="1600" dirty="0" err="1"/>
              <a:t>diskusia</a:t>
            </a:r>
            <a:r>
              <a:rPr lang="en-US" sz="1600" dirty="0"/>
              <a:t> o </a:t>
            </a:r>
            <a:r>
              <a:rPr lang="en-US" sz="1600" dirty="0" err="1"/>
              <a:t>gama</a:t>
            </a:r>
            <a:r>
              <a:rPr lang="en-US" sz="1600" dirty="0"/>
              <a:t> </a:t>
            </a:r>
            <a:r>
              <a:rPr lang="en-US" sz="1600" dirty="0" err="1"/>
              <a:t>hyperparametri</a:t>
            </a:r>
            <a:endParaRPr lang="en-US" sz="1600" dirty="0"/>
          </a:p>
          <a:p>
            <a:r>
              <a:rPr lang="en-US" sz="1600" b="1" dirty="0"/>
              <a:t>alpha</a:t>
            </a:r>
            <a:r>
              <a:rPr lang="en-US" sz="1600" dirty="0"/>
              <a:t>: </a:t>
            </a:r>
            <a:r>
              <a:rPr lang="en-US" sz="1600" dirty="0" err="1"/>
              <a:t>regulačný</a:t>
            </a:r>
            <a:r>
              <a:rPr lang="en-US" sz="1600" dirty="0"/>
              <a:t> </a:t>
            </a:r>
            <a:r>
              <a:rPr lang="en-US" sz="1600" dirty="0" err="1"/>
              <a:t>termín</a:t>
            </a:r>
            <a:r>
              <a:rPr lang="en-US" sz="1600" dirty="0"/>
              <a:t> L1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váhe</a:t>
            </a:r>
            <a:r>
              <a:rPr lang="en-US" sz="1600" dirty="0"/>
              <a:t> a </a:t>
            </a:r>
            <a:r>
              <a:rPr lang="en-US" sz="1600" dirty="0" err="1"/>
              <a:t>môže</a:t>
            </a:r>
            <a:r>
              <a:rPr lang="en-US" sz="1600" dirty="0"/>
              <a:t> </a:t>
            </a:r>
            <a:r>
              <a:rPr lang="en-US" sz="1600" dirty="0" err="1"/>
              <a:t>byť</a:t>
            </a:r>
            <a:r>
              <a:rPr lang="en-US" sz="1600" dirty="0"/>
              <a:t> </a:t>
            </a:r>
            <a:r>
              <a:rPr lang="en-US" sz="1600" dirty="0" err="1"/>
              <a:t>užitočný</a:t>
            </a:r>
            <a:r>
              <a:rPr lang="en-US" sz="1600" dirty="0"/>
              <a:t> pre </a:t>
            </a:r>
            <a:r>
              <a:rPr lang="en-US" sz="1600" dirty="0" err="1"/>
              <a:t>scenáre</a:t>
            </a:r>
            <a:r>
              <a:rPr lang="en-US" sz="1600" dirty="0"/>
              <a:t> </a:t>
            </a:r>
            <a:r>
              <a:rPr lang="en-US" sz="1600" dirty="0" err="1"/>
              <a:t>veľmi</a:t>
            </a:r>
            <a:r>
              <a:rPr lang="en-US" sz="1600" dirty="0"/>
              <a:t> </a:t>
            </a:r>
            <a:r>
              <a:rPr lang="en-US" sz="1600" dirty="0" err="1"/>
              <a:t>vysokej</a:t>
            </a:r>
            <a:r>
              <a:rPr lang="en-US" sz="1600" dirty="0"/>
              <a:t> </a:t>
            </a:r>
            <a:r>
              <a:rPr lang="en-US" sz="1600" dirty="0" err="1"/>
              <a:t>dimenzionality</a:t>
            </a:r>
            <a:endParaRPr lang="en-US" sz="1600" dirty="0"/>
          </a:p>
          <a:p>
            <a:r>
              <a:rPr lang="en-US" sz="1600" b="1" dirty="0"/>
              <a:t>objective</a:t>
            </a:r>
            <a:r>
              <a:rPr lang="en-US" sz="1600" dirty="0"/>
              <a:t>: </a:t>
            </a:r>
            <a:r>
              <a:rPr lang="en-US" sz="1600" dirty="0" err="1"/>
              <a:t>Stratová</a:t>
            </a:r>
            <a:r>
              <a:rPr lang="en-US" sz="1600" dirty="0"/>
              <a:t> </a:t>
            </a:r>
            <a:r>
              <a:rPr lang="en-US" sz="1600" dirty="0" err="1"/>
              <a:t>funkcia</a:t>
            </a:r>
            <a:r>
              <a:rPr lang="en-US" sz="1600" dirty="0"/>
              <a:t>. </a:t>
            </a:r>
            <a:endParaRPr lang="uk-UA" sz="1600" dirty="0"/>
          </a:p>
          <a:p>
            <a:r>
              <a:rPr lang="en-US" sz="1600" b="1" dirty="0"/>
              <a:t>reg</a:t>
            </a:r>
            <a:r>
              <a:rPr lang="en-US" sz="1600" dirty="0"/>
              <a:t>: </a:t>
            </a:r>
            <a:r>
              <a:rPr lang="en-US" sz="1600" dirty="0" err="1"/>
              <a:t>lineárne</a:t>
            </a:r>
            <a:r>
              <a:rPr lang="en-US" sz="1600" dirty="0"/>
              <a:t> pre </a:t>
            </a:r>
            <a:r>
              <a:rPr lang="en-US" sz="1600" dirty="0" err="1"/>
              <a:t>regresné</a:t>
            </a:r>
            <a:r>
              <a:rPr lang="en-US" sz="1600" dirty="0"/>
              <a:t> </a:t>
            </a:r>
            <a:r>
              <a:rPr lang="en-US" sz="1600" dirty="0" err="1"/>
              <a:t>problémy</a:t>
            </a:r>
            <a:r>
              <a:rPr lang="en-US" sz="1600" dirty="0"/>
              <a:t> a </a:t>
            </a:r>
            <a:r>
              <a:rPr lang="en-US" sz="1600" b="1" dirty="0" err="1"/>
              <a:t>binárne</a:t>
            </a:r>
            <a:r>
              <a:rPr lang="en-US" sz="1600" dirty="0"/>
              <a:t>: </a:t>
            </a:r>
            <a:r>
              <a:rPr lang="en-US" sz="1600" dirty="0" err="1"/>
              <a:t>logistické</a:t>
            </a:r>
            <a:r>
              <a:rPr lang="en-US" sz="1600" dirty="0"/>
              <a:t> pre </a:t>
            </a:r>
            <a:r>
              <a:rPr lang="en-US" sz="1600" dirty="0" err="1"/>
              <a:t>problémy</a:t>
            </a:r>
            <a:r>
              <a:rPr lang="en-US" sz="1600" dirty="0"/>
              <a:t> s </a:t>
            </a:r>
            <a:r>
              <a:rPr lang="en-US" sz="1600" dirty="0" err="1"/>
              <a:t>klasifikáciou</a:t>
            </a:r>
            <a:r>
              <a:rPr lang="en-US" sz="1600" dirty="0"/>
              <a:t> a </a:t>
            </a:r>
            <a:r>
              <a:rPr lang="en-US" sz="1600" dirty="0" err="1"/>
              <a:t>návratnosť</a:t>
            </a:r>
            <a:r>
              <a:rPr lang="en-US" sz="1600" dirty="0"/>
              <a:t> s </a:t>
            </a:r>
            <a:r>
              <a:rPr lang="en-US" sz="1600" dirty="0" err="1"/>
              <a:t>predpokladanou</a:t>
            </a:r>
            <a:r>
              <a:rPr lang="en-US" sz="1600" dirty="0"/>
              <a:t> </a:t>
            </a:r>
            <a:r>
              <a:rPr lang="en-US" sz="1600" dirty="0" err="1"/>
              <a:t>pravdepodobnosťou</a:t>
            </a:r>
            <a:r>
              <a:rPr lang="en-US" sz="1600" dirty="0"/>
              <a:t> (</a:t>
            </a:r>
            <a:r>
              <a:rPr lang="en-US" sz="1600" dirty="0" err="1"/>
              <a:t>nie</a:t>
            </a:r>
            <a:r>
              <a:rPr lang="en-US" sz="1600" dirty="0"/>
              <a:t> </a:t>
            </a:r>
            <a:r>
              <a:rPr lang="en-US" sz="1600" dirty="0" err="1"/>
              <a:t>trieda</a:t>
            </a:r>
            <a:r>
              <a:rPr lang="en-US" sz="1600" dirty="0"/>
              <a:t>)</a:t>
            </a:r>
          </a:p>
          <a:p>
            <a:r>
              <a:rPr lang="en-US" sz="1600" b="1" dirty="0" err="1"/>
              <a:t>eval_metric</a:t>
            </a:r>
            <a:r>
              <a:rPr lang="en-US" sz="1600" dirty="0"/>
              <a:t>: </a:t>
            </a:r>
            <a:r>
              <a:rPr lang="en-US" sz="1600" dirty="0" err="1"/>
              <a:t>Kritériá</a:t>
            </a:r>
            <a:r>
              <a:rPr lang="en-US" sz="1600" dirty="0"/>
              <a:t> </a:t>
            </a:r>
            <a:r>
              <a:rPr lang="en-US" sz="1600" dirty="0" err="1"/>
              <a:t>vyhodnotenia</a:t>
            </a:r>
            <a:r>
              <a:rPr lang="en-US" sz="1600" dirty="0"/>
              <a:t> a </a:t>
            </a:r>
            <a:r>
              <a:rPr lang="en-US" sz="1600" dirty="0" err="1"/>
              <a:t>typické</a:t>
            </a:r>
            <a:r>
              <a:rPr lang="en-US" sz="1600" dirty="0"/>
              <a:t> </a:t>
            </a:r>
            <a:r>
              <a:rPr lang="en-US" sz="1600" dirty="0" err="1"/>
              <a:t>hodnoty</a:t>
            </a:r>
            <a:r>
              <a:rPr lang="en-US" sz="1600" dirty="0"/>
              <a:t> </a:t>
            </a:r>
            <a:r>
              <a:rPr lang="en-US" sz="1600" dirty="0" err="1"/>
              <a:t>sú</a:t>
            </a:r>
            <a:r>
              <a:rPr lang="en-US" sz="1600" dirty="0"/>
              <a:t>: </a:t>
            </a:r>
            <a:r>
              <a:rPr lang="en-US" sz="1600" dirty="0" err="1"/>
              <a:t>rmse</a:t>
            </a:r>
            <a:r>
              <a:rPr lang="en-US" sz="1600" dirty="0"/>
              <a:t> - </a:t>
            </a:r>
            <a:r>
              <a:rPr lang="en-US" sz="1600" dirty="0" err="1"/>
              <a:t>chyba</a:t>
            </a:r>
            <a:r>
              <a:rPr lang="en-US" sz="1600" dirty="0"/>
              <a:t> so </a:t>
            </a:r>
            <a:r>
              <a:rPr lang="en-US" sz="1600" dirty="0" err="1"/>
              <a:t>strednou</a:t>
            </a:r>
            <a:r>
              <a:rPr lang="en-US" sz="1600" dirty="0"/>
              <a:t> </a:t>
            </a:r>
            <a:r>
              <a:rPr lang="en-US" sz="1600" dirty="0" err="1"/>
              <a:t>mocninou</a:t>
            </a:r>
            <a:r>
              <a:rPr lang="en-US" sz="1600" dirty="0"/>
              <a:t>, </a:t>
            </a:r>
            <a:r>
              <a:rPr lang="en-US" sz="1600" dirty="0" err="1"/>
              <a:t>chyba</a:t>
            </a:r>
            <a:r>
              <a:rPr lang="en-US" sz="1600" dirty="0"/>
              <a:t> - </a:t>
            </a:r>
            <a:r>
              <a:rPr lang="en-US" sz="1600" dirty="0" err="1"/>
              <a:t>Chyba</a:t>
            </a:r>
            <a:r>
              <a:rPr lang="en-US" sz="1600" dirty="0"/>
              <a:t> </a:t>
            </a:r>
            <a:r>
              <a:rPr lang="en-US" sz="1600" dirty="0" err="1"/>
              <a:t>binárnej</a:t>
            </a:r>
            <a:r>
              <a:rPr lang="en-US" sz="1600" dirty="0"/>
              <a:t> </a:t>
            </a:r>
            <a:r>
              <a:rPr lang="en-US" sz="1600" dirty="0" err="1"/>
              <a:t>klasifikácie</a:t>
            </a:r>
            <a:r>
              <a:rPr lang="en-US" sz="1600" dirty="0"/>
              <a:t> </a:t>
            </a:r>
            <a:r>
              <a:rPr lang="en-US" sz="1600" dirty="0" err="1"/>
              <a:t>alebo</a:t>
            </a:r>
            <a:r>
              <a:rPr lang="en-US" sz="1600" dirty="0"/>
              <a:t> </a:t>
            </a:r>
            <a:r>
              <a:rPr lang="en-US" sz="1600" b="1" dirty="0" err="1"/>
              <a:t>auc</a:t>
            </a:r>
            <a:r>
              <a:rPr lang="en-US" sz="1600" dirty="0"/>
              <a:t>: </a:t>
            </a:r>
            <a:r>
              <a:rPr lang="en-US" sz="1600" dirty="0" err="1"/>
              <a:t>Plocha</a:t>
            </a:r>
            <a:r>
              <a:rPr lang="en-US" sz="1600" dirty="0"/>
              <a:t> pod </a:t>
            </a:r>
            <a:r>
              <a:rPr lang="en-US" sz="1600" dirty="0" err="1"/>
              <a:t>krivkou</a:t>
            </a:r>
            <a:r>
              <a:rPr lang="en-US" sz="1600" dirty="0"/>
              <a:t> </a:t>
            </a:r>
            <a:r>
              <a:rPr lang="en-US" sz="1600" dirty="0" err="1"/>
              <a:t>atď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3396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191E-F17D-4656-BEB7-4356D750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Používanie</a:t>
            </a:r>
            <a:r>
              <a:rPr lang="en-US" dirty="0"/>
              <a:t> </a:t>
            </a:r>
            <a:r>
              <a:rPr lang="en-US" dirty="0" err="1"/>
              <a:t>rôznych</a:t>
            </a:r>
            <a:r>
              <a:rPr lang="en-US" dirty="0"/>
              <a:t> </a:t>
            </a:r>
            <a:r>
              <a:rPr lang="en-US" dirty="0" err="1"/>
              <a:t>metód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pochopenie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</a:p>
          <a:p>
            <a:r>
              <a:rPr lang="en-US" dirty="0" err="1"/>
              <a:t>údaje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zložité</a:t>
            </a:r>
            <a:r>
              <a:rPr lang="en-US" dirty="0"/>
              <a:t> a </a:t>
            </a:r>
            <a:r>
              <a:rPr lang="en-US" dirty="0" err="1"/>
              <a:t>obidva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 </a:t>
            </a:r>
            <a:r>
              <a:rPr lang="en-US" dirty="0" err="1"/>
              <a:t>potrebuju</a:t>
            </a:r>
            <a:r>
              <a:rPr lang="en-US" dirty="0"/>
              <a:t> </a:t>
            </a:r>
            <a:r>
              <a:rPr lang="en-US" dirty="0" err="1"/>
              <a:t>nejaký</a:t>
            </a:r>
            <a:r>
              <a:rPr lang="en-US" dirty="0"/>
              <a:t> </a:t>
            </a:r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transformácie</a:t>
            </a:r>
            <a:r>
              <a:rPr lang="en-US" dirty="0"/>
              <a:t> 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err="1"/>
              <a:t>analýzou</a:t>
            </a:r>
            <a:endParaRPr lang="en-US" dirty="0"/>
          </a:p>
          <a:p>
            <a:r>
              <a:rPr lang="en-US" dirty="0"/>
              <a:t>dataset </a:t>
            </a:r>
            <a:r>
              <a:rPr lang="en-US" dirty="0" err="1"/>
              <a:t>zaobchádza</a:t>
            </a:r>
            <a:r>
              <a:rPr lang="en-US" dirty="0"/>
              <a:t> </a:t>
            </a:r>
            <a:r>
              <a:rPr lang="en-US" dirty="0" err="1"/>
              <a:t>jednotlivo</a:t>
            </a:r>
            <a:r>
              <a:rPr lang="en-US" dirty="0"/>
              <a:t> a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kompilujú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b="1" dirty="0"/>
              <a:t>join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8D3BFF-4D21-46F9-9F8C-305CEEDF6348}"/>
              </a:ext>
            </a:extLst>
          </p:cNvPr>
          <p:cNvSpPr txBox="1">
            <a:spLocks/>
          </p:cNvSpPr>
          <p:nvPr/>
        </p:nvSpPr>
        <p:spPr>
          <a:xfrm>
            <a:off x="1371600" y="276629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Extrahovanie</a:t>
            </a:r>
            <a:r>
              <a:rPr lang="en-US" dirty="0"/>
              <a:t> </a:t>
            </a:r>
            <a:r>
              <a:rPr lang="en-US" dirty="0" err="1"/>
              <a:t>údajov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1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FB3E7F-9D02-4B6D-B402-96B4980D5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1" y="997252"/>
            <a:ext cx="11245077" cy="4863496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12EE9313-F009-4FEA-926A-E4568540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9" y="-436191"/>
            <a:ext cx="10241280" cy="1234440"/>
          </a:xfrm>
        </p:spPr>
        <p:txBody>
          <a:bodyPr/>
          <a:lstStyle/>
          <a:p>
            <a:pPr algn="ctr"/>
            <a:r>
              <a:rPr lang="en-US" dirty="0" err="1"/>
              <a:t>Upravenie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29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4EA18D-4855-4D07-AC74-49D1DC3C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6" y="1008308"/>
            <a:ext cx="11527107" cy="48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4E5AA-40BB-45D2-9EDC-D3BA7ADA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výsleDOK modelu</a:t>
            </a:r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27EA196-9E11-4983-9965-6D0BB7D38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25" y="626300"/>
            <a:ext cx="11270875" cy="40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9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5A640-3DFD-4A63-A5AC-11DA186F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437"/>
            <a:ext cx="10241280" cy="624899"/>
          </a:xfrm>
        </p:spPr>
        <p:txBody>
          <a:bodyPr/>
          <a:lstStyle/>
          <a:p>
            <a:pPr algn="ctr"/>
            <a:r>
              <a:rPr lang="en-US" dirty="0" err="1"/>
              <a:t>zdroje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A3492-1E89-45EE-B26D-1A344B01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3479"/>
            <a:ext cx="10241280" cy="5655075"/>
          </a:xfrm>
        </p:spPr>
        <p:txBody>
          <a:bodyPr>
            <a:normAutofit fontScale="92500"/>
          </a:bodyPr>
          <a:lstStyle/>
          <a:p>
            <a:r>
              <a:rPr lang="uk-UA" dirty="0"/>
              <a:t>1) </a:t>
            </a:r>
            <a:r>
              <a:rPr lang="en-US" dirty="0"/>
              <a:t>“</a:t>
            </a:r>
            <a:r>
              <a:rPr lang="en-US" dirty="0" err="1"/>
              <a:t>XGBoost</a:t>
            </a:r>
            <a:r>
              <a:rPr lang="en-US" dirty="0"/>
              <a:t> Algorithm: Long May She Reign!” –https://towardsdatascience.com/https-medium-com-vishalmorde-xgboost-algorithm-long-she-may-rein-edd9f99be63d#:~:text=What%20is%20XGBoost%3F,all%20other%20algorithms%20or%20frameworks.</a:t>
            </a:r>
          </a:p>
          <a:p>
            <a:r>
              <a:rPr lang="en-US" dirty="0"/>
              <a:t>2)” Introduction to Boosted Trees” –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https://xgboost.readthedocs.io/en/latest/tutorials/model.html</a:t>
            </a:r>
            <a:endParaRPr lang="en-US" dirty="0"/>
          </a:p>
          <a:p>
            <a:r>
              <a:rPr lang="en-US" dirty="0"/>
              <a:t>3)”Credit Card Approval Prediction” - https://www.kaggle.com/rikdifos/credit-card-approval-prediction</a:t>
            </a:r>
          </a:p>
          <a:p>
            <a:r>
              <a:rPr lang="en-US" dirty="0"/>
              <a:t>4)</a:t>
            </a:r>
            <a:r>
              <a:rPr lang="en-US" b="1" i="0" dirty="0">
                <a:effectLst/>
                <a:latin typeface="zeitung"/>
              </a:rPr>
              <a:t> “</a:t>
            </a:r>
            <a:r>
              <a:rPr lang="en-US" i="0" dirty="0">
                <a:effectLst/>
                <a:latin typeface="zeitung"/>
              </a:rPr>
              <a:t>Credit Card Approval Model using </a:t>
            </a:r>
            <a:r>
              <a:rPr lang="en-US" i="0" dirty="0" err="1">
                <a:effectLst/>
                <a:latin typeface="zeitung"/>
              </a:rPr>
              <a:t>XGBoost</a:t>
            </a:r>
            <a:r>
              <a:rPr lang="en-US" i="0" dirty="0">
                <a:effectLst/>
                <a:latin typeface="zeitung"/>
              </a:rPr>
              <a:t>” - </a:t>
            </a:r>
            <a:r>
              <a:rPr lang="en-US" i="0" dirty="0">
                <a:effectLst/>
                <a:latin typeface="zeitung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https://www.kaggle.com/ramgprajapat/credit-card-approval-model-using-xgboost</a:t>
            </a:r>
            <a:endParaRPr lang="en-US" i="0" dirty="0">
              <a:effectLst/>
              <a:latin typeface="zeitung"/>
            </a:endParaRPr>
          </a:p>
          <a:p>
            <a:r>
              <a:rPr lang="en-US" dirty="0">
                <a:latin typeface="zeitung"/>
              </a:rPr>
              <a:t>5)”</a:t>
            </a:r>
            <a:r>
              <a:rPr lang="en-US" i="0" dirty="0">
                <a:effectLst/>
                <a:latin typeface="zeitung"/>
              </a:rPr>
              <a:t>Credit Card Predictive Analysis” - https://www.kaggle.com/umerkk12/credit-card-predictive-analysis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65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623F1-19CE-40FB-BA5E-30F2B0EC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45112"/>
            <a:ext cx="10241280" cy="76694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Prehľad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D2619-E049-415B-A37C-414ABF50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339907"/>
            <a:ext cx="10241280" cy="39593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Získanie</a:t>
            </a:r>
            <a:r>
              <a:rPr lang="en-US" dirty="0"/>
              <a:t> </a:t>
            </a:r>
            <a:r>
              <a:rPr lang="en-US" dirty="0" err="1"/>
              <a:t>nových</a:t>
            </a:r>
            <a:r>
              <a:rPr lang="en-US" dirty="0"/>
              <a:t> </a:t>
            </a:r>
            <a:r>
              <a:rPr lang="en-US" dirty="0" err="1"/>
              <a:t>používateľov</a:t>
            </a:r>
            <a:r>
              <a:rPr lang="en-US" dirty="0"/>
              <a:t> </a:t>
            </a:r>
            <a:r>
              <a:rPr lang="en-US" dirty="0" err="1"/>
              <a:t>kreditných</a:t>
            </a:r>
            <a:r>
              <a:rPr lang="en-US" dirty="0"/>
              <a:t> </a:t>
            </a:r>
            <a:r>
              <a:rPr lang="en-US" dirty="0" err="1"/>
              <a:t>kariet</a:t>
            </a:r>
            <a:r>
              <a:rPr lang="en-US" dirty="0"/>
              <a:t> je pre </a:t>
            </a:r>
            <a:r>
              <a:rPr lang="en-US" dirty="0" err="1"/>
              <a:t>banku</a:t>
            </a:r>
            <a:r>
              <a:rPr lang="en-US" dirty="0"/>
              <a:t>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kľúčovou</a:t>
            </a:r>
            <a:r>
              <a:rPr lang="en-US" dirty="0"/>
              <a:t> </a:t>
            </a:r>
            <a:r>
              <a:rPr lang="en-US" dirty="0" err="1"/>
              <a:t>prioritou</a:t>
            </a:r>
            <a:r>
              <a:rPr lang="en-US" dirty="0"/>
              <a:t>. </a:t>
            </a:r>
            <a:r>
              <a:rPr lang="en-US" dirty="0" err="1"/>
              <a:t>Poskytovanie</a:t>
            </a:r>
            <a:r>
              <a:rPr lang="en-US" dirty="0"/>
              <a:t> </a:t>
            </a:r>
            <a:r>
              <a:rPr lang="en-US" dirty="0" err="1"/>
              <a:t>kreditných</a:t>
            </a:r>
            <a:r>
              <a:rPr lang="en-US" dirty="0"/>
              <a:t> </a:t>
            </a:r>
            <a:r>
              <a:rPr lang="en-US" dirty="0" err="1"/>
              <a:t>kariet</a:t>
            </a:r>
            <a:r>
              <a:rPr lang="en-US" dirty="0"/>
              <a:t> bez </a:t>
            </a:r>
            <a:r>
              <a:rPr lang="en-US" dirty="0" err="1"/>
              <a:t>náležitej</a:t>
            </a:r>
            <a:r>
              <a:rPr lang="en-US" dirty="0"/>
              <a:t> </a:t>
            </a:r>
            <a:r>
              <a:rPr lang="en-US" dirty="0" err="1"/>
              <a:t>starostlivosti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posúdenia</a:t>
            </a:r>
            <a:r>
              <a:rPr lang="en-US" dirty="0"/>
              <a:t> </a:t>
            </a:r>
            <a:r>
              <a:rPr lang="en-US" dirty="0" err="1"/>
              <a:t>dôveryhodnosti</a:t>
            </a:r>
            <a:r>
              <a:rPr lang="en-US" dirty="0"/>
              <a:t> je </a:t>
            </a:r>
            <a:r>
              <a:rPr lang="en-US" dirty="0" err="1"/>
              <a:t>obrovským</a:t>
            </a:r>
            <a:r>
              <a:rPr lang="en-US" dirty="0"/>
              <a:t> </a:t>
            </a:r>
            <a:r>
              <a:rPr lang="en-US" dirty="0" err="1"/>
              <a:t>rizikom</a:t>
            </a:r>
            <a:r>
              <a:rPr lang="en-US" dirty="0"/>
              <a:t>. </a:t>
            </a:r>
          </a:p>
          <a:p>
            <a:r>
              <a:rPr lang="en-US" dirty="0"/>
              <a:t>Od </a:t>
            </a:r>
            <a:r>
              <a:rPr lang="en-US" dirty="0" err="1"/>
              <a:t>posledných</a:t>
            </a:r>
            <a:r>
              <a:rPr lang="en-US" dirty="0"/>
              <a:t> </a:t>
            </a:r>
            <a:r>
              <a:rPr lang="en-US" dirty="0" err="1"/>
              <a:t>mnohých</a:t>
            </a:r>
            <a:r>
              <a:rPr lang="en-US" dirty="0"/>
              <a:t> </a:t>
            </a:r>
            <a:r>
              <a:rPr lang="en-US" dirty="0" err="1"/>
              <a:t>desaťročí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</a:t>
            </a:r>
            <a:r>
              <a:rPr lang="en-US" dirty="0" err="1"/>
              <a:t>oddelenie</a:t>
            </a:r>
            <a:r>
              <a:rPr lang="en-US" dirty="0"/>
              <a:t> </a:t>
            </a:r>
            <a:r>
              <a:rPr lang="en-US" dirty="0" err="1"/>
              <a:t>kreditných</a:t>
            </a:r>
            <a:r>
              <a:rPr lang="en-US" dirty="0"/>
              <a:t> </a:t>
            </a:r>
            <a:r>
              <a:rPr lang="en-US" dirty="0" err="1"/>
              <a:t>kariet</a:t>
            </a:r>
            <a:r>
              <a:rPr lang="en-US" dirty="0"/>
              <a:t> </a:t>
            </a:r>
            <a:r>
              <a:rPr lang="en-US" dirty="0" err="1"/>
              <a:t>metodiku</a:t>
            </a:r>
            <a:r>
              <a:rPr lang="en-US" dirty="0"/>
              <a:t> </a:t>
            </a:r>
            <a:r>
              <a:rPr lang="en-US" dirty="0" err="1"/>
              <a:t>kreditného</a:t>
            </a:r>
            <a:r>
              <a:rPr lang="en-US" dirty="0"/>
              <a:t> </a:t>
            </a:r>
            <a:r>
              <a:rPr lang="en-US" dirty="0" err="1"/>
              <a:t>hodnotenia</a:t>
            </a:r>
            <a:r>
              <a:rPr lang="en-US" dirty="0"/>
              <a:t> </a:t>
            </a:r>
            <a:r>
              <a:rPr lang="en-US" dirty="0" err="1"/>
              <a:t>založenú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dátach</a:t>
            </a:r>
            <a:r>
              <a:rPr lang="en-US" dirty="0"/>
              <a:t> s </a:t>
            </a:r>
            <a:r>
              <a:rPr lang="en-US" dirty="0" err="1"/>
              <a:t>názvom</a:t>
            </a:r>
            <a:r>
              <a:rPr lang="en-US" dirty="0"/>
              <a:t> Credit Scoring a model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nazýva</a:t>
            </a:r>
            <a:r>
              <a:rPr lang="en-US" dirty="0"/>
              <a:t> application scorecard. </a:t>
            </a:r>
            <a:r>
              <a:rPr lang="en-US" dirty="0" err="1"/>
              <a:t>Výsledková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žiadosti</a:t>
            </a:r>
            <a:r>
              <a:rPr lang="en-US" dirty="0"/>
              <a:t> </a:t>
            </a:r>
            <a:r>
              <a:rPr lang="en-US" dirty="0" err="1"/>
              <a:t>pomáha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výpočte</a:t>
            </a:r>
            <a:r>
              <a:rPr lang="en-US" dirty="0"/>
              <a:t> </a:t>
            </a:r>
            <a:r>
              <a:rPr lang="en-US" dirty="0" err="1"/>
              <a:t>úrovne</a:t>
            </a:r>
            <a:r>
              <a:rPr lang="en-US" dirty="0"/>
              <a:t> </a:t>
            </a:r>
            <a:r>
              <a:rPr lang="en-US" dirty="0" err="1"/>
              <a:t>rizika</a:t>
            </a:r>
            <a:r>
              <a:rPr lang="en-US" dirty="0"/>
              <a:t> </a:t>
            </a:r>
            <a:r>
              <a:rPr lang="en-US" dirty="0" err="1"/>
              <a:t>spojeného</a:t>
            </a:r>
            <a:r>
              <a:rPr lang="en-US" dirty="0"/>
              <a:t> so </a:t>
            </a:r>
            <a:r>
              <a:rPr lang="en-US" dirty="0" err="1"/>
              <a:t>žiadateľom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strategickej</a:t>
            </a:r>
            <a:r>
              <a:rPr lang="en-US" dirty="0"/>
              <a:t> priority v </a:t>
            </a:r>
            <a:r>
              <a:rPr lang="en-US" dirty="0" err="1"/>
              <a:t>danom</a:t>
            </a:r>
            <a:r>
              <a:rPr lang="en-US" dirty="0"/>
              <a:t> </a:t>
            </a:r>
            <a:r>
              <a:rPr lang="en-US" dirty="0" err="1"/>
              <a:t>okamihu</a:t>
            </a:r>
            <a:r>
              <a:rPr lang="en-US" dirty="0"/>
              <a:t> </a:t>
            </a:r>
            <a:r>
              <a:rPr lang="en-US" dirty="0" err="1"/>
              <a:t>rozhoduje</a:t>
            </a:r>
            <a:r>
              <a:rPr lang="en-US" dirty="0"/>
              <a:t> o </a:t>
            </a:r>
            <a:r>
              <a:rPr lang="en-US" dirty="0" err="1"/>
              <a:t>medznej</a:t>
            </a:r>
            <a:r>
              <a:rPr lang="en-US" dirty="0"/>
              <a:t> </a:t>
            </a:r>
            <a:r>
              <a:rPr lang="en-US" dirty="0" err="1"/>
              <a:t>hodnote</a:t>
            </a:r>
            <a:r>
              <a:rPr lang="en-US" dirty="0"/>
              <a:t> </a:t>
            </a:r>
            <a:r>
              <a:rPr lang="en-US" dirty="0" err="1"/>
              <a:t>skóre</a:t>
            </a:r>
            <a:r>
              <a:rPr lang="en-US" dirty="0"/>
              <a:t> pre </a:t>
            </a:r>
            <a:r>
              <a:rPr lang="en-US" dirty="0" err="1"/>
              <a:t>schválenie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zamietnutie</a:t>
            </a:r>
            <a:r>
              <a:rPr lang="en-US" dirty="0"/>
              <a:t> </a:t>
            </a:r>
            <a:r>
              <a:rPr lang="en-US" dirty="0" err="1"/>
              <a:t>žiadosti</a:t>
            </a:r>
            <a:r>
              <a:rPr lang="en-US" dirty="0"/>
              <a:t> o </a:t>
            </a:r>
            <a:r>
              <a:rPr lang="en-US" dirty="0" err="1"/>
              <a:t>kreditnú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59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A8A5D-7139-4E57-97C1-3FB00A27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44136"/>
            <a:ext cx="4911393" cy="1556724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/>
              <a:t>Úloha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928AA0-9440-4EF2-918A-750E8938B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2000" dirty="0" err="1"/>
              <a:t>Zostavte</a:t>
            </a:r>
            <a:r>
              <a:rPr lang="en-US" sz="2000" dirty="0"/>
              <a:t> model </a:t>
            </a:r>
            <a:r>
              <a:rPr lang="en-US" sz="2000" dirty="0" err="1"/>
              <a:t>strojového</a:t>
            </a:r>
            <a:r>
              <a:rPr lang="en-US" sz="2000" dirty="0"/>
              <a:t> </a:t>
            </a:r>
            <a:r>
              <a:rPr lang="en-US" sz="2000" dirty="0" err="1"/>
              <a:t>učenia</a:t>
            </a:r>
            <a:r>
              <a:rPr lang="en-US" sz="2000" dirty="0"/>
              <a:t> s </a:t>
            </a:r>
            <a:r>
              <a:rPr lang="en-US" sz="2000" dirty="0" err="1"/>
              <a:t>cieľom</a:t>
            </a:r>
            <a:r>
              <a:rPr lang="en-US" sz="2000" dirty="0"/>
              <a:t> </a:t>
            </a:r>
            <a:r>
              <a:rPr lang="en-US" sz="2000" dirty="0" err="1"/>
              <a:t>predpovedať</a:t>
            </a:r>
            <a:r>
              <a:rPr lang="en-US" sz="2000" dirty="0"/>
              <a:t>, </a:t>
            </a:r>
            <a:r>
              <a:rPr lang="en-US" sz="2000" dirty="0" err="1"/>
              <a:t>či</a:t>
            </a:r>
            <a:r>
              <a:rPr lang="en-US" sz="2000" dirty="0"/>
              <a:t> je </a:t>
            </a:r>
            <a:r>
              <a:rPr lang="en-US" sz="2000" dirty="0" err="1"/>
              <a:t>žiadateľ</a:t>
            </a:r>
            <a:r>
              <a:rPr lang="en-US" sz="2000" dirty="0"/>
              <a:t> „</a:t>
            </a:r>
            <a:r>
              <a:rPr lang="en-US" sz="2000" dirty="0" err="1"/>
              <a:t>dobrým</a:t>
            </a:r>
            <a:r>
              <a:rPr lang="en-US" sz="2000" dirty="0"/>
              <a:t>“ </a:t>
            </a:r>
            <a:r>
              <a:rPr lang="en-US" sz="2000" dirty="0" err="1"/>
              <a:t>alebo</a:t>
            </a:r>
            <a:r>
              <a:rPr lang="en-US" sz="2000" dirty="0"/>
              <a:t> „</a:t>
            </a:r>
            <a:r>
              <a:rPr lang="en-US" sz="2000" dirty="0" err="1"/>
              <a:t>zlým</a:t>
            </a:r>
            <a:r>
              <a:rPr lang="en-US" sz="2000" dirty="0"/>
              <a:t>“ </a:t>
            </a:r>
            <a:r>
              <a:rPr lang="en-US" sz="2000" dirty="0" err="1"/>
              <a:t>klientom</a:t>
            </a:r>
            <a:r>
              <a:rPr lang="en-US" sz="2000" dirty="0"/>
              <a:t>. Na </a:t>
            </a:r>
            <a:r>
              <a:rPr lang="en-US" sz="2000" dirty="0" err="1"/>
              <a:t>rozdiel</a:t>
            </a:r>
            <a:r>
              <a:rPr lang="en-US" sz="2000" dirty="0"/>
              <a:t> od </a:t>
            </a:r>
            <a:r>
              <a:rPr lang="en-US" sz="2000" dirty="0" err="1"/>
              <a:t>iných</a:t>
            </a:r>
            <a:r>
              <a:rPr lang="en-US" sz="2000" dirty="0"/>
              <a:t> </a:t>
            </a:r>
            <a:r>
              <a:rPr lang="en-US" sz="2000" dirty="0" err="1"/>
              <a:t>úloh</a:t>
            </a:r>
            <a:r>
              <a:rPr lang="en-US" sz="2000" dirty="0"/>
              <a:t> </a:t>
            </a:r>
            <a:r>
              <a:rPr lang="en-US" sz="2000" dirty="0" err="1"/>
              <a:t>nie</a:t>
            </a:r>
            <a:r>
              <a:rPr lang="en-US" sz="2000" dirty="0"/>
              <a:t> je </a:t>
            </a:r>
            <a:r>
              <a:rPr lang="en-US" sz="2000" dirty="0" err="1"/>
              <a:t>uvedená</a:t>
            </a:r>
            <a:r>
              <a:rPr lang="en-US" sz="2000" dirty="0"/>
              <a:t> </a:t>
            </a:r>
            <a:r>
              <a:rPr lang="en-US" sz="2000" dirty="0" err="1"/>
              <a:t>definícia</a:t>
            </a:r>
            <a:r>
              <a:rPr lang="en-US" sz="2000" dirty="0"/>
              <a:t> „</a:t>
            </a:r>
            <a:r>
              <a:rPr lang="en-US" sz="2000" dirty="0" err="1"/>
              <a:t>dobrého</a:t>
            </a:r>
            <a:r>
              <a:rPr lang="en-US" sz="2000" dirty="0"/>
              <a:t>“ </a:t>
            </a:r>
            <a:r>
              <a:rPr lang="en-US" sz="2000" dirty="0" err="1"/>
              <a:t>alebo</a:t>
            </a:r>
            <a:r>
              <a:rPr lang="en-US" sz="2000" dirty="0"/>
              <a:t> „</a:t>
            </a:r>
            <a:r>
              <a:rPr lang="en-US" sz="2000" dirty="0" err="1"/>
              <a:t>zlého</a:t>
            </a:r>
            <a:r>
              <a:rPr lang="en-US" sz="2000" dirty="0"/>
              <a:t>“. Na </a:t>
            </a:r>
            <a:r>
              <a:rPr lang="en-US" sz="2000" dirty="0" err="1"/>
              <a:t>vytvorenie</a:t>
            </a:r>
            <a:r>
              <a:rPr lang="en-US" sz="2000" dirty="0"/>
              <a:t> </a:t>
            </a:r>
            <a:r>
              <a:rPr lang="en-US" sz="2000" dirty="0" err="1"/>
              <a:t>štítku</a:t>
            </a:r>
            <a:r>
              <a:rPr lang="en-US" sz="2000" dirty="0"/>
              <a:t> by </a:t>
            </a:r>
            <a:r>
              <a:rPr lang="en-US" sz="2000" dirty="0" err="1"/>
              <a:t>ste</a:t>
            </a:r>
            <a:r>
              <a:rPr lang="en-US" sz="2000" dirty="0"/>
              <a:t> </a:t>
            </a:r>
            <a:r>
              <a:rPr lang="en-US" sz="2000" dirty="0" err="1"/>
              <a:t>mali</a:t>
            </a:r>
            <a:r>
              <a:rPr lang="en-US" sz="2000" dirty="0"/>
              <a:t> </a:t>
            </a:r>
            <a:r>
              <a:rPr lang="en-US" sz="2000" dirty="0" err="1"/>
              <a:t>použiť</a:t>
            </a:r>
            <a:r>
              <a:rPr lang="en-US" sz="2000" dirty="0"/>
              <a:t> </a:t>
            </a:r>
            <a:r>
              <a:rPr lang="en-US" sz="2000" dirty="0" err="1"/>
              <a:t>nejaký</a:t>
            </a:r>
            <a:r>
              <a:rPr lang="en-US" sz="2000" dirty="0"/>
              <a:t> </a:t>
            </a:r>
            <a:r>
              <a:rPr lang="en-US" sz="2000" dirty="0" err="1"/>
              <a:t>technický</a:t>
            </a:r>
            <a:r>
              <a:rPr lang="en-US" sz="2000" dirty="0"/>
              <a:t> </a:t>
            </a:r>
            <a:r>
              <a:rPr lang="en-US" sz="2000" dirty="0" err="1"/>
              <a:t>postup</a:t>
            </a:r>
            <a:r>
              <a:rPr lang="en-US" sz="2000" dirty="0"/>
              <a:t>, </a:t>
            </a:r>
            <a:r>
              <a:rPr lang="en-US" sz="2000" dirty="0" err="1"/>
              <a:t>napríklad</a:t>
            </a:r>
            <a:r>
              <a:rPr lang="en-US" sz="2000" dirty="0"/>
              <a:t> vintage </a:t>
            </a:r>
            <a:r>
              <a:rPr lang="en-US" sz="2000" dirty="0" err="1"/>
              <a:t>analýzu</a:t>
            </a:r>
            <a:r>
              <a:rPr lang="en-US" sz="2000" dirty="0"/>
              <a:t>. </a:t>
            </a:r>
            <a:r>
              <a:rPr lang="en-US" sz="2000" dirty="0" err="1"/>
              <a:t>Veľkým</a:t>
            </a:r>
            <a:r>
              <a:rPr lang="en-US" sz="2000" dirty="0"/>
              <a:t> </a:t>
            </a:r>
            <a:r>
              <a:rPr lang="en-US" sz="2000" dirty="0" err="1"/>
              <a:t>problémom</a:t>
            </a:r>
            <a:r>
              <a:rPr lang="en-US" sz="2000" dirty="0"/>
              <a:t> v </a:t>
            </a:r>
            <a:r>
              <a:rPr lang="en-US" sz="2000" dirty="0" err="1"/>
              <a:t>tejto</a:t>
            </a:r>
            <a:r>
              <a:rPr lang="en-US" sz="2000" dirty="0"/>
              <a:t> </a:t>
            </a:r>
            <a:r>
              <a:rPr lang="en-US" sz="2000" dirty="0" err="1"/>
              <a:t>úlohe</a:t>
            </a:r>
            <a:r>
              <a:rPr lang="en-US" sz="2000" dirty="0"/>
              <a:t> je </a:t>
            </a:r>
            <a:r>
              <a:rPr lang="en-US" sz="2000" dirty="0" err="1"/>
              <a:t>tiež</a:t>
            </a:r>
            <a:r>
              <a:rPr lang="en-US" sz="2000" dirty="0"/>
              <a:t> </a:t>
            </a:r>
            <a:r>
              <a:rPr lang="en-US" sz="2000" dirty="0" err="1"/>
              <a:t>problém</a:t>
            </a:r>
            <a:r>
              <a:rPr lang="en-US" sz="2000" dirty="0"/>
              <a:t> s </a:t>
            </a:r>
            <a:r>
              <a:rPr lang="en-US" sz="2000" dirty="0" err="1"/>
              <a:t>nevyváženosťou</a:t>
            </a:r>
            <a:r>
              <a:rPr lang="en-US" sz="2000" dirty="0"/>
              <a:t> </a:t>
            </a:r>
            <a:r>
              <a:rPr lang="en-US" sz="2000" dirty="0" err="1"/>
              <a:t>údajov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0B1BE-0318-447C-A699-F7AA6AD8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672" y="2013924"/>
            <a:ext cx="3892912" cy="24485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9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6FB46-58F4-48AE-A533-559E70F7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437"/>
            <a:ext cx="10241280" cy="1130926"/>
          </a:xfrm>
        </p:spPr>
        <p:txBody>
          <a:bodyPr/>
          <a:lstStyle/>
          <a:p>
            <a:pPr algn="ctr"/>
            <a:r>
              <a:rPr lang="en-US" dirty="0" err="1"/>
              <a:t>Údaje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CE78F-78CA-4474-942E-44A03379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97898"/>
            <a:ext cx="10338047" cy="4658513"/>
          </a:xfrm>
        </p:spPr>
        <p:txBody>
          <a:bodyPr/>
          <a:lstStyle/>
          <a:p>
            <a:r>
              <a:rPr lang="en-US" dirty="0"/>
              <a:t>K </a:t>
            </a:r>
            <a:r>
              <a:rPr lang="en-US" dirty="0" err="1"/>
              <a:t>dispozícii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súbory</a:t>
            </a:r>
            <a:r>
              <a:rPr lang="en-US" dirty="0"/>
              <a:t>. </a:t>
            </a:r>
            <a:r>
              <a:rPr lang="en-US" dirty="0" err="1"/>
              <a:t>Jeden</a:t>
            </a:r>
            <a:r>
              <a:rPr lang="en-US" dirty="0"/>
              <a:t>, </a:t>
            </a:r>
            <a:r>
              <a:rPr lang="en-US" dirty="0" err="1"/>
              <a:t>údaje</a:t>
            </a:r>
            <a:r>
              <a:rPr lang="en-US" dirty="0"/>
              <a:t> </a:t>
            </a:r>
            <a:r>
              <a:rPr lang="en-US" dirty="0" err="1"/>
              <a:t>aplikácie</a:t>
            </a:r>
            <a:r>
              <a:rPr lang="en-US" dirty="0"/>
              <a:t> a </a:t>
            </a:r>
            <a:r>
              <a:rPr lang="en-US" dirty="0" err="1"/>
              <a:t>druhý</a:t>
            </a:r>
            <a:r>
              <a:rPr lang="en-US" dirty="0"/>
              <a:t> </a:t>
            </a:r>
            <a:r>
              <a:rPr lang="en-US" dirty="0" err="1"/>
              <a:t>mesačné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o stave </a:t>
            </a:r>
            <a:r>
              <a:rPr lang="en-US" dirty="0" err="1"/>
              <a:t>účtu</a:t>
            </a:r>
            <a:r>
              <a:rPr lang="en-US" dirty="0"/>
              <a:t> </a:t>
            </a:r>
            <a:r>
              <a:rPr lang="en-US" dirty="0" err="1"/>
              <a:t>kreditnej</a:t>
            </a:r>
            <a:r>
              <a:rPr lang="en-US" dirty="0"/>
              <a:t> </a:t>
            </a:r>
            <a:r>
              <a:rPr lang="en-US" dirty="0" err="1"/>
              <a:t>karty</a:t>
            </a:r>
            <a:r>
              <a:rPr lang="en-US" dirty="0"/>
              <a:t>.</a:t>
            </a:r>
          </a:p>
          <a:p>
            <a:r>
              <a:rPr lang="en-US" dirty="0" err="1"/>
              <a:t>Údaje</a:t>
            </a:r>
            <a:r>
              <a:rPr lang="en-US" dirty="0"/>
              <a:t> </a:t>
            </a:r>
            <a:r>
              <a:rPr lang="en-US" dirty="0" err="1"/>
              <a:t>aplikácie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použijú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. A </a:t>
            </a:r>
            <a:r>
              <a:rPr lang="en-US" dirty="0" err="1"/>
              <a:t>stav</a:t>
            </a:r>
            <a:r>
              <a:rPr lang="en-US" dirty="0"/>
              <a:t> (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kreditnej</a:t>
            </a:r>
            <a:r>
              <a:rPr lang="en-US" dirty="0"/>
              <a:t> </a:t>
            </a:r>
            <a:r>
              <a:rPr lang="en-US" dirty="0" err="1"/>
              <a:t>platby</a:t>
            </a:r>
            <a:r>
              <a:rPr lang="en-US" dirty="0"/>
              <a:t>)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vyžadovať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definovaní</a:t>
            </a:r>
            <a:r>
              <a:rPr lang="en-US" dirty="0"/>
              <a:t> </a:t>
            </a:r>
            <a:r>
              <a:rPr lang="en-US" dirty="0" err="1"/>
              <a:t>štítkov</a:t>
            </a:r>
            <a:r>
              <a:rPr lang="en-US" dirty="0"/>
              <a:t> - </a:t>
            </a:r>
            <a:r>
              <a:rPr lang="en-US" dirty="0" err="1"/>
              <a:t>ktoré</a:t>
            </a:r>
            <a:r>
              <a:rPr lang="en-US" dirty="0"/>
              <a:t> z </a:t>
            </a:r>
            <a:r>
              <a:rPr lang="en-US" dirty="0" err="1"/>
              <a:t>aplikácií</a:t>
            </a:r>
            <a:r>
              <a:rPr lang="en-US" dirty="0"/>
              <a:t> </a:t>
            </a:r>
            <a:r>
              <a:rPr lang="en-US" dirty="0" err="1"/>
              <a:t>splatili</a:t>
            </a:r>
            <a:r>
              <a:rPr lang="en-US" dirty="0"/>
              <a:t> </a:t>
            </a:r>
            <a:r>
              <a:rPr lang="en-US" dirty="0" err="1"/>
              <a:t>poplatky</a:t>
            </a:r>
            <a:r>
              <a:rPr lang="en-US" dirty="0"/>
              <a:t> a </a:t>
            </a:r>
            <a:r>
              <a:rPr lang="en-US" dirty="0" err="1"/>
              <a:t>ktoré</a:t>
            </a:r>
            <a:r>
              <a:rPr lang="en-US" dirty="0"/>
              <a:t> z </a:t>
            </a:r>
            <a:r>
              <a:rPr lang="en-US" dirty="0" err="1"/>
              <a:t>nich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ukážu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zlé</a:t>
            </a:r>
            <a:r>
              <a:rPr lang="en-US" dirty="0"/>
              <a:t> </a:t>
            </a:r>
            <a:r>
              <a:rPr lang="en-US" dirty="0" err="1"/>
              <a:t>účty</a:t>
            </a:r>
            <a:endParaRPr lang="en-US" dirty="0"/>
          </a:p>
          <a:p>
            <a:r>
              <a:rPr lang="en-US" dirty="0"/>
              <a:t>Dataset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základné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o </a:t>
            </a:r>
            <a:r>
              <a:rPr lang="en-US" dirty="0" err="1"/>
              <a:t>uchádzačoch</a:t>
            </a:r>
            <a:r>
              <a:rPr lang="en-US" dirty="0"/>
              <a:t> a </a:t>
            </a:r>
            <a:r>
              <a:rPr lang="en-US" dirty="0" err="1"/>
              <a:t>históriu</a:t>
            </a:r>
            <a:r>
              <a:rPr lang="en-US" dirty="0"/>
              <a:t> ich </a:t>
            </a:r>
            <a:r>
              <a:rPr lang="en-US" dirty="0" err="1"/>
              <a:t>úverov</a:t>
            </a:r>
            <a:r>
              <a:rPr lang="en-US" dirty="0"/>
              <a:t>. V </a:t>
            </a:r>
            <a:r>
              <a:rPr lang="en-US" dirty="0" err="1"/>
              <a:t>dokumente</a:t>
            </a:r>
            <a:r>
              <a:rPr lang="en-US" dirty="0"/>
              <a:t> je 433887 </a:t>
            </a:r>
            <a:r>
              <a:rPr lang="en-US" dirty="0" err="1"/>
              <a:t>riadkov</a:t>
            </a:r>
            <a:r>
              <a:rPr lang="en-US" dirty="0"/>
              <a:t> v application_record.csv</a:t>
            </a:r>
          </a:p>
          <a:p>
            <a:r>
              <a:rPr lang="nl-NL" dirty="0"/>
              <a:t>V credit_record.csv su 1048575 riadkov 45985 ID zaznamov 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86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E39D7-1D9E-43BE-B0D9-276C0C8E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Model </a:t>
            </a:r>
            <a:r>
              <a:rPr lang="en-US" sz="2800" dirty="0" err="1"/>
              <a:t>SXgboost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8B125-C00E-4237-BA26-470A168E5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7" r="65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828EFE0-D752-45F7-A726-031125A15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74596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Je </a:t>
            </a:r>
            <a:r>
              <a:rPr lang="en-US" sz="1800" dirty="0" err="1"/>
              <a:t>algoritmus</a:t>
            </a:r>
            <a:r>
              <a:rPr lang="en-US" sz="1800" dirty="0"/>
              <a:t> </a:t>
            </a:r>
            <a:r>
              <a:rPr lang="en-US" sz="1800" dirty="0" err="1"/>
              <a:t>strojového</a:t>
            </a:r>
            <a:r>
              <a:rPr lang="en-US" sz="1800" dirty="0"/>
              <a:t> </a:t>
            </a:r>
            <a:r>
              <a:rPr lang="en-US" sz="1800" dirty="0" err="1"/>
              <a:t>učenia</a:t>
            </a:r>
            <a:r>
              <a:rPr lang="en-US" sz="1800" dirty="0"/>
              <a:t> </a:t>
            </a:r>
            <a:r>
              <a:rPr lang="en-US" sz="1800" dirty="0" err="1"/>
              <a:t>založený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rozhodovacom</a:t>
            </a:r>
            <a:r>
              <a:rPr lang="en-US" sz="1800" dirty="0"/>
              <a:t> </a:t>
            </a:r>
            <a:r>
              <a:rPr lang="en-US" sz="1800" dirty="0" err="1"/>
              <a:t>strome</a:t>
            </a:r>
            <a:r>
              <a:rPr lang="en-US" sz="1800" dirty="0"/>
              <a:t>, </a:t>
            </a:r>
            <a:r>
              <a:rPr lang="en-US" sz="1800" dirty="0" err="1"/>
              <a:t>ktorý</a:t>
            </a:r>
            <a:r>
              <a:rPr lang="en-US" sz="1800" dirty="0"/>
              <a:t> </a:t>
            </a:r>
            <a:r>
              <a:rPr lang="en-US" sz="1800" dirty="0" err="1"/>
              <a:t>využíva</a:t>
            </a:r>
            <a:r>
              <a:rPr lang="en-US" sz="1800" dirty="0"/>
              <a:t> </a:t>
            </a:r>
            <a:r>
              <a:rPr lang="en-US" sz="1800" dirty="0" err="1"/>
              <a:t>rámec</a:t>
            </a:r>
            <a:r>
              <a:rPr lang="en-US" sz="1800" dirty="0"/>
              <a:t> </a:t>
            </a:r>
            <a:r>
              <a:rPr lang="en-US" sz="1800" dirty="0" err="1"/>
              <a:t>zvyšujúci</a:t>
            </a:r>
            <a:r>
              <a:rPr lang="en-US" sz="1800" dirty="0"/>
              <a:t> gradient. </a:t>
            </a:r>
            <a:r>
              <a:rPr lang="en-US" sz="1800" dirty="0" err="1"/>
              <a:t>Pri</a:t>
            </a:r>
            <a:r>
              <a:rPr lang="en-US" sz="1800" dirty="0"/>
              <a:t> </a:t>
            </a:r>
            <a:r>
              <a:rPr lang="en-US" sz="1800" dirty="0" err="1"/>
              <a:t>predikčných</a:t>
            </a:r>
            <a:r>
              <a:rPr lang="en-US" sz="1800" dirty="0"/>
              <a:t> </a:t>
            </a:r>
            <a:r>
              <a:rPr lang="en-US" sz="1800" dirty="0" err="1"/>
              <a:t>problémoch</a:t>
            </a:r>
            <a:r>
              <a:rPr lang="en-US" sz="1800" dirty="0"/>
              <a:t> </a:t>
            </a:r>
            <a:r>
              <a:rPr lang="en-US" sz="1800" dirty="0" err="1"/>
              <a:t>týkajúcich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neštruktúrovaných</a:t>
            </a:r>
            <a:r>
              <a:rPr lang="en-US" sz="1800" dirty="0"/>
              <a:t> </a:t>
            </a:r>
            <a:r>
              <a:rPr lang="en-US" sz="1800" dirty="0" err="1"/>
              <a:t>údajov</a:t>
            </a:r>
            <a:r>
              <a:rPr lang="en-US" sz="1800" dirty="0"/>
              <a:t> (</a:t>
            </a:r>
            <a:r>
              <a:rPr lang="en-US" sz="1800" dirty="0" err="1"/>
              <a:t>obrázky</a:t>
            </a:r>
            <a:r>
              <a:rPr lang="en-US" sz="1800" dirty="0"/>
              <a:t>, text </a:t>
            </a:r>
            <a:r>
              <a:rPr lang="en-US" sz="1800" dirty="0" err="1"/>
              <a:t>atď</a:t>
            </a:r>
            <a:r>
              <a:rPr lang="en-US" sz="1800" dirty="0"/>
              <a:t>.) </a:t>
            </a:r>
            <a:r>
              <a:rPr lang="en-US" sz="1800" dirty="0" err="1"/>
              <a:t>Majú</a:t>
            </a:r>
            <a:r>
              <a:rPr lang="en-US" sz="1800" dirty="0"/>
              <a:t> </a:t>
            </a:r>
            <a:r>
              <a:rPr lang="en-US" sz="1800" dirty="0" err="1"/>
              <a:t>umelé</a:t>
            </a:r>
            <a:r>
              <a:rPr lang="en-US" sz="1800" dirty="0"/>
              <a:t> </a:t>
            </a:r>
            <a:r>
              <a:rPr lang="en-US" sz="1800" dirty="0" err="1"/>
              <a:t>neurónové</a:t>
            </a:r>
            <a:r>
              <a:rPr lang="en-US" sz="1800" dirty="0"/>
              <a:t> </a:t>
            </a:r>
            <a:r>
              <a:rPr lang="en-US" sz="1800" dirty="0" err="1"/>
              <a:t>siete</a:t>
            </a:r>
            <a:r>
              <a:rPr lang="en-US" sz="1800" dirty="0"/>
              <a:t> </a:t>
            </a:r>
            <a:r>
              <a:rPr lang="en-US" sz="1800" dirty="0" err="1"/>
              <a:t>tendenciu</a:t>
            </a:r>
            <a:r>
              <a:rPr lang="en-US" sz="1800" dirty="0"/>
              <a:t> </a:t>
            </a:r>
            <a:r>
              <a:rPr lang="en-US" sz="1800" dirty="0" err="1"/>
              <a:t>prekonávať</a:t>
            </a:r>
            <a:r>
              <a:rPr lang="en-US" sz="1800" dirty="0"/>
              <a:t> </a:t>
            </a:r>
            <a:r>
              <a:rPr lang="en-US" sz="1800" dirty="0" err="1"/>
              <a:t>všetky</a:t>
            </a:r>
            <a:r>
              <a:rPr lang="en-US" sz="1800" dirty="0"/>
              <a:t> </a:t>
            </a:r>
            <a:r>
              <a:rPr lang="en-US" sz="1800" dirty="0" err="1"/>
              <a:t>ostatné</a:t>
            </a:r>
            <a:r>
              <a:rPr lang="en-US" sz="1800" dirty="0"/>
              <a:t> </a:t>
            </a:r>
            <a:r>
              <a:rPr lang="en-US" sz="1800" dirty="0" err="1"/>
              <a:t>algoritmy</a:t>
            </a:r>
            <a:r>
              <a:rPr lang="en-US" sz="1800" dirty="0"/>
              <a:t> </a:t>
            </a:r>
            <a:r>
              <a:rPr lang="en-US" sz="1800" dirty="0" err="1"/>
              <a:t>alebo</a:t>
            </a:r>
            <a:r>
              <a:rPr lang="en-US" sz="1800" dirty="0"/>
              <a:t> </a:t>
            </a:r>
            <a:r>
              <a:rPr lang="en-US" sz="1800" dirty="0" err="1"/>
              <a:t>rámce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FA3C5B-D61D-4BB4-95F1-7FBEC7C8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920"/>
            <a:ext cx="10241280" cy="59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 </a:t>
            </a:r>
            <a:r>
              <a:rPr lang="en-US" dirty="0" err="1"/>
              <a:t>stromového</a:t>
            </a:r>
            <a:r>
              <a:rPr lang="en-US" dirty="0"/>
              <a:t> </a:t>
            </a:r>
            <a:r>
              <a:rPr lang="en-US" dirty="0" err="1"/>
              <a:t>súboru</a:t>
            </a:r>
            <a:r>
              <a:rPr lang="en-US" dirty="0"/>
              <a:t> </a:t>
            </a:r>
            <a:r>
              <a:rPr lang="en-US" dirty="0" err="1"/>
              <a:t>pozostáva</a:t>
            </a:r>
            <a:r>
              <a:rPr lang="en-US" dirty="0"/>
              <a:t> zo </a:t>
            </a:r>
            <a:r>
              <a:rPr lang="en-US" dirty="0" err="1"/>
              <a:t>sady</a:t>
            </a:r>
            <a:r>
              <a:rPr lang="en-US" dirty="0"/>
              <a:t> </a:t>
            </a:r>
            <a:r>
              <a:rPr lang="en-US" dirty="0" err="1"/>
              <a:t>klasifikačných</a:t>
            </a:r>
            <a:r>
              <a:rPr lang="en-US" dirty="0"/>
              <a:t> a </a:t>
            </a:r>
            <a:r>
              <a:rPr lang="en-US" dirty="0" err="1"/>
              <a:t>regresných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ru-RU" dirty="0"/>
              <a:t>(</a:t>
            </a:r>
            <a:r>
              <a:rPr lang="en-US" dirty="0"/>
              <a:t>KARS). Tu je </a:t>
            </a:r>
            <a:r>
              <a:rPr lang="en-US" dirty="0" err="1"/>
              <a:t>jednoduchý</a:t>
            </a:r>
            <a:r>
              <a:rPr lang="en-US" dirty="0"/>
              <a:t> </a:t>
            </a:r>
            <a:r>
              <a:rPr lang="en-US" dirty="0" err="1"/>
              <a:t>príklad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klasifikuje</a:t>
            </a:r>
            <a:r>
              <a:rPr lang="en-US" dirty="0"/>
              <a:t>,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niekomu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páčiť</a:t>
            </a:r>
            <a:r>
              <a:rPr lang="en-US" dirty="0"/>
              <a:t> </a:t>
            </a:r>
            <a:r>
              <a:rPr lang="en-US" dirty="0" err="1"/>
              <a:t>hypotetická</a:t>
            </a:r>
            <a:r>
              <a:rPr lang="en-US" dirty="0"/>
              <a:t> </a:t>
            </a:r>
            <a:r>
              <a:rPr lang="en-US" dirty="0" err="1"/>
              <a:t>počítačová</a:t>
            </a:r>
            <a:r>
              <a:rPr lang="en-US" dirty="0"/>
              <a:t> </a:t>
            </a:r>
            <a:r>
              <a:rPr lang="en-US" dirty="0" err="1"/>
              <a:t>hra</a:t>
            </a:r>
            <a:r>
              <a:rPr lang="en-US" dirty="0"/>
              <a:t> 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Členov</a:t>
            </a:r>
            <a:r>
              <a:rPr lang="en-US" dirty="0"/>
              <a:t> </a:t>
            </a:r>
            <a:r>
              <a:rPr lang="en-US" dirty="0" err="1"/>
              <a:t>rodiny</a:t>
            </a:r>
            <a:r>
              <a:rPr lang="en-US" dirty="0"/>
              <a:t> </a:t>
            </a:r>
            <a:r>
              <a:rPr lang="en-US" dirty="0" err="1"/>
              <a:t>roztriedime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rôzne</a:t>
            </a:r>
            <a:r>
              <a:rPr lang="en-US" dirty="0"/>
              <a:t> </a:t>
            </a:r>
            <a:r>
              <a:rPr lang="en-US" dirty="0" err="1"/>
              <a:t>listy</a:t>
            </a:r>
            <a:r>
              <a:rPr lang="en-US" dirty="0"/>
              <a:t> a </a:t>
            </a:r>
            <a:r>
              <a:rPr lang="en-US" dirty="0" err="1"/>
              <a:t>priradíme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skóre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zodpovedajúcom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 V KARS je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každému</a:t>
            </a:r>
            <a:r>
              <a:rPr lang="en-US" dirty="0"/>
              <a:t> z </a:t>
            </a:r>
            <a:r>
              <a:rPr lang="en-US" dirty="0" err="1"/>
              <a:t>listov</a:t>
            </a:r>
            <a:r>
              <a:rPr lang="en-US" dirty="0"/>
              <a:t> </a:t>
            </a:r>
            <a:r>
              <a:rPr lang="en-US" dirty="0" err="1"/>
              <a:t>priradené</a:t>
            </a:r>
            <a:r>
              <a:rPr lang="en-US" dirty="0"/>
              <a:t> </a:t>
            </a:r>
            <a:r>
              <a:rPr lang="en-US" dirty="0" err="1"/>
              <a:t>skutočné</a:t>
            </a:r>
            <a:r>
              <a:rPr lang="en-US" dirty="0"/>
              <a:t> </a:t>
            </a:r>
            <a:r>
              <a:rPr lang="en-US" dirty="0" err="1"/>
              <a:t>skóre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poskytuje</a:t>
            </a:r>
            <a:r>
              <a:rPr lang="en-US" dirty="0"/>
              <a:t> </a:t>
            </a:r>
            <a:r>
              <a:rPr lang="en-US" dirty="0" err="1"/>
              <a:t>bohatšie</a:t>
            </a:r>
            <a:r>
              <a:rPr lang="en-US" dirty="0"/>
              <a:t> </a:t>
            </a:r>
            <a:r>
              <a:rPr lang="en-US" dirty="0" err="1"/>
              <a:t>interpretácie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idú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rámec</a:t>
            </a:r>
            <a:r>
              <a:rPr lang="en-US" dirty="0"/>
              <a:t> </a:t>
            </a:r>
            <a:r>
              <a:rPr lang="en-US" dirty="0" err="1"/>
              <a:t>klasifikácie</a:t>
            </a:r>
            <a:r>
              <a:rPr lang="en-US" dirty="0"/>
              <a:t>.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strom</a:t>
            </a:r>
            <a:r>
              <a:rPr lang="en-US" dirty="0"/>
              <a:t> </a:t>
            </a:r>
            <a:r>
              <a:rPr lang="en-US" dirty="0" err="1"/>
              <a:t>zvyčajne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je </a:t>
            </a:r>
            <a:r>
              <a:rPr lang="en-US" dirty="0" err="1"/>
              <a:t>dostatočne</a:t>
            </a:r>
            <a:r>
              <a:rPr lang="en-US" dirty="0"/>
              <a:t> </a:t>
            </a:r>
            <a:r>
              <a:rPr lang="en-US" dirty="0" err="1"/>
              <a:t>silný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to, aby </a:t>
            </a:r>
            <a:r>
              <a:rPr lang="en-US" dirty="0" err="1"/>
              <a:t>sa</a:t>
            </a:r>
            <a:r>
              <a:rPr lang="en-US" dirty="0"/>
              <a:t> dal v </a:t>
            </a:r>
            <a:r>
              <a:rPr lang="en-US" dirty="0" err="1"/>
              <a:t>praxi</a:t>
            </a:r>
            <a:r>
              <a:rPr lang="en-US" dirty="0"/>
              <a:t> </a:t>
            </a:r>
            <a:r>
              <a:rPr lang="en-US" dirty="0" err="1"/>
              <a:t>použiť</a:t>
            </a:r>
            <a:r>
              <a:rPr lang="en-US" dirty="0"/>
              <a:t>. V </a:t>
            </a:r>
            <a:r>
              <a:rPr lang="en-US" dirty="0" err="1"/>
              <a:t>skutočnosti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používa</a:t>
            </a:r>
            <a:r>
              <a:rPr lang="en-US" dirty="0"/>
              <a:t> model </a:t>
            </a:r>
            <a:r>
              <a:rPr lang="en-US" dirty="0" err="1"/>
              <a:t>súboru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sumarizuje</a:t>
            </a:r>
            <a:r>
              <a:rPr lang="en-US" dirty="0"/>
              <a:t> </a:t>
            </a:r>
            <a:r>
              <a:rPr lang="en-US" dirty="0" err="1"/>
              <a:t>predpoveď</a:t>
            </a:r>
            <a:r>
              <a:rPr lang="en-US" dirty="0"/>
              <a:t> </a:t>
            </a:r>
            <a:r>
              <a:rPr lang="en-US" dirty="0" err="1"/>
              <a:t>viacerých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en-US" dirty="0"/>
              <a:t> </a:t>
            </a:r>
            <a:r>
              <a:rPr lang="en-US" dirty="0" err="1"/>
              <a:t>dohromady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E0F057-27C5-4C0E-AC8F-228102117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27" y="1083077"/>
            <a:ext cx="5536146" cy="25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8CC237-0F38-4ED1-8B94-67416C233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9" y="115410"/>
            <a:ext cx="10467661" cy="59562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Tu je </a:t>
            </a:r>
            <a:r>
              <a:rPr lang="en-US" dirty="0" err="1"/>
              <a:t>príklad</a:t>
            </a:r>
            <a:r>
              <a:rPr lang="en-US" dirty="0"/>
              <a:t> </a:t>
            </a:r>
            <a:r>
              <a:rPr lang="en-US" dirty="0" err="1"/>
              <a:t>súboru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en-US" dirty="0"/>
              <a:t> z </a:t>
            </a:r>
            <a:r>
              <a:rPr lang="en-US" dirty="0" err="1"/>
              <a:t>dvoch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en-US" dirty="0"/>
              <a:t>. </a:t>
            </a:r>
            <a:r>
              <a:rPr lang="en-US" dirty="0" err="1"/>
              <a:t>Skóre</a:t>
            </a:r>
            <a:r>
              <a:rPr lang="en-US" dirty="0"/>
              <a:t> </a:t>
            </a:r>
            <a:r>
              <a:rPr lang="en-US" dirty="0" err="1"/>
              <a:t>predikcie</a:t>
            </a:r>
            <a:r>
              <a:rPr lang="en-US" dirty="0"/>
              <a:t> </a:t>
            </a:r>
            <a:r>
              <a:rPr lang="en-US" dirty="0" err="1"/>
              <a:t>každého</a:t>
            </a:r>
            <a:r>
              <a:rPr lang="en-US" dirty="0"/>
              <a:t> </a:t>
            </a:r>
            <a:r>
              <a:rPr lang="en-US" dirty="0" err="1"/>
              <a:t>jednotlivého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sčítajú</a:t>
            </a:r>
            <a:r>
              <a:rPr lang="en-US" dirty="0"/>
              <a:t> a </a:t>
            </a:r>
            <a:r>
              <a:rPr lang="en-US" dirty="0" err="1"/>
              <a:t>získa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konečné</a:t>
            </a:r>
            <a:r>
              <a:rPr lang="en-US" dirty="0"/>
              <a:t> </a:t>
            </a:r>
            <a:r>
              <a:rPr lang="en-US" dirty="0" err="1"/>
              <a:t>skóre</a:t>
            </a:r>
            <a:r>
              <a:rPr lang="en-US" dirty="0"/>
              <a:t>. Ak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pozriete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príklad</a:t>
            </a:r>
            <a:r>
              <a:rPr lang="en-US" dirty="0"/>
              <a:t>, </a:t>
            </a:r>
            <a:r>
              <a:rPr lang="en-US" dirty="0" err="1"/>
              <a:t>dôležitým</a:t>
            </a:r>
            <a:r>
              <a:rPr lang="en-US" dirty="0"/>
              <a:t> </a:t>
            </a:r>
            <a:r>
              <a:rPr lang="en-US" dirty="0" err="1"/>
              <a:t>faktom</a:t>
            </a:r>
            <a:r>
              <a:rPr lang="en-US" dirty="0"/>
              <a:t> je,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stromy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snažia</a:t>
            </a:r>
            <a:r>
              <a:rPr lang="en-US" dirty="0"/>
              <a:t> </a:t>
            </a:r>
            <a:r>
              <a:rPr lang="en-US" dirty="0" err="1"/>
              <a:t>navzájom</a:t>
            </a:r>
            <a:r>
              <a:rPr lang="en-US" dirty="0"/>
              <a:t> </a:t>
            </a:r>
            <a:r>
              <a:rPr lang="en-US" dirty="0" err="1"/>
              <a:t>dopĺňať</a:t>
            </a:r>
            <a:r>
              <a:rPr lang="en-US" dirty="0"/>
              <a:t>. </a:t>
            </a:r>
            <a:r>
              <a:rPr lang="en-US" dirty="0" err="1"/>
              <a:t>Matematicky</a:t>
            </a:r>
            <a:r>
              <a:rPr lang="en-US" dirty="0"/>
              <a:t>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náš</a:t>
            </a:r>
            <a:r>
              <a:rPr lang="en-US" dirty="0"/>
              <a:t> model </a:t>
            </a:r>
            <a:r>
              <a:rPr lang="en-US" dirty="0" err="1"/>
              <a:t>napísať</a:t>
            </a:r>
            <a:r>
              <a:rPr lang="en-US" dirty="0"/>
              <a:t> do </a:t>
            </a:r>
            <a:r>
              <a:rPr lang="en-US" dirty="0" err="1"/>
              <a:t>formy</a:t>
            </a:r>
            <a:r>
              <a:rPr lang="en-US" dirty="0"/>
              <a:t>                            </a:t>
            </a:r>
            <a:r>
              <a:rPr lang="en-US" dirty="0" err="1"/>
              <a:t>kde</a:t>
            </a:r>
            <a:r>
              <a:rPr lang="en-US" dirty="0"/>
              <a:t> K je </a:t>
            </a:r>
            <a:r>
              <a:rPr lang="en-US" dirty="0" err="1"/>
              <a:t>počet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en-US" dirty="0"/>
              <a:t>, f je </a:t>
            </a:r>
            <a:r>
              <a:rPr lang="en-US" dirty="0" err="1"/>
              <a:t>funkcia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funkčnom</a:t>
            </a:r>
            <a:r>
              <a:rPr lang="en-US" dirty="0"/>
              <a:t> </a:t>
            </a:r>
            <a:r>
              <a:rPr lang="en-US" dirty="0" err="1"/>
              <a:t>priestore</a:t>
            </a:r>
            <a:r>
              <a:rPr lang="en-US" dirty="0"/>
              <a:t> F a F je </a:t>
            </a:r>
            <a:r>
              <a:rPr lang="en-US" dirty="0" err="1"/>
              <a:t>množina</a:t>
            </a:r>
            <a:r>
              <a:rPr lang="en-US" dirty="0"/>
              <a:t> </a:t>
            </a:r>
            <a:r>
              <a:rPr lang="en-US" dirty="0" err="1"/>
              <a:t>všetkých</a:t>
            </a:r>
            <a:r>
              <a:rPr lang="en-US" dirty="0"/>
              <a:t> </a:t>
            </a:r>
            <a:r>
              <a:rPr lang="en-US" dirty="0" err="1"/>
              <a:t>možných</a:t>
            </a:r>
            <a:r>
              <a:rPr lang="en-US" dirty="0"/>
              <a:t> </a:t>
            </a:r>
            <a:r>
              <a:rPr lang="en-US" dirty="0" err="1"/>
              <a:t>KARSov</a:t>
            </a:r>
            <a:r>
              <a:rPr lang="en-US" dirty="0"/>
              <a:t>. </a:t>
            </a:r>
            <a:r>
              <a:rPr lang="en-US" dirty="0" err="1"/>
              <a:t>Cieľová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optimalizovať</a:t>
            </a:r>
            <a:r>
              <a:rPr lang="en-US" dirty="0"/>
              <a:t>, je </a:t>
            </a:r>
            <a:r>
              <a:rPr lang="en-US" dirty="0" err="1"/>
              <a:t>daná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C07B7A-3200-4CAF-BE81-91910338F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486" y="2955937"/>
            <a:ext cx="6059027" cy="30628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B6B1D5-5588-426C-A341-4EF9F878B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15" y="1356874"/>
            <a:ext cx="2304253" cy="6583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525CB7-4ABE-4C67-8FB8-BE8E16FDC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7" y="2296961"/>
            <a:ext cx="2808275" cy="6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0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CE3197-8BBA-49A1-A8A7-F47FB244A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5D9031-3674-45D6-A9CD-3B5502BD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8757"/>
            <a:ext cx="12192002" cy="2378310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84000">
                <a:schemeClr val="accent2">
                  <a:alpha val="96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6FC2C8-85D1-469C-8765-2381A8D22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3" y="-28758"/>
            <a:ext cx="11734798" cy="237831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6">
                  <a:alpha val="44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72AC0-5005-4864-BFA5-33B5E0BC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01756" y="-3271597"/>
            <a:ext cx="2376595" cy="8865706"/>
          </a:xfrm>
          <a:prstGeom prst="rect">
            <a:avLst/>
          </a:prstGeom>
          <a:gradFill>
            <a:gsLst>
              <a:gs pos="0">
                <a:schemeClr val="accent4">
                  <a:alpha val="19000"/>
                </a:schemeClr>
              </a:gs>
              <a:gs pos="99000">
                <a:schemeClr val="accent5">
                  <a:alpha val="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82C9C-4735-47E1-ADBA-F815BCAB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448800" cy="1029437"/>
          </a:xfrm>
        </p:spPr>
        <p:txBody>
          <a:bodyPr anchor="ctr"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Ako by sme sa mali naučiť stromy?</a:t>
            </a:r>
            <a:endParaRPr lang="ru-RU" sz="320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9206937-CD63-4925-AEB4-68E47FA23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20" y="2349554"/>
            <a:ext cx="4600352" cy="246554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42D9C07-57F7-4FA5-BB1E-EE3B8028C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40" y="3401291"/>
            <a:ext cx="4600352" cy="132260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CF2B249-F59D-4442-9C6E-AF1C0B37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993537"/>
            <a:ext cx="9448800" cy="1332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/>
              <a:t>N</a:t>
            </a:r>
            <a:r>
              <a:rPr lang="en-US" sz="1800" dirty="0" err="1"/>
              <a:t>ajskôr</a:t>
            </a:r>
            <a:r>
              <a:rPr lang="en-US" sz="1800" dirty="0"/>
              <a:t> </a:t>
            </a:r>
            <a:r>
              <a:rPr lang="en-US" sz="1800" dirty="0" err="1"/>
              <a:t>nájd</a:t>
            </a:r>
            <a:r>
              <a:rPr lang="sk-SK" sz="1800" dirty="0"/>
              <a:t>eme</a:t>
            </a:r>
            <a:r>
              <a:rPr lang="en-US" sz="1800" dirty="0"/>
              <a:t> </a:t>
            </a:r>
            <a:r>
              <a:rPr lang="en-US" sz="1800" dirty="0" err="1"/>
              <a:t>parametre</a:t>
            </a:r>
            <a:r>
              <a:rPr lang="sk-SK" sz="1800" dirty="0"/>
              <a:t>. Používame stratégiu aditív: opravíme to, čo sme sa naučili, a pridáme po jednom nový strom. Prirodzené je pridať ten, ktorý optimalizuje náš cieľ.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6937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A25DA-0765-416C-B053-A4CFD836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/>
          <a:lstStyle/>
          <a:p>
            <a:pPr algn="ctr"/>
            <a:r>
              <a:rPr lang="pl-PL" dirty="0"/>
              <a:t>Prečo si XGBoost </a:t>
            </a:r>
            <a:r>
              <a:rPr lang="en-US" dirty="0"/>
              <a:t>FUNGUJE</a:t>
            </a:r>
            <a:r>
              <a:rPr lang="pl-PL" dirty="0"/>
              <a:t> tak dobre?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D904D-2ED5-4119-B868-E640F690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0726"/>
            <a:ext cx="10241280" cy="3959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1)</a:t>
            </a:r>
            <a:r>
              <a:rPr lang="en-US" b="1" dirty="0" err="1"/>
              <a:t>Paralelizácia</a:t>
            </a:r>
            <a:r>
              <a:rPr lang="en-US" dirty="0"/>
              <a:t>: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pristupuje</a:t>
            </a:r>
            <a:r>
              <a:rPr lang="en-US" dirty="0"/>
              <a:t> k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vytvárania</a:t>
            </a:r>
            <a:r>
              <a:rPr lang="en-US" dirty="0"/>
              <a:t> </a:t>
            </a:r>
            <a:r>
              <a:rPr lang="en-US" dirty="0" err="1"/>
              <a:t>sekvenčných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paralelnej</a:t>
            </a:r>
            <a:r>
              <a:rPr lang="en-US" dirty="0"/>
              <a:t> </a:t>
            </a:r>
            <a:r>
              <a:rPr lang="en-US" dirty="0" err="1"/>
              <a:t>implementácie</a:t>
            </a:r>
            <a:r>
              <a:rPr lang="en-US" dirty="0"/>
              <a:t>. To je </a:t>
            </a:r>
            <a:r>
              <a:rPr lang="en-US" dirty="0" err="1"/>
              <a:t>možné</a:t>
            </a:r>
            <a:r>
              <a:rPr lang="en-US" dirty="0"/>
              <a:t> z </a:t>
            </a:r>
            <a:r>
              <a:rPr lang="en-US" dirty="0" err="1"/>
              <a:t>dôvodu</a:t>
            </a:r>
            <a:r>
              <a:rPr lang="en-US" dirty="0"/>
              <a:t> </a:t>
            </a:r>
            <a:r>
              <a:rPr lang="en-US" dirty="0" err="1"/>
              <a:t>zameniteľnej</a:t>
            </a:r>
            <a:r>
              <a:rPr lang="en-US" dirty="0"/>
              <a:t> </a:t>
            </a:r>
            <a:r>
              <a:rPr lang="en-US" dirty="0" err="1"/>
              <a:t>povahy</a:t>
            </a:r>
            <a:r>
              <a:rPr lang="en-US" dirty="0"/>
              <a:t> </a:t>
            </a:r>
            <a:r>
              <a:rPr lang="en-US" dirty="0" err="1"/>
              <a:t>slučiek</a:t>
            </a:r>
            <a:r>
              <a:rPr lang="en-US" dirty="0"/>
              <a:t> </a:t>
            </a:r>
            <a:r>
              <a:rPr lang="en-US" dirty="0" err="1"/>
              <a:t>používaných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budovanie</a:t>
            </a:r>
            <a:r>
              <a:rPr lang="en-US" dirty="0"/>
              <a:t> </a:t>
            </a:r>
            <a:r>
              <a:rPr lang="en-US" dirty="0" err="1"/>
              <a:t>učiacich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základne</a:t>
            </a:r>
            <a:r>
              <a:rPr lang="en-US" dirty="0"/>
              <a:t>; </a:t>
            </a:r>
            <a:r>
              <a:rPr lang="en-US" dirty="0" err="1"/>
              <a:t>vonkajšia</a:t>
            </a:r>
            <a:r>
              <a:rPr lang="en-US" dirty="0"/>
              <a:t> </a:t>
            </a:r>
            <a:r>
              <a:rPr lang="en-US" dirty="0" err="1"/>
              <a:t>slučka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vymenúva</a:t>
            </a:r>
            <a:r>
              <a:rPr lang="en-US" dirty="0"/>
              <a:t> </a:t>
            </a:r>
            <a:r>
              <a:rPr lang="en-US" dirty="0" err="1"/>
              <a:t>listové</a:t>
            </a:r>
            <a:r>
              <a:rPr lang="en-US" dirty="0"/>
              <a:t> </a:t>
            </a:r>
            <a:r>
              <a:rPr lang="en-US" dirty="0" err="1"/>
              <a:t>uzly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en-US" dirty="0"/>
              <a:t>, a </a:t>
            </a:r>
            <a:r>
              <a:rPr lang="en-US" dirty="0" err="1"/>
              <a:t>druhá</a:t>
            </a:r>
            <a:r>
              <a:rPr lang="en-US" dirty="0"/>
              <a:t> </a:t>
            </a:r>
            <a:r>
              <a:rPr lang="en-US" dirty="0" err="1"/>
              <a:t>vnútorná</a:t>
            </a:r>
            <a:r>
              <a:rPr lang="en-US" dirty="0"/>
              <a:t> </a:t>
            </a:r>
            <a:r>
              <a:rPr lang="en-US" dirty="0" err="1"/>
              <a:t>slučka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počíta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</a:t>
            </a:r>
            <a:r>
              <a:rPr lang="en-US" b="1" dirty="0" err="1"/>
              <a:t>Prerezávanie</a:t>
            </a:r>
            <a:r>
              <a:rPr lang="en-US" b="1" dirty="0"/>
              <a:t> </a:t>
            </a:r>
            <a:r>
              <a:rPr lang="en-US" b="1" dirty="0" err="1"/>
              <a:t>stromu</a:t>
            </a:r>
            <a:r>
              <a:rPr lang="en-US" dirty="0"/>
              <a:t>: </a:t>
            </a:r>
            <a:r>
              <a:rPr lang="en-US" dirty="0" err="1"/>
              <a:t>Kritérium</a:t>
            </a:r>
            <a:r>
              <a:rPr lang="en-US" dirty="0"/>
              <a:t> </a:t>
            </a:r>
            <a:r>
              <a:rPr lang="en-US" dirty="0" err="1"/>
              <a:t>zastavenia</a:t>
            </a:r>
            <a:r>
              <a:rPr lang="en-US" dirty="0"/>
              <a:t> pre </a:t>
            </a:r>
            <a:r>
              <a:rPr lang="en-US" dirty="0" err="1"/>
              <a:t>štiepanie</a:t>
            </a:r>
            <a:r>
              <a:rPr lang="en-US" dirty="0"/>
              <a:t> </a:t>
            </a:r>
            <a:r>
              <a:rPr lang="en-US" dirty="0" err="1"/>
              <a:t>stromov</a:t>
            </a:r>
            <a:r>
              <a:rPr lang="en-US" dirty="0"/>
              <a:t> v </a:t>
            </a:r>
            <a:r>
              <a:rPr lang="en-US" dirty="0" err="1"/>
              <a:t>rámci</a:t>
            </a:r>
            <a:r>
              <a:rPr lang="en-US" dirty="0"/>
              <a:t> GBM je </a:t>
            </a:r>
            <a:r>
              <a:rPr lang="en-US" dirty="0" err="1"/>
              <a:t>chamtivé</a:t>
            </a:r>
            <a:r>
              <a:rPr lang="en-US" dirty="0"/>
              <a:t> a </a:t>
            </a:r>
            <a:r>
              <a:rPr lang="en-US" dirty="0" err="1"/>
              <a:t>závisí</a:t>
            </a:r>
            <a:r>
              <a:rPr lang="en-US" dirty="0"/>
              <a:t> od </a:t>
            </a:r>
            <a:r>
              <a:rPr lang="en-US" dirty="0" err="1"/>
              <a:t>kritéria</a:t>
            </a:r>
            <a:r>
              <a:rPr lang="en-US" dirty="0"/>
              <a:t> </a:t>
            </a:r>
            <a:r>
              <a:rPr lang="en-US" dirty="0" err="1"/>
              <a:t>negatívnej</a:t>
            </a:r>
            <a:r>
              <a:rPr lang="en-US" dirty="0"/>
              <a:t> </a:t>
            </a:r>
            <a:r>
              <a:rPr lang="en-US" dirty="0" err="1"/>
              <a:t>straty</a:t>
            </a:r>
            <a:r>
              <a:rPr lang="en-US" dirty="0"/>
              <a:t> v </a:t>
            </a:r>
            <a:r>
              <a:rPr lang="en-US" dirty="0" err="1"/>
              <a:t>mieste</a:t>
            </a:r>
            <a:r>
              <a:rPr lang="en-US" dirty="0"/>
              <a:t> </a:t>
            </a:r>
            <a:r>
              <a:rPr lang="en-US" dirty="0" err="1"/>
              <a:t>rozdelenia</a:t>
            </a:r>
            <a:r>
              <a:rPr lang="en-US" dirty="0"/>
              <a:t>.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použije</a:t>
            </a:r>
            <a:r>
              <a:rPr lang="en-US" dirty="0"/>
              <a:t> </a:t>
            </a:r>
            <a:r>
              <a:rPr lang="en-US" dirty="0" err="1"/>
              <a:t>namiesto</a:t>
            </a:r>
            <a:r>
              <a:rPr lang="en-US" dirty="0"/>
              <a:t> </a:t>
            </a:r>
            <a:r>
              <a:rPr lang="en-US" dirty="0" err="1"/>
              <a:t>kritéria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prvý</a:t>
            </a:r>
            <a:r>
              <a:rPr lang="en-US" dirty="0"/>
              <a:t> parameter „</a:t>
            </a:r>
            <a:r>
              <a:rPr lang="en-US" dirty="0" err="1"/>
              <a:t>max_depth</a:t>
            </a:r>
            <a:r>
              <a:rPr lang="en-US" dirty="0"/>
              <a:t>“ a </a:t>
            </a:r>
            <a:r>
              <a:rPr lang="en-US" dirty="0" err="1"/>
              <a:t>začne</a:t>
            </a:r>
            <a:r>
              <a:rPr lang="en-US" dirty="0"/>
              <a:t> </a:t>
            </a:r>
            <a:r>
              <a:rPr lang="en-US" dirty="0" err="1"/>
              <a:t>orezávať</a:t>
            </a:r>
            <a:r>
              <a:rPr lang="en-US" dirty="0"/>
              <a:t> </a:t>
            </a:r>
            <a:r>
              <a:rPr lang="en-US" dirty="0" err="1"/>
              <a:t>stromy</a:t>
            </a:r>
            <a:r>
              <a:rPr lang="en-US" dirty="0"/>
              <a:t> </a:t>
            </a:r>
            <a:r>
              <a:rPr lang="en-US" dirty="0" err="1"/>
              <a:t>dozadu</a:t>
            </a:r>
            <a:r>
              <a:rPr lang="en-US" dirty="0"/>
              <a:t>.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prístup</a:t>
            </a:r>
            <a:r>
              <a:rPr lang="en-US" dirty="0"/>
              <a:t> „do </a:t>
            </a:r>
            <a:r>
              <a:rPr lang="en-US" dirty="0" err="1"/>
              <a:t>hĺbky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mieste</a:t>
            </a:r>
            <a:r>
              <a:rPr lang="en-US" dirty="0"/>
              <a:t>“ </a:t>
            </a:r>
            <a:r>
              <a:rPr lang="en-US" dirty="0" err="1"/>
              <a:t>významne</a:t>
            </a:r>
            <a:r>
              <a:rPr lang="en-US" dirty="0"/>
              <a:t> </a:t>
            </a:r>
            <a:r>
              <a:rPr lang="en-US" dirty="0" err="1"/>
              <a:t>zvyšuje</a:t>
            </a:r>
            <a:r>
              <a:rPr lang="en-US" dirty="0"/>
              <a:t> </a:t>
            </a:r>
            <a:r>
              <a:rPr lang="en-US" dirty="0" err="1"/>
              <a:t>výpočtový</a:t>
            </a:r>
            <a:r>
              <a:rPr lang="en-US" dirty="0"/>
              <a:t> </a:t>
            </a:r>
            <a:r>
              <a:rPr lang="en-US" dirty="0" err="1"/>
              <a:t>výkon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604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261D36"/>
      </a:dk2>
      <a:lt2>
        <a:srgbClr val="E8E2E6"/>
      </a:lt2>
      <a:accent1>
        <a:srgbClr val="21B75E"/>
      </a:accent1>
      <a:accent2>
        <a:srgbClr val="14B598"/>
      </a:accent2>
      <a:accent3>
        <a:srgbClr val="24AED9"/>
      </a:accent3>
      <a:accent4>
        <a:srgbClr val="1759D5"/>
      </a:accent4>
      <a:accent5>
        <a:srgbClr val="3729E7"/>
      </a:accent5>
      <a:accent6>
        <a:srgbClr val="7417D5"/>
      </a:accent6>
      <a:hlink>
        <a:srgbClr val="BF3F8B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550</TotalTime>
  <Words>1363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Tw Cen MT</vt:lpstr>
      <vt:lpstr>zeitung</vt:lpstr>
      <vt:lpstr>GradientRiseVTI</vt:lpstr>
      <vt:lpstr>Predikcia schválenia kreditnej karty s pomocou SXGBoost</vt:lpstr>
      <vt:lpstr>Prehľad</vt:lpstr>
      <vt:lpstr>Úloha</vt:lpstr>
      <vt:lpstr>Údaje</vt:lpstr>
      <vt:lpstr>Model SXgboost</vt:lpstr>
      <vt:lpstr>Презентация PowerPoint</vt:lpstr>
      <vt:lpstr>Презентация PowerPoint</vt:lpstr>
      <vt:lpstr>Ako by sme sa mali naučiť stromy?</vt:lpstr>
      <vt:lpstr>Prečo si XGBoost FUNGUJE tak dobre?</vt:lpstr>
      <vt:lpstr>Презентация PowerPoint</vt:lpstr>
      <vt:lpstr>Презентация PowerPoint</vt:lpstr>
      <vt:lpstr>Parametre XGBoost </vt:lpstr>
      <vt:lpstr>Презентация PowerPoint</vt:lpstr>
      <vt:lpstr>Upravenie dat</vt:lpstr>
      <vt:lpstr>Презентация PowerPoint</vt:lpstr>
      <vt:lpstr>výsleDOK modelu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schválenia kreditnej karty</dc:title>
  <dc:creator>Danil Shulzhenko</dc:creator>
  <cp:lastModifiedBy>Danil Shulzhenko</cp:lastModifiedBy>
  <cp:revision>30</cp:revision>
  <dcterms:created xsi:type="dcterms:W3CDTF">2021-05-06T12:27:10Z</dcterms:created>
  <dcterms:modified xsi:type="dcterms:W3CDTF">2021-05-06T23:08:52Z</dcterms:modified>
</cp:coreProperties>
</file>