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  <p:sldMasterId id="2147483666" r:id="rId5"/>
  </p:sldMasterIdLst>
  <p:notesMasterIdLst>
    <p:notesMasterId r:id="rId22"/>
  </p:notesMasterIdLst>
  <p:sldIdLst>
    <p:sldId id="256" r:id="rId6"/>
    <p:sldId id="258" r:id="rId7"/>
    <p:sldId id="297" r:id="rId8"/>
    <p:sldId id="260" r:id="rId9"/>
    <p:sldId id="263" r:id="rId10"/>
    <p:sldId id="264" r:id="rId11"/>
    <p:sldId id="294" r:id="rId12"/>
    <p:sldId id="298" r:id="rId13"/>
    <p:sldId id="266" r:id="rId14"/>
    <p:sldId id="296" r:id="rId15"/>
    <p:sldId id="299" r:id="rId16"/>
    <p:sldId id="293" r:id="rId17"/>
    <p:sldId id="267" r:id="rId18"/>
    <p:sldId id="268" r:id="rId19"/>
    <p:sldId id="292" r:id="rId20"/>
    <p:sldId id="270" r:id="rId21"/>
  </p:sldIdLst>
  <p:sldSz cx="9144000" cy="5143500" type="screen16x9"/>
  <p:notesSz cx="6858000" cy="9144000"/>
  <p:embeddedFontLst>
    <p:embeddedFont>
      <p:font typeface="Bahnschrift SemiLight" panose="020B0502040204020203" pitchFamily="34" charset="0"/>
      <p:regular r:id="rId23"/>
    </p:embeddedFont>
    <p:embeddedFont>
      <p:font typeface="Bree Serif" panose="020B0604020202020204" charset="-18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Roboto Black" panose="020B0604020202020204" charset="0"/>
      <p:bold r:id="rId32"/>
      <p:boldItalic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Roboto Mono Th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5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5fb8c01da4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5fb8c01da4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leonardopena/top-50-spotify-songs-by-each-country#top50contry.csv" TargetMode="External"/><Relationship Id="rId3" Type="http://schemas.openxmlformats.org/officeDocument/2006/relationships/hyperlink" Target="https://scikit-learn.org/stable/modules/generated/sklearn.neural_network.MLPClassifier.html" TargetMode="External"/><Relationship Id="rId7" Type="http://schemas.openxmlformats.org/officeDocument/2006/relationships/hyperlink" Target="https://scikit-learn.org/stable/modules/generated/sklearn.preprocessing.StandardScale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ssinglink.ai/guides/neural-network-concepts/7-types-neural-network-activation-functions-right/" TargetMode="External"/><Relationship Id="rId11" Type="http://schemas.openxmlformats.org/officeDocument/2006/relationships/hyperlink" Target="https://www.allaboutcircuits.com/technical-articles/how-to-train-a-multilayer-perceptron-neural-network/" TargetMode="External"/><Relationship Id="rId5" Type="http://schemas.openxmlformats.org/officeDocument/2006/relationships/hyperlink" Target="https://www.tarekatwan.com/index.php/2017/12/methods-for-testing-linear-separability-in-python/" TargetMode="External"/><Relationship Id="rId10" Type="http://schemas.openxmlformats.org/officeDocument/2006/relationships/hyperlink" Target="https://scikit-learn.org/stable/modules/neural_networks_supervised.html" TargetMode="External"/><Relationship Id="rId4" Type="http://schemas.openxmlformats.org/officeDocument/2006/relationships/hyperlink" Target="https://medium.com/@annishared/build-your-first-neural-network-in-python-c80c1afa464" TargetMode="External"/><Relationship Id="rId9" Type="http://schemas.openxmlformats.org/officeDocument/2006/relationships/hyperlink" Target="https://towardsdatascience.com/the-dummys-guide-to-creating-dummy-variables-f21faddb1d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992329" y="3670025"/>
            <a:ext cx="337464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Neurónové siete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Záverečný projekt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Bc.Patrik</a:t>
            </a:r>
            <a:r>
              <a:rPr lang="sk-SK" dirty="0"/>
              <a:t> Táčik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1C5CA-15C8-4D6D-82D5-ED8C6301E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2F025A3-FACE-4010-A8FF-81242A35B5D4}"/>
              </a:ext>
            </a:extLst>
          </p:cNvPr>
          <p:cNvSpPr/>
          <p:nvPr/>
        </p:nvSpPr>
        <p:spPr>
          <a:xfrm>
            <a:off x="746567" y="1547137"/>
            <a:ext cx="75293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Multilayer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(Viacvrstvový prístup modelovania) - sieť pozostáva z viac ako jednej vrstvy výstupných uzlov, to znamená, že existuje aspoň jedna skrytá vrstva, ktorá odovzdáva vstupy do výstupnej vrstvy.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Alternatíva k MLP: pravdepodobnostná neurónová sieť založená na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bayesovskom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prístupe. Podporuje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inferenciu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okrem odhadu parametrov.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(MLP) s jednou skrytou vrstvou. Každý neurón v skrytej vrstve transformuje hodnoty z predchádzajúcej vrstvy váženým lineárnym súčtom, po ktorom nasleduje nelineárna aktivačná funkcia. Výstupná vrstva prijíma hodnoty z poslednej skrytej vrstvy a transformuje ich na výstupné hodnoty.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8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C8BDA2-0C00-4B63-8865-EEF0DF9B9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ow to Train a Multilayer Perceptron Neural Network - Technical ...">
            <a:extLst>
              <a:ext uri="{FF2B5EF4-FFF2-40B4-BE49-F238E27FC236}">
                <a16:creationId xmlns:a16="http://schemas.microsoft.com/office/drawing/2014/main" id="{5F778650-7848-4D2A-AADB-E78347F5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95275"/>
            <a:ext cx="66579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2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9493C613-413A-4877-9C85-3E5CD43146B4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694" y="472165"/>
            <a:ext cx="8520600" cy="606600"/>
          </a:xfrm>
        </p:spPr>
        <p:txBody>
          <a:bodyPr/>
          <a:lstStyle/>
          <a:p>
            <a:r>
              <a:rPr lang="sk-SK" b="1" dirty="0"/>
              <a:t> MLP pre predikciu kategórií</a:t>
            </a:r>
            <a:br>
              <a:rPr lang="sk-SK" b="1" dirty="0"/>
            </a:br>
            <a:endParaRPr lang="sk-SK" dirty="0"/>
          </a:p>
        </p:txBody>
      </p:sp>
      <p:cxnSp>
        <p:nvCxnSpPr>
          <p:cNvPr id="9" name="Google Shape;643;p30">
            <a:extLst>
              <a:ext uri="{FF2B5EF4-FFF2-40B4-BE49-F238E27FC236}">
                <a16:creationId xmlns:a16="http://schemas.microsoft.com/office/drawing/2014/main" id="{D9269448-2C7D-4D89-9B67-A8EC7D85D6C8}"/>
              </a:ext>
            </a:extLst>
          </p:cNvPr>
          <p:cNvCxnSpPr/>
          <p:nvPr/>
        </p:nvCxnSpPr>
        <p:spPr>
          <a:xfrm>
            <a:off x="155844" y="6078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27C0AA7F-A0C3-4A17-AE19-A5A3BBE22831}"/>
              </a:ext>
            </a:extLst>
          </p:cNvPr>
          <p:cNvSpPr/>
          <p:nvPr/>
        </p:nvSpPr>
        <p:spPr>
          <a:xfrm>
            <a:off x="490454" y="1821294"/>
            <a:ext cx="84335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- Počet uzlov vo vstupných a výstupných vrstvách môže byť určený rozmerom problému.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Su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dané 10 vstupné jednotky a 5 výstupné jednotky. Pridanie 100 uzlov v skrytej vrstve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hidden_layer_sizes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(100) má tendenciu pracovať lepšie, keď je prvá skrytá vrstva väčšia ako vstupná vrstva.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-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Solver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je nastavený na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Stochastic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Gradient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Descent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(SGD) - aktualizuje hodnoty váh, ktoré minimalizujú stratovú funkciu v kopách. SGD používa gradient stratovej funkcie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-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learning_rate_init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= .01 (0.01): riadi veľkosť kroku pri aktualizácii váh</a:t>
            </a:r>
          </a:p>
          <a:p>
            <a:pPr marL="285750" indent="-285750">
              <a:buFontTx/>
              <a:buChar char="-"/>
            </a:pPr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-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max_iter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= 500: maximálny počet epoch  to znamená že, koľkokrát bude každý dátový bod použitý až do konvergencie riešiteľa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E7945ED0-B583-4DB9-8729-8A1FEA30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486"/>
            <a:ext cx="9144000" cy="7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ctrTitle" idx="7"/>
          </p:nvPr>
        </p:nvSpPr>
        <p:spPr>
          <a:xfrm>
            <a:off x="311700" y="6258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dirty="0"/>
              <a:t>Trénovanie modelu</a:t>
            </a:r>
            <a:endParaRPr dirty="0"/>
          </a:p>
        </p:txBody>
      </p:sp>
      <p:cxnSp>
        <p:nvCxnSpPr>
          <p:cNvPr id="656" name="Google Shape;656;p31"/>
          <p:cNvCxnSpPr/>
          <p:nvPr/>
        </p:nvCxnSpPr>
        <p:spPr>
          <a:xfrm>
            <a:off x="152400" y="58536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Obdĺžnik 16">
            <a:extLst>
              <a:ext uri="{FF2B5EF4-FFF2-40B4-BE49-F238E27FC236}">
                <a16:creationId xmlns:a16="http://schemas.microsoft.com/office/drawing/2014/main" id="{9C64ABF6-6EDA-4DBA-83AC-70C9339CAC86}"/>
              </a:ext>
            </a:extLst>
          </p:cNvPr>
          <p:cNvSpPr/>
          <p:nvPr/>
        </p:nvSpPr>
        <p:spPr>
          <a:xfrm>
            <a:off x="152398" y="2702821"/>
            <a:ext cx="8520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Relu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: Jednotky v skrytej vrstve aplikujú aktivačnú funkciu na vyvolanie pocitu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nelinearity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v sieti.</a:t>
            </a: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Relu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nám hovorí, ako blízke sú k 1.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B3F1952F-5AA4-45EC-B9AB-C1CA7CEAFB37}"/>
              </a:ext>
            </a:extLst>
          </p:cNvPr>
          <p:cNvSpPr/>
          <p:nvPr/>
        </p:nvSpPr>
        <p:spPr>
          <a:xfrm>
            <a:off x="5979479" y="813490"/>
            <a:ext cx="32526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Training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= Minimalizácia nákladovej funkcie</a:t>
            </a:r>
          </a:p>
          <a:p>
            <a:br>
              <a:rPr lang="sk-SK" dirty="0">
                <a:latin typeface="Bahnschrift SemiLight" panose="020B0502040204020203" pitchFamily="34" charset="0"/>
              </a:rPr>
            </a:br>
            <a:endParaRPr lang="sk-SK" dirty="0">
              <a:latin typeface="Bahnschrift SemiLight" panose="020B0502040204020203" pitchFamily="34" charset="0"/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0CD8A1CC-C2EF-4680-B118-E4621D92CA61}"/>
              </a:ext>
            </a:extLst>
          </p:cNvPr>
          <p:cNvSpPr/>
          <p:nvPr/>
        </p:nvSpPr>
        <p:spPr>
          <a:xfrm>
            <a:off x="5979478" y="1482085"/>
            <a:ext cx="32526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Gradient </a:t>
            </a:r>
            <a:r>
              <a:rPr lang="sk-SK" dirty="0" err="1">
                <a:solidFill>
                  <a:schemeClr val="bg1"/>
                </a:solidFill>
              </a:rPr>
              <a:t>Descents</a:t>
            </a:r>
            <a:r>
              <a:rPr lang="sk-SK" dirty="0">
                <a:solidFill>
                  <a:schemeClr val="bg1"/>
                </a:solidFill>
              </a:rPr>
              <a:t> = Nájdenie hodnoty váh, ktoré minimalizujú nákladovú 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funkciu</a:t>
            </a:r>
            <a:r>
              <a:rPr lang="sk-SK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143B69C8-3D59-4F06-8CFA-9BD11ADF5418}"/>
              </a:ext>
            </a:extLst>
          </p:cNvPr>
          <p:cNvSpPr/>
          <p:nvPr/>
        </p:nvSpPr>
        <p:spPr>
          <a:xfrm>
            <a:off x="152398" y="3348071"/>
            <a:ext cx="67808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Kategorická krížová entropia: Stratová funkcia (ako dobré sú parametre).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DAFC772-EDD8-4B26-BF51-53D8796F2B0A}"/>
              </a:ext>
            </a:extLst>
          </p:cNvPr>
          <p:cNvSpPr/>
          <p:nvPr/>
        </p:nvSpPr>
        <p:spPr>
          <a:xfrm>
            <a:off x="152398" y="3842389"/>
            <a:ext cx="7961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Veľkosť skupiny = počet tréningových príkladov.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C2AF0DC-7FE4-472C-BF2A-22027C31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691769"/>
            <a:ext cx="5713603" cy="17489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379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Výsledky</a:t>
            </a:r>
            <a:endParaRPr dirty="0"/>
          </a:p>
        </p:txBody>
      </p: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311700" y="853440"/>
            <a:ext cx="6694263" cy="3104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tabLst>
                <a:tab pos="1431925" algn="l"/>
                <a:tab pos="1790700" algn="l"/>
              </a:tabLst>
            </a:pPr>
            <a:r>
              <a:rPr lang="sk-SK" b="1" dirty="0">
                <a:latin typeface="Bahnschrift SemiLight" panose="020B0502040204020203" pitchFamily="34" charset="0"/>
              </a:rPr>
              <a:t>Približná presnosť pri použití troch </a:t>
            </a:r>
            <a:r>
              <a:rPr lang="sk-SK" b="1" dirty="0" err="1">
                <a:latin typeface="Bahnschrift SemiLight" panose="020B0502040204020203" pitchFamily="34" charset="0"/>
              </a:rPr>
              <a:t>solverov</a:t>
            </a:r>
            <a:r>
              <a:rPr lang="sk-SK" b="1" dirty="0">
                <a:latin typeface="Bahnschrift SemiLight" panose="020B0502040204020203" pitchFamily="34" charset="0"/>
              </a:rPr>
              <a:t> bola : </a:t>
            </a:r>
            <a:br>
              <a:rPr lang="sk-SK" b="1" dirty="0">
                <a:latin typeface="Bahnschrift SemiLight" panose="020B0502040204020203" pitchFamily="34" charset="0"/>
              </a:rPr>
            </a:br>
            <a:br>
              <a:rPr lang="sk-SK" b="1" dirty="0">
                <a:latin typeface="Bahnschrift SemiLight" panose="020B0502040204020203" pitchFamily="34" charset="0"/>
              </a:rPr>
            </a:br>
            <a:r>
              <a:rPr lang="sk-SK" b="1" dirty="0">
                <a:latin typeface="Bahnschrift SemiLight" panose="020B0502040204020203" pitchFamily="34" charset="0"/>
              </a:rPr>
              <a:t>- </a:t>
            </a:r>
            <a:r>
              <a:rPr lang="sk-SK" b="1" dirty="0" err="1">
                <a:latin typeface="Bahnschrift SemiLight" panose="020B0502040204020203" pitchFamily="34" charset="0"/>
              </a:rPr>
              <a:t>lbfgs</a:t>
            </a:r>
            <a:r>
              <a:rPr lang="sk-SK" b="1" dirty="0">
                <a:latin typeface="Bahnschrift SemiLight" panose="020B0502040204020203" pitchFamily="34" charset="0"/>
              </a:rPr>
              <a:t> :	94 - 97%</a:t>
            </a:r>
            <a:br>
              <a:rPr lang="sk-SK" b="1" dirty="0">
                <a:latin typeface="Bahnschrift SemiLight" panose="020B0502040204020203" pitchFamily="34" charset="0"/>
              </a:rPr>
            </a:br>
            <a:r>
              <a:rPr lang="sk-SK" b="1" dirty="0">
                <a:latin typeface="Bahnschrift SemiLight" panose="020B0502040204020203" pitchFamily="34" charset="0"/>
              </a:rPr>
              <a:t>- </a:t>
            </a:r>
            <a:r>
              <a:rPr lang="sk-SK" b="1" dirty="0" err="1">
                <a:latin typeface="Bahnschrift SemiLight" panose="020B0502040204020203" pitchFamily="34" charset="0"/>
              </a:rPr>
              <a:t>sgd</a:t>
            </a:r>
            <a:r>
              <a:rPr lang="sk-SK" b="1" dirty="0">
                <a:latin typeface="Bahnschrift SemiLight" panose="020B0502040204020203" pitchFamily="34" charset="0"/>
              </a:rPr>
              <a:t> :	80 - 97%</a:t>
            </a:r>
            <a:br>
              <a:rPr lang="sk-SK" b="1" dirty="0">
                <a:latin typeface="Bahnschrift SemiLight" panose="020B0502040204020203" pitchFamily="34" charset="0"/>
              </a:rPr>
            </a:br>
            <a:r>
              <a:rPr lang="sk-SK" b="1" dirty="0">
                <a:latin typeface="Bahnschrift SemiLight" panose="020B0502040204020203" pitchFamily="34" charset="0"/>
              </a:rPr>
              <a:t>- </a:t>
            </a:r>
            <a:r>
              <a:rPr lang="sk-SK" b="1" dirty="0" err="1">
                <a:latin typeface="Bahnschrift SemiLight" panose="020B0502040204020203" pitchFamily="34" charset="0"/>
              </a:rPr>
              <a:t>adam</a:t>
            </a:r>
            <a:r>
              <a:rPr lang="sk-SK" b="1" dirty="0">
                <a:latin typeface="Bahnschrift SemiLight" panose="020B0502040204020203" pitchFamily="34" charset="0"/>
              </a:rPr>
              <a:t> :	91 - 98%</a:t>
            </a:r>
          </a:p>
        </p:txBody>
      </p:sp>
      <p:cxnSp>
        <p:nvCxnSpPr>
          <p:cNvPr id="694" name="Google Shape;694;p32"/>
          <p:cNvCxnSpPr/>
          <p:nvPr/>
        </p:nvCxnSpPr>
        <p:spPr>
          <a:xfrm>
            <a:off x="311700" y="65515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Obrázok 1">
            <a:extLst>
              <a:ext uri="{FF2B5EF4-FFF2-40B4-BE49-F238E27FC236}">
                <a16:creationId xmlns:a16="http://schemas.microsoft.com/office/drawing/2014/main" id="{4A7D2993-5CDB-4DFB-AF4F-F789CDDF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62" y="1851952"/>
            <a:ext cx="3437181" cy="2105978"/>
          </a:xfrm>
          <a:prstGeom prst="rect">
            <a:avLst/>
          </a:prstGeom>
        </p:spPr>
      </p:pic>
      <p:sp>
        <p:nvSpPr>
          <p:cNvPr id="37" name="Obdĺžnik 36">
            <a:extLst>
              <a:ext uri="{FF2B5EF4-FFF2-40B4-BE49-F238E27FC236}">
                <a16:creationId xmlns:a16="http://schemas.microsoft.com/office/drawing/2014/main" id="{D055B63F-F834-4E20-86C5-3446A70B1195}"/>
              </a:ext>
            </a:extLst>
          </p:cNvPr>
          <p:cNvSpPr/>
          <p:nvPr/>
        </p:nvSpPr>
        <p:spPr>
          <a:xfrm>
            <a:off x="6331019" y="3982283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graf chýb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2;p32">
            <a:extLst>
              <a:ext uri="{FF2B5EF4-FFF2-40B4-BE49-F238E27FC236}">
                <a16:creationId xmlns:a16="http://schemas.microsoft.com/office/drawing/2014/main" id="{F596DAC4-6CEF-40F3-8B8F-FEA588E33D31}"/>
              </a:ext>
            </a:extLst>
          </p:cNvPr>
          <p:cNvSpPr txBox="1">
            <a:spLocks/>
          </p:cNvSpPr>
          <p:nvPr/>
        </p:nvSpPr>
        <p:spPr>
          <a:xfrm rot="20994958">
            <a:off x="311701" y="196281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3200" b="1" dirty="0">
                <a:solidFill>
                  <a:schemeClr val="bg1"/>
                </a:solidFill>
              </a:rPr>
              <a:t>ĎAKUJEM ZA POZORNOSŤ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2B61C614-5C48-42D1-9F28-8A7F6D28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35" y="226539"/>
            <a:ext cx="8520600" cy="606600"/>
          </a:xfrm>
        </p:spPr>
        <p:txBody>
          <a:bodyPr/>
          <a:lstStyle/>
          <a:p>
            <a:pPr algn="l"/>
            <a:r>
              <a:rPr lang="sk-SK" dirty="0"/>
              <a:t>Zdroje :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06760E96-BFE6-486F-B96B-9B171EB0C9F9}"/>
              </a:ext>
            </a:extLst>
          </p:cNvPr>
          <p:cNvSpPr/>
          <p:nvPr/>
        </p:nvSpPr>
        <p:spPr>
          <a:xfrm>
            <a:off x="194135" y="833139"/>
            <a:ext cx="7909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https://scikit-learn.org/stable/modules/generated/sklearn.neural_network.MLPClassifier.html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https://medium.com/@annishared/build-your-first-neural-network-in-python-c80c1afa464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5"/>
              </a:rPr>
              <a:t>https://www.tarekatwan.com/index.php/2017/12/methods-for-testing-linear-separability-in-python/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6"/>
              </a:rPr>
              <a:t>https://missinglink.ai/guides/neural-network-concepts/7-types-neural-network-activation-functions-right/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7"/>
              </a:rPr>
              <a:t>https://scikit-learn.org/stable/modules/generated/sklearn.preprocessing.StandardScaler.html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8"/>
              </a:rPr>
              <a:t>https://www.kaggle.com/leonardopena/top-50-spotify-songs-by-each-country#top50contry.csv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9"/>
              </a:rPr>
              <a:t>https://towardsdatascience.com/the-dummys-guide-to-creating-dummy-variables-f21faddb1d40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10"/>
              </a:rPr>
              <a:t>https://scikit-learn.org/stable/modules/neural_networks_supervised.html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11"/>
              </a:rPr>
              <a:t>https://www.allaboutcircuits.com/technical-articles/how-to-train-a-multilayer-perceptron-neural-network/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2806800" y="9114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000" dirty="0"/>
              <a:t>DATASET </a:t>
            </a:r>
            <a:r>
              <a:rPr lang="sk-SK" sz="3000" dirty="0" err="1"/>
              <a:t>Spotifi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625860" y="846703"/>
            <a:ext cx="7838940" cy="966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400" dirty="0">
                <a:latin typeface="Bahnschrift SemiLight" panose="020B0502040204020203" pitchFamily="34" charset="0"/>
              </a:rPr>
              <a:t>Tento </a:t>
            </a:r>
            <a:r>
              <a:rPr lang="sk-SK" sz="1400" dirty="0" err="1">
                <a:latin typeface="Bahnschrift SemiLight" panose="020B0502040204020203" pitchFamily="34" charset="0"/>
              </a:rPr>
              <a:t>dataset</a:t>
            </a:r>
            <a:r>
              <a:rPr lang="sk-SK" sz="1400" dirty="0">
                <a:latin typeface="Bahnschrift SemiLight" panose="020B0502040204020203" pitchFamily="34" charset="0"/>
              </a:rPr>
              <a:t> obsahuje aktuálne dáta a disponuje s viacerými  stĺpcami ako napr. : meno skladateľa , názov skladby, ale aj </a:t>
            </a:r>
            <a:r>
              <a:rPr lang="sk-SK" sz="1400" dirty="0" err="1">
                <a:latin typeface="Bahnschrift SemiLight" panose="020B0502040204020203" pitchFamily="34" charset="0"/>
              </a:rPr>
              <a:t>velkosť</a:t>
            </a:r>
            <a:r>
              <a:rPr lang="sk-SK" sz="1400" dirty="0">
                <a:latin typeface="Bahnschrift SemiLight" panose="020B0502040204020203" pitchFamily="34" charset="0"/>
              </a:rPr>
              <a:t> popularity, živosť hudby, </a:t>
            </a:r>
            <a:r>
              <a:rPr lang="sk-SK" sz="1400" dirty="0" err="1">
                <a:latin typeface="Bahnschrift SemiLight" panose="020B0502040204020203" pitchFamily="34" charset="0"/>
              </a:rPr>
              <a:t>interzivyta</a:t>
            </a:r>
            <a:r>
              <a:rPr lang="sk-SK" sz="1400" dirty="0">
                <a:latin typeface="Bahnschrift SemiLight" panose="020B0502040204020203" pitchFamily="34" charset="0"/>
              </a:rPr>
              <a:t> slov a mnoho iných dát.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400" dirty="0">
                <a:latin typeface="Bahnschrift SemiLight" panose="020B0502040204020203" pitchFamily="34" charset="0"/>
              </a:rPr>
              <a:t>Nevýhoda tohto </a:t>
            </a:r>
            <a:r>
              <a:rPr lang="sk-SK" sz="1400" dirty="0" err="1">
                <a:latin typeface="Bahnschrift SemiLight" panose="020B0502040204020203" pitchFamily="34" charset="0"/>
              </a:rPr>
              <a:t>Datasetu</a:t>
            </a:r>
            <a:r>
              <a:rPr lang="sk-SK" sz="1400" dirty="0">
                <a:latin typeface="Bahnschrift SemiLight" panose="020B0502040204020203" pitchFamily="34" charset="0"/>
              </a:rPr>
              <a:t> bola že bolo potrebné odstrániť diakritiku a medzery nahradiť s “_“. </a:t>
            </a:r>
            <a:endParaRPr sz="14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hnschrift SemiLight" panose="020B0502040204020203" pitchFamily="34" charset="0"/>
            </a:endParaRPr>
          </a:p>
        </p:txBody>
      </p:sp>
      <p:cxnSp>
        <p:nvCxnSpPr>
          <p:cNvPr id="260" name="Google Shape;260;p22"/>
          <p:cNvCxnSpPr>
            <a:cxnSpLocks/>
          </p:cNvCxnSpPr>
          <p:nvPr/>
        </p:nvCxnSpPr>
        <p:spPr>
          <a:xfrm>
            <a:off x="175260" y="697740"/>
            <a:ext cx="874014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Obrázok 1">
            <a:extLst>
              <a:ext uri="{FF2B5EF4-FFF2-40B4-BE49-F238E27FC236}">
                <a16:creationId xmlns:a16="http://schemas.microsoft.com/office/drawing/2014/main" id="{A24030DC-E72D-4C76-96EA-349A385F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93" y="1813557"/>
            <a:ext cx="5041607" cy="209013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08A324B-A6DB-41CE-A9EB-BF66F7FF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" y="3329943"/>
            <a:ext cx="5188268" cy="1517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6FD08E-EF30-4CC3-95C0-5C9133E7B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889" y="1130900"/>
            <a:ext cx="3530400" cy="606600"/>
          </a:xfrm>
        </p:spPr>
        <p:txBody>
          <a:bodyPr/>
          <a:lstStyle/>
          <a:p>
            <a:r>
              <a:rPr lang="sk-SK" dirty="0"/>
              <a:t>Predikčný model :</a:t>
            </a: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21C347E4-5540-4A91-BAA6-E292FD14DA30}"/>
              </a:ext>
            </a:extLst>
          </p:cNvPr>
          <p:cNvSpPr/>
          <p:nvPr/>
        </p:nvSpPr>
        <p:spPr>
          <a:xfrm>
            <a:off x="3554472" y="1737500"/>
            <a:ext cx="2035056" cy="63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Trénovacie dáta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AAECC2CC-C1C2-4475-A5B1-58ACDA3C339B}"/>
              </a:ext>
            </a:extLst>
          </p:cNvPr>
          <p:cNvSpPr/>
          <p:nvPr/>
        </p:nvSpPr>
        <p:spPr>
          <a:xfrm>
            <a:off x="3554472" y="2667488"/>
            <a:ext cx="2035056" cy="63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Algoritmus učenia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EE782864-A9DB-47E3-B332-F68F52BF853B}"/>
              </a:ext>
            </a:extLst>
          </p:cNvPr>
          <p:cNvSpPr/>
          <p:nvPr/>
        </p:nvSpPr>
        <p:spPr>
          <a:xfrm>
            <a:off x="3554472" y="3578266"/>
            <a:ext cx="2035056" cy="63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Hypotéza h0(x)</a:t>
            </a:r>
          </a:p>
          <a:p>
            <a:pPr algn="ctr"/>
            <a:r>
              <a:rPr lang="sk-SK" dirty="0"/>
              <a:t>(H mapuje z x na y)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938D7AA7-E37D-49F5-9B4E-C947144EA4EE}"/>
              </a:ext>
            </a:extLst>
          </p:cNvPr>
          <p:cNvSpPr/>
          <p:nvPr/>
        </p:nvSpPr>
        <p:spPr>
          <a:xfrm>
            <a:off x="4489565" y="2393289"/>
            <a:ext cx="45719" cy="25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68C7773D-CC29-4F17-A96E-3EE7A0EED5A6}"/>
              </a:ext>
            </a:extLst>
          </p:cNvPr>
          <p:cNvSpPr/>
          <p:nvPr/>
        </p:nvSpPr>
        <p:spPr>
          <a:xfrm>
            <a:off x="4489564" y="3305474"/>
            <a:ext cx="45719" cy="25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: doprava 11">
            <a:extLst>
              <a:ext uri="{FF2B5EF4-FFF2-40B4-BE49-F238E27FC236}">
                <a16:creationId xmlns:a16="http://schemas.microsoft.com/office/drawing/2014/main" id="{355A8016-1534-49F5-BD4D-01BF19D99364}"/>
              </a:ext>
            </a:extLst>
          </p:cNvPr>
          <p:cNvSpPr/>
          <p:nvPr/>
        </p:nvSpPr>
        <p:spPr>
          <a:xfrm>
            <a:off x="1471077" y="3578266"/>
            <a:ext cx="2035056" cy="6393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x: Vlastnosti žánrov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id="{78B72A35-40E2-49AA-96DE-4D7E0934B242}"/>
              </a:ext>
            </a:extLst>
          </p:cNvPr>
          <p:cNvSpPr/>
          <p:nvPr/>
        </p:nvSpPr>
        <p:spPr>
          <a:xfrm>
            <a:off x="5637866" y="3561870"/>
            <a:ext cx="2035055" cy="6393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y: Kategórie žánrov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8F5F1410-F23A-4C2E-BA94-2F85E87EB846}"/>
              </a:ext>
            </a:extLst>
          </p:cNvPr>
          <p:cNvSpPr/>
          <p:nvPr/>
        </p:nvSpPr>
        <p:spPr>
          <a:xfrm>
            <a:off x="2730136" y="647700"/>
            <a:ext cx="62066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sk-SK" dirty="0">
                <a:solidFill>
                  <a:srgbClr val="48FFD5"/>
                </a:solidFill>
                <a:latin typeface="Bahnschrift SemiLight" panose="020B0502040204020203" pitchFamily="34" charset="0"/>
              </a:rPr>
              <a:t>Cieľom práce je spracovať a transformovať </a:t>
            </a:r>
            <a:r>
              <a:rPr lang="sk-SK" dirty="0" err="1">
                <a:solidFill>
                  <a:srgbClr val="48FFD5"/>
                </a:solidFill>
                <a:latin typeface="Bahnschrift SemiLight" panose="020B0502040204020203" pitchFamily="34" charset="0"/>
              </a:rPr>
              <a:t>dataset</a:t>
            </a:r>
            <a:r>
              <a:rPr lang="sk-SK" dirty="0">
                <a:solidFill>
                  <a:srgbClr val="48FFD5"/>
                </a:solidFill>
                <a:latin typeface="Bahnschrift SemiLight" panose="020B0502040204020203" pitchFamily="34" charset="0"/>
              </a:rPr>
              <a:t> Spotify, aby sa vytvoril model predikcie. Tento model musí predpovedať, v ktorom z piatich top  typov žánrov bude pravdepodobne patriť každý žáner čo najvyššou presnosťou.</a:t>
            </a:r>
          </a:p>
        </p:txBody>
      </p:sp>
    </p:spTree>
    <p:extLst>
      <p:ext uri="{BB962C8B-B14F-4D97-AF65-F5344CB8AC3E}">
        <p14:creationId xmlns:p14="http://schemas.microsoft.com/office/powerpoint/2010/main" val="277062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737934" y="44925"/>
            <a:ext cx="807621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sk-SK" dirty="0"/>
              <a:t>Predspracovanie dát spôsob 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91;p25">
            <a:extLst>
              <a:ext uri="{FF2B5EF4-FFF2-40B4-BE49-F238E27FC236}">
                <a16:creationId xmlns:a16="http://schemas.microsoft.com/office/drawing/2014/main" id="{9D3A85ED-C99E-4891-9AB2-AEB79DB291EE}"/>
              </a:ext>
            </a:extLst>
          </p:cNvPr>
          <p:cNvSpPr txBox="1">
            <a:spLocks/>
          </p:cNvSpPr>
          <p:nvPr/>
        </p:nvSpPr>
        <p:spPr>
          <a:xfrm>
            <a:off x="4728754" y="705788"/>
            <a:ext cx="4309447" cy="136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sk-SK" sz="1200" b="1" dirty="0">
                <a:latin typeface="Bahnschrift SemiLight" panose="020B0502040204020203" pitchFamily="34" charset="0"/>
              </a:rPr>
              <a:t>Pred predspracovaním dát bolo potrebné rozdeliť dáta na tréningové (80%) a na testovacie dáta (20%). Tréningové údaje (obsahujú triedy pre typy žánrov), na naučenie modelu, a testovacie údaje (obsahujú iba vlastnosti bez tried) na meranie presnosti predikčného modelu.</a:t>
            </a:r>
          </a:p>
        </p:txBody>
      </p:sp>
      <p:sp>
        <p:nvSpPr>
          <p:cNvPr id="7" name="Nadpis 2">
            <a:extLst>
              <a:ext uri="{FF2B5EF4-FFF2-40B4-BE49-F238E27FC236}">
                <a16:creationId xmlns:a16="http://schemas.microsoft.com/office/drawing/2014/main" id="{04E4166F-DCE4-4A26-9F60-481D22493D8E}"/>
              </a:ext>
            </a:extLst>
          </p:cNvPr>
          <p:cNvSpPr txBox="1">
            <a:spLocks/>
          </p:cNvSpPr>
          <p:nvPr/>
        </p:nvSpPr>
        <p:spPr>
          <a:xfrm>
            <a:off x="5275596" y="2248906"/>
            <a:ext cx="3463071" cy="64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sk-SK" sz="1200" dirty="0">
                <a:latin typeface="Bahnschrift SemiLight" panose="020B0502040204020203" pitchFamily="34" charset="0"/>
                <a:ea typeface="Roboto Light" panose="020B0604020202020204" charset="0"/>
              </a:rPr>
              <a:t>Tento príkaz nám na koniec </a:t>
            </a:r>
            <a:r>
              <a:rPr lang="sk-SK" sz="1200" dirty="0" err="1">
                <a:latin typeface="Bahnschrift SemiLight" panose="020B0502040204020203" pitchFamily="34" charset="0"/>
                <a:ea typeface="Roboto Light" panose="020B0604020202020204" charset="0"/>
              </a:rPr>
              <a:t>datasetu</a:t>
            </a:r>
            <a:r>
              <a:rPr lang="sk-SK" sz="1200" dirty="0">
                <a:latin typeface="Bahnschrift SemiLight" panose="020B0502040204020203" pitchFamily="34" charset="0"/>
                <a:ea typeface="Roboto Light" panose="020B0604020202020204" charset="0"/>
              </a:rPr>
              <a:t> pridá 5 nových numerických stĺpcov, ktoré budú spolu tvoriť päťrozmerný vektor</a:t>
            </a:r>
            <a:br>
              <a:rPr lang="sk-SK" sz="1200" dirty="0">
                <a:latin typeface="Bahnschrift SemiLight" panose="020B0502040204020203" pitchFamily="34" charset="0"/>
                <a:ea typeface="Roboto Light" panose="020B0604020202020204" charset="0"/>
              </a:rPr>
            </a:br>
            <a:endParaRPr lang="sk-SK" sz="1200" dirty="0">
              <a:latin typeface="Bahnschrift SemiLight" panose="020B0502040204020203" pitchFamily="34" charset="0"/>
              <a:ea typeface="Roboto Light" panose="020B0604020202020204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0624B0E-B861-466C-8CEF-7D95BD93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9" y="1834262"/>
            <a:ext cx="4830894" cy="926278"/>
          </a:xfrm>
          <a:prstGeom prst="rect">
            <a:avLst/>
          </a:prstGeom>
        </p:spPr>
      </p:pic>
      <p:sp>
        <p:nvSpPr>
          <p:cNvPr id="10" name="Nadpis 4">
            <a:extLst>
              <a:ext uri="{FF2B5EF4-FFF2-40B4-BE49-F238E27FC236}">
                <a16:creationId xmlns:a16="http://schemas.microsoft.com/office/drawing/2014/main" id="{9B2105DB-5ABC-4374-A351-0732FBC4018A}"/>
              </a:ext>
            </a:extLst>
          </p:cNvPr>
          <p:cNvSpPr txBox="1">
            <a:spLocks/>
          </p:cNvSpPr>
          <p:nvPr/>
        </p:nvSpPr>
        <p:spPr>
          <a:xfrm>
            <a:off x="2089307" y="3884547"/>
            <a:ext cx="1900804" cy="1610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Tieto stĺpce majú parametre 0 alebo 1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1D36FC01-CB8F-4653-BD8E-B914CD38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0" y="3071947"/>
            <a:ext cx="3706487" cy="1874224"/>
          </a:xfrm>
          <a:prstGeom prst="rect">
            <a:avLst/>
          </a:prstGeom>
        </p:spPr>
      </p:pic>
      <p:cxnSp>
        <p:nvCxnSpPr>
          <p:cNvPr id="14" name="Spojnica: zalomená 13">
            <a:extLst>
              <a:ext uri="{FF2B5EF4-FFF2-40B4-BE49-F238E27FC236}">
                <a16:creationId xmlns:a16="http://schemas.microsoft.com/office/drawing/2014/main" id="{B23F328F-4EC9-4378-BA4C-642A11A847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90111" y="3965057"/>
            <a:ext cx="3906980" cy="8084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pojnica: zalomená 14">
            <a:extLst>
              <a:ext uri="{FF2B5EF4-FFF2-40B4-BE49-F238E27FC236}">
                <a16:creationId xmlns:a16="http://schemas.microsoft.com/office/drawing/2014/main" id="{372D4C0C-5FF9-48C1-96C7-E08F529321DB}"/>
              </a:ext>
            </a:extLst>
          </p:cNvPr>
          <p:cNvCxnSpPr>
            <a:cxnSpLocks/>
          </p:cNvCxnSpPr>
          <p:nvPr/>
        </p:nvCxnSpPr>
        <p:spPr>
          <a:xfrm flipV="1">
            <a:off x="3990111" y="3403961"/>
            <a:ext cx="1571862" cy="8437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oogle Shape;260;p22">
            <a:extLst>
              <a:ext uri="{FF2B5EF4-FFF2-40B4-BE49-F238E27FC236}">
                <a16:creationId xmlns:a16="http://schemas.microsoft.com/office/drawing/2014/main" id="{EE773C67-2CA1-4B33-A3D7-100079789A2C}"/>
              </a:ext>
            </a:extLst>
          </p:cNvPr>
          <p:cNvCxnSpPr>
            <a:cxnSpLocks/>
          </p:cNvCxnSpPr>
          <p:nvPr/>
        </p:nvCxnSpPr>
        <p:spPr>
          <a:xfrm>
            <a:off x="201930" y="617745"/>
            <a:ext cx="874014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Obdĺžnik 1">
            <a:extLst>
              <a:ext uri="{FF2B5EF4-FFF2-40B4-BE49-F238E27FC236}">
                <a16:creationId xmlns:a16="http://schemas.microsoft.com/office/drawing/2014/main" id="{E9C27343-248B-473B-AC84-818A40CF9A80}"/>
              </a:ext>
            </a:extLst>
          </p:cNvPr>
          <p:cNvSpPr/>
          <p:nvPr/>
        </p:nvSpPr>
        <p:spPr>
          <a:xfrm>
            <a:off x="0" y="2844393"/>
            <a:ext cx="53771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Namiesto 0,1,2,3,... bude teda : </a:t>
            </a: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adult_standards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[1,0,0,0,0],</a:t>
            </a: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latin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[0,1,0,0,0],</a:t>
            </a: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dance_pop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[0,0,1,0,0], </a:t>
            </a: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album_rock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[0,0,0,1,0] ,</a:t>
            </a: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pop[0,0,0,0,1]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F131B4B-AED4-4401-B054-150A70F02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9" y="713043"/>
            <a:ext cx="4774938" cy="9067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87A9BF0F-B354-4822-9758-043E2B3A4E44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55049" y="72840"/>
            <a:ext cx="7833900" cy="606600"/>
          </a:xfrm>
        </p:spPr>
        <p:txBody>
          <a:bodyPr/>
          <a:lstStyle/>
          <a:p>
            <a:pPr algn="ctr"/>
            <a:r>
              <a:rPr lang="sk-SK" sz="3600" dirty="0"/>
              <a:t>Predspracovanie dát spôsob 2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0670278-2036-4720-BB7E-863E0259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04" y="832136"/>
            <a:ext cx="7833900" cy="977869"/>
          </a:xfrm>
        </p:spPr>
        <p:txBody>
          <a:bodyPr/>
          <a:lstStyle/>
          <a:p>
            <a:pPr algn="ctr"/>
            <a:r>
              <a:rPr lang="sk-SK" sz="1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Druhou technikou predspracovania je škálovanie  údajov pomocou programu </a:t>
            </a:r>
            <a:r>
              <a:rPr lang="sk-SK" sz="1400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StandardScaler</a:t>
            </a:r>
            <a:r>
              <a:rPr lang="sk-SK" sz="1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(), najmä preto, že MLP je citlivý na nenormalizované funkcie. To pomôže urýchliť algoritmus (gradientový zostup) a mať presnejší </a:t>
            </a:r>
            <a:r>
              <a:rPr lang="sk-SK" sz="1400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klasifikátor</a:t>
            </a:r>
            <a:r>
              <a:rPr lang="sk-SK" sz="1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.</a:t>
            </a:r>
            <a:br>
              <a:rPr lang="sk-SK" sz="1400" dirty="0">
                <a:solidFill>
                  <a:schemeClr val="bg1"/>
                </a:solidFill>
                <a:latin typeface="Bahnschrift SemiLight" panose="020B0502040204020203" pitchFamily="34" charset="0"/>
              </a:rPr>
            </a:br>
            <a:endParaRPr lang="sk-SK" sz="14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45F794B-D0C8-4289-AA45-3894F429B92E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AEF5D18B-FB8B-4C33-871B-DFA4EA23A02A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52504" y="1683378"/>
            <a:ext cx="7833900" cy="550015"/>
          </a:xfrm>
        </p:spPr>
        <p:txBody>
          <a:bodyPr/>
          <a:lstStyle/>
          <a:p>
            <a:pPr algn="ctr"/>
            <a:r>
              <a:rPr lang="sk-SK" sz="1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Štandardizuje vlastnosti odstránením strednej hodnoty a prispôsobenia podľa rozptylu jednotiek  Štandardné skóre vzorky x sa vypočíta ako:  </a:t>
            </a:r>
            <a:r>
              <a:rPr lang="sk-SK" sz="1400" b="1" u="sng" dirty="0">
                <a:solidFill>
                  <a:schemeClr val="bg1"/>
                </a:solidFill>
                <a:latin typeface="Bahnschrift SemiLight" panose="020B0502040204020203" pitchFamily="34" charset="0"/>
              </a:rPr>
              <a:t>z = (x - u) / s  </a:t>
            </a:r>
            <a:endParaRPr lang="sk-SK" sz="14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258E3BE1-87BD-476E-9D0A-146FE348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7" y="2397823"/>
            <a:ext cx="8683405" cy="2349704"/>
          </a:xfrm>
          <a:prstGeom prst="rect">
            <a:avLst/>
          </a:prstGeom>
        </p:spPr>
      </p:pic>
      <p:cxnSp>
        <p:nvCxnSpPr>
          <p:cNvPr id="8" name="Google Shape;260;p22">
            <a:extLst>
              <a:ext uri="{FF2B5EF4-FFF2-40B4-BE49-F238E27FC236}">
                <a16:creationId xmlns:a16="http://schemas.microsoft.com/office/drawing/2014/main" id="{A686B6A3-BE53-452C-AD9F-85A7B5498F53}"/>
              </a:ext>
            </a:extLst>
          </p:cNvPr>
          <p:cNvCxnSpPr>
            <a:cxnSpLocks/>
          </p:cNvCxnSpPr>
          <p:nvPr/>
        </p:nvCxnSpPr>
        <p:spPr>
          <a:xfrm>
            <a:off x="152504" y="606625"/>
            <a:ext cx="874014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20359" y="18770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/>
              <a:t>Pred a po strednej normalizácií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238287" y="79430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Obrázok 1">
            <a:extLst>
              <a:ext uri="{FF2B5EF4-FFF2-40B4-BE49-F238E27FC236}">
                <a16:creationId xmlns:a16="http://schemas.microsoft.com/office/drawing/2014/main" id="{8E35A315-210F-4D38-A80B-FAA027A8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59" y="974349"/>
            <a:ext cx="50292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50423171-BDDB-47B6-A474-71B0DDAC6D5B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59896"/>
            <a:ext cx="8520600" cy="857679"/>
          </a:xfrm>
        </p:spPr>
        <p:txBody>
          <a:bodyPr/>
          <a:lstStyle/>
          <a:p>
            <a:r>
              <a:rPr lang="sk-SK" b="1" dirty="0" err="1"/>
              <a:t>MultiLayer</a:t>
            </a:r>
            <a:r>
              <a:rPr lang="sk-SK" b="1" dirty="0"/>
              <a:t> </a:t>
            </a:r>
            <a:r>
              <a:rPr lang="sk-SK" b="1" dirty="0" err="1"/>
              <a:t>Perceptron</a:t>
            </a:r>
            <a:r>
              <a:rPr lang="sk-SK" b="1" dirty="0"/>
              <a:t> (MLP) - </a:t>
            </a:r>
            <a:r>
              <a:rPr lang="sk-SK" b="1" dirty="0" err="1"/>
              <a:t>klasifikátor</a:t>
            </a:r>
            <a:r>
              <a:rPr lang="sk-SK" b="1" dirty="0"/>
              <a:t> s lineárnym dozorom</a:t>
            </a:r>
            <a:endParaRPr lang="sk-SK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3FF974F6-7770-447D-987F-DD98107E27EF}"/>
              </a:ext>
            </a:extLst>
          </p:cNvPr>
          <p:cNvSpPr/>
          <p:nvPr/>
        </p:nvSpPr>
        <p:spPr>
          <a:xfrm>
            <a:off x="449761" y="1173182"/>
            <a:ext cx="82444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Klasifikátor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- úloha učenia - koreluje funkcie údajov s vlastnosťami triedy s objektmi skupiny údajov. Odlišuje sa od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klastrovania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Feedforward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= výstup akejkoľvek vrstvy neovplyvní tú istú vrstvu.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Perceptron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je binárny v tom zmysle, že neurón je aktivovaný funkciou, ktorá vracia booleovské hodnoty (to zodpovedá modelu s dvoma triedami). Váhy sa aktualizujú na základe týchto booleovských hodnôt, takže na korekciu váhy možno použiť len vstup</a:t>
            </a: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V mojom príklade používam RELU ako aktivačnú funkciu a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stochastický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gradient ako optimalizačnú funkciu, ktorá nájde optimálne hodnoty váh.</a:t>
            </a:r>
          </a:p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Posilnenie: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Perceptronový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algoritmus je príkladom posilňovacieho učenia. Po každej prezentácii vstupno-výstupného príkladu vieme len to, či sieť produkuje očakávaný výstup alebo nie. Alternatívou by bolo učenie sa s opravou chýb, aktualizácie váh nie sú ovplyvnené len vstupom, ale aj veľkosťou chyby.</a:t>
            </a:r>
          </a:p>
          <a:p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b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</a:br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FEAFD413-D20D-4385-B559-4E63127B4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49D54E6-0E0A-49C7-B4E6-9A7E1E6A69E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2DEA58C9-8EB4-4711-9897-C055D5A7D24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43F8B39-16B0-4E30-A1CA-5C3B98451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82021179-CF90-4DD9-8CF8-599B6BF0A155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7D76682B-BFDF-400E-A95A-92732032821D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82BB8-40C8-48B3-853C-758C8370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05" y="1558683"/>
            <a:ext cx="63531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B18B14C4-D069-4839-BA36-45EC59557E7C}"/>
              </a:ext>
            </a:extLst>
          </p:cNvPr>
          <p:cNvSpPr/>
          <p:nvPr/>
        </p:nvSpPr>
        <p:spPr>
          <a:xfrm>
            <a:off x="783904" y="887219"/>
            <a:ext cx="7576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V práci bol použitý RELU ako aktivačná funkcia a 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stochastický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 gradient ako optimalizačnú funkciu, ktorá nájde optimálne hodnoty váh.</a:t>
            </a:r>
          </a:p>
        </p:txBody>
      </p:sp>
    </p:spTree>
    <p:extLst>
      <p:ext uri="{BB962C8B-B14F-4D97-AF65-F5344CB8AC3E}">
        <p14:creationId xmlns:p14="http://schemas.microsoft.com/office/powerpoint/2010/main" val="25517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11606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 err="1"/>
              <a:t>Perceptron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 Rule</a:t>
            </a:r>
          </a:p>
        </p:txBody>
      </p:sp>
      <p:cxnSp>
        <p:nvCxnSpPr>
          <p:cNvPr id="643" name="Google Shape;643;p30"/>
          <p:cNvCxnSpPr/>
          <p:nvPr/>
        </p:nvCxnSpPr>
        <p:spPr>
          <a:xfrm>
            <a:off x="126499" y="69924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Podnadpis 6">
            <a:extLst>
              <a:ext uri="{FF2B5EF4-FFF2-40B4-BE49-F238E27FC236}">
                <a16:creationId xmlns:a16="http://schemas.microsoft.com/office/drawing/2014/main" id="{EB164187-B0B6-4B9B-A2C1-E6EA1AD8487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861" y="964248"/>
            <a:ext cx="8776440" cy="1065960"/>
          </a:xfrm>
        </p:spPr>
        <p:txBody>
          <a:bodyPr/>
          <a:lstStyle/>
          <a:p>
            <a:pPr algn="l"/>
            <a:r>
              <a:rPr lang="sk-SK" sz="1400" dirty="0" err="1">
                <a:latin typeface="Bahnschrift SemiLight" panose="020B0502040204020203" pitchFamily="34" charset="0"/>
              </a:rPr>
              <a:t>Perceptron</a:t>
            </a:r>
            <a:r>
              <a:rPr lang="sk-SK" sz="1400" dirty="0">
                <a:latin typeface="Bahnschrift SemiLight" panose="020B0502040204020203" pitchFamily="34" charset="0"/>
              </a:rPr>
              <a:t> </a:t>
            </a:r>
            <a:r>
              <a:rPr lang="sk-SK" sz="1400" dirty="0" err="1">
                <a:latin typeface="Bahnschrift SemiLight" panose="020B0502040204020203" pitchFamily="34" charset="0"/>
              </a:rPr>
              <a:t>Learning</a:t>
            </a:r>
            <a:r>
              <a:rPr lang="sk-SK" sz="1400" dirty="0">
                <a:latin typeface="Bahnschrift SemiLight" panose="020B0502040204020203" pitchFamily="34" charset="0"/>
              </a:rPr>
              <a:t> Rule hovorí, že algoritmus by sa automaticky naučil optimálne váhové koeficienty. </a:t>
            </a:r>
          </a:p>
          <a:p>
            <a:pPr algn="l"/>
            <a:r>
              <a:rPr lang="sk-SK" sz="1400" dirty="0">
                <a:latin typeface="Bahnschrift SemiLight" panose="020B0502040204020203" pitchFamily="34" charset="0"/>
              </a:rPr>
              <a:t>Vstupné vlastnosti sa potom vynásobia týmito váhami.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A13EA641-25BA-4FDA-9F96-375213CD9635}"/>
              </a:ext>
            </a:extLst>
          </p:cNvPr>
          <p:cNvSpPr/>
          <p:nvPr/>
        </p:nvSpPr>
        <p:spPr>
          <a:xfrm>
            <a:off x="126499" y="2030208"/>
            <a:ext cx="46235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Aktivačné funkcie </a:t>
            </a:r>
            <a:r>
              <a:rPr lang="sk-SK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perceptrónu</a:t>
            </a:r>
            <a:r>
              <a:rPr lang="sk-SK" dirty="0">
                <a:solidFill>
                  <a:schemeClr val="bg1"/>
                </a:solidFill>
                <a:latin typeface="Bahnschrift SemiLight" panose="020B0502040204020203" pitchFamily="34" charset="0"/>
              </a:rPr>
              <a:t>: aplikuje krokové pravidlo (konvertuje číselný výstup na +1 alebo -1), aby skontrolovala, či je výstup váhovej funkcie väčší ako nula alebo nie.</a:t>
            </a:r>
          </a:p>
          <a:p>
            <a:br>
              <a:rPr lang="sk-SK" dirty="0">
                <a:latin typeface="Bahnschrift SemiLight" panose="020B0502040204020203" pitchFamily="34" charset="0"/>
              </a:rPr>
            </a:br>
            <a:endParaRPr lang="sk-SK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br>
              <a:rPr lang="sk-SK" dirty="0">
                <a:latin typeface="Bahnschrift SemiLight" panose="020B0502040204020203" pitchFamily="34" charset="0"/>
              </a:rPr>
            </a:br>
            <a:endParaRPr lang="sk-SK" dirty="0">
              <a:latin typeface="Bahnschrift SemiLight" panose="020B0502040204020203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0B1B11-B377-440F-94F3-48EFBFB9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96" y="2809766"/>
            <a:ext cx="3967771" cy="163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7AFA7F5377D24BA6CA3E50E2C7A3B8" ma:contentTypeVersion="2" ma:contentTypeDescription="Umožňuje vytvoriť nový dokument." ma:contentTypeScope="" ma:versionID="3bdd7d308b59054ee26254e43cf4e147">
  <xsd:schema xmlns:xsd="http://www.w3.org/2001/XMLSchema" xmlns:xs="http://www.w3.org/2001/XMLSchema" xmlns:p="http://schemas.microsoft.com/office/2006/metadata/properties" xmlns:ns3="615808d3-9c40-4c86-8d49-3eb02a66d74c" targetNamespace="http://schemas.microsoft.com/office/2006/metadata/properties" ma:root="true" ma:fieldsID="6f562565ec315d397a0750b3659e4b3c" ns3:_="">
    <xsd:import namespace="615808d3-9c40-4c86-8d49-3eb02a66d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808d3-9c40-4c86-8d49-3eb02a66d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BA545E-096D-4541-BB0A-A1AEA0940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808d3-9c40-4c86-8d49-3eb02a66d7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F387D-CC53-45F8-B375-B6E5C9F597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D9D1C9-BDD5-4A0B-9586-687B9CBB2705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615808d3-9c40-4c86-8d49-3eb02a66d74c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1001</Words>
  <Application>Microsoft Office PowerPoint</Application>
  <PresentationFormat>Prezentácia na obrazovke (16:9)</PresentationFormat>
  <Paragraphs>89</Paragraphs>
  <Slides>16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26" baseType="lpstr">
      <vt:lpstr>Proxima Nova</vt:lpstr>
      <vt:lpstr>Roboto Mono Thin</vt:lpstr>
      <vt:lpstr>Bahnschrift SemiLight</vt:lpstr>
      <vt:lpstr>Proxima Nova Semibold</vt:lpstr>
      <vt:lpstr>Roboto Light</vt:lpstr>
      <vt:lpstr>Bree Serif</vt:lpstr>
      <vt:lpstr>Roboto Black</vt:lpstr>
      <vt:lpstr>Arial</vt:lpstr>
      <vt:lpstr>WEB PROPOSAL</vt:lpstr>
      <vt:lpstr>SlidesGo Final Pages</vt:lpstr>
      <vt:lpstr>Neurónové siete Záverečný projekt</vt:lpstr>
      <vt:lpstr>DATASET Spotifi</vt:lpstr>
      <vt:lpstr>Predikčný model :</vt:lpstr>
      <vt:lpstr>Predspracovanie dát spôsob 1</vt:lpstr>
      <vt:lpstr>Predspracovanie dát spôsob 2</vt:lpstr>
      <vt:lpstr>Pred a po strednej normalizácií</vt:lpstr>
      <vt:lpstr>MultiLayer Perceptron (MLP) - klasifikátor s lineárnym dozorom</vt:lpstr>
      <vt:lpstr>Prezentácia programu PowerPoint</vt:lpstr>
      <vt:lpstr>Perceptron Learning Rule</vt:lpstr>
      <vt:lpstr>Prezentácia programu PowerPoint</vt:lpstr>
      <vt:lpstr>Prezentácia programu PowerPoint</vt:lpstr>
      <vt:lpstr> MLP pre predikciu kategórií </vt:lpstr>
      <vt:lpstr>Trénovanie modelu</vt:lpstr>
      <vt:lpstr>Výsledky</vt:lpstr>
      <vt:lpstr>Prezentácia programu PowerPoint</vt:lpstr>
      <vt:lpstr>Zdroje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Záverečný projekt</dc:title>
  <cp:lastModifiedBy>Patrik Táčik</cp:lastModifiedBy>
  <cp:revision>26</cp:revision>
  <dcterms:modified xsi:type="dcterms:W3CDTF">2020-05-08T15:21:59Z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0x010100547AFA7F5377D24BA6CA3E50E2C7A3B8</vt:lpwstr>
  </property>
</Properties>
</file>