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98" y="78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8" r:id="rId7"/>
    <p:sldLayoutId id="2147483743" r:id="rId8"/>
    <p:sldLayoutId id="2147483745" r:id="rId9"/>
    <p:sldLayoutId id="2147483747" r:id="rId10"/>
    <p:sldLayoutId id="2147483746" r:id="rId11"/>
    <p:sldLayoutId id="2147483744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preprocessing.html" TargetMode="External"/><Relationship Id="rId3" Type="http://schemas.openxmlformats.org/officeDocument/2006/relationships/hyperlink" Target="https://www.kaggle.com/tolgahancepel/glass-classification-analysis-with-eda" TargetMode="External"/><Relationship Id="rId7" Type="http://schemas.openxmlformats.org/officeDocument/2006/relationships/hyperlink" Target="https://missinglink.ai/guides/neural-network-concepts/7-types-neural-network-activation-functions-right/" TargetMode="External"/><Relationship Id="rId2" Type="http://schemas.openxmlformats.org/officeDocument/2006/relationships/hyperlink" Target="https://keras.io/api/layers/activations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machinecurve.com/index.php/2020/01/08/how-does-the-softmax-activation-function-work/" TargetMode="External"/><Relationship Id="rId5" Type="http://schemas.openxmlformats.org/officeDocument/2006/relationships/hyperlink" Target="https://www.experfy.com/blog/activation-functions-within-neural-networks" TargetMode="External"/><Relationship Id="rId4" Type="http://schemas.openxmlformats.org/officeDocument/2006/relationships/hyperlink" Target="https://keras.io/api/models/sequentia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463835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Klasifik</a:t>
            </a:r>
            <a:r>
              <a:rPr lang="sk-SK" altLang="ko-KR" sz="5400" dirty="0" err="1">
                <a:solidFill>
                  <a:schemeClr val="bg1"/>
                </a:solidFill>
                <a:cs typeface="Arial" pitchFamily="34" charset="0"/>
              </a:rPr>
              <a:t>ácia</a:t>
            </a:r>
            <a:r>
              <a:rPr lang="sk-SK" altLang="ko-KR" sz="5400" dirty="0">
                <a:solidFill>
                  <a:schemeClr val="bg1"/>
                </a:solidFill>
                <a:cs typeface="Arial" pitchFamily="34" charset="0"/>
              </a:rPr>
              <a:t> skla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275" y="3335247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k-SK" altLang="ko-KR" sz="1867" dirty="0">
                <a:solidFill>
                  <a:schemeClr val="bg1"/>
                </a:solidFill>
                <a:cs typeface="Arial" pitchFamily="34" charset="0"/>
              </a:rPr>
              <a:t>Bc. Miloš Valovič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E4163D9-862F-4B94-93F6-DC788EDF08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448CB33A-21A7-4DCE-8B1A-C5D5A9E78D88}"/>
              </a:ext>
            </a:extLst>
          </p:cNvPr>
          <p:cNvSpPr txBox="1"/>
          <p:nvPr/>
        </p:nvSpPr>
        <p:spPr>
          <a:xfrm>
            <a:off x="587481" y="1394103"/>
            <a:ext cx="53303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1pPr>
            <a:lvl2pPr marL="742894" lvl="1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2pPr>
          </a:lstStyle>
          <a:p>
            <a:r>
              <a:rPr lang="sk-SK" dirty="0"/>
              <a:t>Výsledky ukázali, že táto sieť pracuje s presnosťou 70-80</a:t>
            </a:r>
            <a:r>
              <a:rPr lang="en-US" dirty="0"/>
              <a:t>%</a:t>
            </a:r>
            <a:endParaRPr lang="sk-SK" dirty="0"/>
          </a:p>
          <a:p>
            <a:endParaRPr lang="sk-SK" dirty="0"/>
          </a:p>
          <a:p>
            <a:r>
              <a:rPr lang="sk-SK" dirty="0"/>
              <a:t>Na výsledok mal najmä vplyv pomerne malá veľkosť </a:t>
            </a:r>
            <a:r>
              <a:rPr lang="sk-SK" dirty="0" err="1"/>
              <a:t>datasetu</a:t>
            </a:r>
            <a:r>
              <a:rPr lang="sk-SK" dirty="0"/>
              <a:t> a rozmanité množstvo dát ku kategóriám</a:t>
            </a:r>
          </a:p>
          <a:p>
            <a:endParaRPr lang="sk-SK" dirty="0"/>
          </a:p>
          <a:p>
            <a:r>
              <a:rPr lang="sk-SK" dirty="0"/>
              <a:t>Pri zvýšení počtu iterácia sa však presnosť pre </a:t>
            </a:r>
            <a:r>
              <a:rPr lang="sk-SK" dirty="0" err="1"/>
              <a:t>trénovacie</a:t>
            </a:r>
            <a:r>
              <a:rPr lang="sk-SK" dirty="0"/>
              <a:t> dáta zvýšila, ale pri testovacích znížila</a:t>
            </a:r>
          </a:p>
        </p:txBody>
      </p:sp>
    </p:spTree>
    <p:extLst>
      <p:ext uri="{BB962C8B-B14F-4D97-AF65-F5344CB8AC3E}">
        <p14:creationId xmlns:p14="http://schemas.microsoft.com/office/powerpoint/2010/main" val="304989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E755335-397E-4F5F-BB59-6280B8EE8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24E00D6-2CC5-4AE4-9EE2-7BCD45BFCC6D}"/>
              </a:ext>
            </a:extLst>
          </p:cNvPr>
          <p:cNvSpPr txBox="1"/>
          <p:nvPr/>
        </p:nvSpPr>
        <p:spPr>
          <a:xfrm>
            <a:off x="587481" y="1394103"/>
            <a:ext cx="110347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1pPr>
            <a:lvl2pPr marL="742894" lvl="1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2pPr>
          </a:lstStyle>
          <a:p>
            <a:pPr marL="0" indent="0">
              <a:buNone/>
            </a:pPr>
            <a:r>
              <a:rPr lang="sk-SK" dirty="0">
                <a:hlinkClick r:id="rId2"/>
              </a:rPr>
              <a:t>https://keras.io/api/layers/activations/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sk-SK" dirty="0">
                <a:hlinkClick r:id="rId4"/>
              </a:rPr>
              <a:t>https://keras.io/api/models/sequential/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k-SK" dirty="0">
                <a:hlinkClick r:id="rId5"/>
              </a:rPr>
              <a:t>https://www.experfy.com/blog/activation-functions-within-neural-networks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k-SK" dirty="0">
                <a:hlinkClick r:id="rId6"/>
              </a:rPr>
              <a:t>https://www.machinecurve.com/index.php/2020/01/08/how-does-the-softmax-activation-function-work/#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k-SK" dirty="0">
                <a:hlinkClick r:id="rId7"/>
              </a:rPr>
              <a:t>https://missinglink.ai/guides/neural-network-concepts/7-types-neural-network-activation-functions-right/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k-SK" dirty="0">
                <a:hlinkClick r:id="rId8"/>
              </a:rPr>
              <a:t>https://scikit-learn.org/stable/modules/preprocessing.html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sk-SK" dirty="0">
                <a:hlinkClick r:id="rId3"/>
              </a:rPr>
              <a:t>https://www.kaggle.com/tolgahancepel/glass-classification-analysis-with-eda</a:t>
            </a: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sk-SK" b="0" dirty="0"/>
          </a:p>
        </p:txBody>
      </p:sp>
    </p:spTree>
    <p:extLst>
      <p:ext uri="{BB962C8B-B14F-4D97-AF65-F5344CB8AC3E}">
        <p14:creationId xmlns:p14="http://schemas.microsoft.com/office/powerpoint/2010/main" val="156450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>
            <a:extLst>
              <a:ext uri="{FF2B5EF4-FFF2-40B4-BE49-F238E27FC236}">
                <a16:creationId xmlns:a16="http://schemas.microsoft.com/office/drawing/2014/main" id="{B8D78D93-4B57-4BF7-981E-67CE33A35B3A}"/>
              </a:ext>
            </a:extLst>
          </p:cNvPr>
          <p:cNvSpPr txBox="1"/>
          <p:nvPr/>
        </p:nvSpPr>
        <p:spPr>
          <a:xfrm>
            <a:off x="6581275" y="2048337"/>
            <a:ext cx="5610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k-SK" altLang="ko-KR" sz="5400" dirty="0">
                <a:solidFill>
                  <a:schemeClr val="bg1"/>
                </a:solidFill>
                <a:cs typeface="Arial" pitchFamily="34" charset="0"/>
              </a:rPr>
              <a:t>Ďakujem za pozornosť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1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8E95ACD-C8E2-45E2-B0B5-7DF0D58CB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Ciele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51A76-5A0E-4CAC-B47A-B54EA95CA0EF}"/>
              </a:ext>
            </a:extLst>
          </p:cNvPr>
          <p:cNvGrpSpPr/>
          <p:nvPr/>
        </p:nvGrpSpPr>
        <p:grpSpPr>
          <a:xfrm>
            <a:off x="1777836" y="1737826"/>
            <a:ext cx="8636328" cy="1552310"/>
            <a:chOff x="1848112" y="1575921"/>
            <a:chExt cx="5365516" cy="1552310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9B753D8-0688-46A8-BDF9-C2D9A27ED6F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13388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sk-SK" altLang="ko-KR" sz="2700" b="1" dirty="0">
                  <a:solidFill>
                    <a:schemeClr val="accent1"/>
                  </a:solidFill>
                  <a:cs typeface="Arial" pitchFamily="34" charset="0"/>
                </a:rPr>
                <a:t>Využitie neurónovej siete na klasifikáciu rôznych druhov skla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1DA0EC-7FAD-4F4F-BE0E-CA7417799447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3">
            <a:extLst>
              <a:ext uri="{FF2B5EF4-FFF2-40B4-BE49-F238E27FC236}">
                <a16:creationId xmlns:a16="http://schemas.microsoft.com/office/drawing/2014/main" id="{A3C14FEB-0E3C-4B00-860D-4C4265227E71}"/>
              </a:ext>
            </a:extLst>
          </p:cNvPr>
          <p:cNvGrpSpPr/>
          <p:nvPr/>
        </p:nvGrpSpPr>
        <p:grpSpPr>
          <a:xfrm>
            <a:off x="1777836" y="3311172"/>
            <a:ext cx="8636328" cy="1552310"/>
            <a:chOff x="1848112" y="1575921"/>
            <a:chExt cx="5365516" cy="15523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608436-6E7D-4A8C-9A7F-9A54582F7C6C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13388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sk-SK" altLang="ko-KR" sz="2700" b="1" dirty="0">
                  <a:solidFill>
                    <a:schemeClr val="accent1"/>
                  </a:solidFill>
                  <a:cs typeface="Arial" pitchFamily="34" charset="0"/>
                </a:rPr>
                <a:t>Natrénovať neurónovú sieť pre čo najpresnejšiu klasifikáciu 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E95A1740-B42F-4223-BD20-AB79F2F2BC2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</a:t>
              </a:r>
              <a:r>
                <a:rPr lang="sk-SK" altLang="ko-KR" sz="4400" b="1" dirty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626A3393-A365-4606-9A6C-E932EE88CFDC}"/>
              </a:ext>
            </a:extLst>
          </p:cNvPr>
          <p:cNvGrpSpPr/>
          <p:nvPr/>
        </p:nvGrpSpPr>
        <p:grpSpPr>
          <a:xfrm>
            <a:off x="1777836" y="4884518"/>
            <a:ext cx="8636328" cy="1136812"/>
            <a:chOff x="1848112" y="1575921"/>
            <a:chExt cx="5365516" cy="1136812"/>
          </a:xfrm>
        </p:grpSpPr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1D7DA00A-8E15-4697-870C-2094E22F1A8A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V</a:t>
              </a:r>
              <a:r>
                <a:rPr lang="sk-SK" altLang="ko-KR" sz="2700" b="1" dirty="0" err="1">
                  <a:solidFill>
                    <a:schemeClr val="accent1"/>
                  </a:solidFill>
                  <a:cs typeface="Arial" pitchFamily="34" charset="0"/>
                </a:rPr>
                <a:t>yhodnotiť</a:t>
              </a:r>
              <a:r>
                <a:rPr lang="sk-SK" altLang="ko-KR" sz="2700" b="1" dirty="0">
                  <a:solidFill>
                    <a:schemeClr val="accent1"/>
                  </a:solidFill>
                  <a:cs typeface="Arial" pitchFamily="34" charset="0"/>
                </a:rPr>
                <a:t> presnosť </a:t>
              </a:r>
              <a:r>
                <a:rPr lang="sk-SK" altLang="ko-KR" sz="2700" b="1" dirty="0" err="1">
                  <a:solidFill>
                    <a:schemeClr val="accent1"/>
                  </a:solidFill>
                  <a:cs typeface="Arial" pitchFamily="34" charset="0"/>
                </a:rPr>
                <a:t>neuronovej</a:t>
              </a:r>
              <a:r>
                <a:rPr lang="sk-SK" altLang="ko-KR" sz="2700" b="1" dirty="0">
                  <a:solidFill>
                    <a:schemeClr val="accent1"/>
                  </a:solidFill>
                  <a:cs typeface="Arial" pitchFamily="34" charset="0"/>
                </a:rPr>
                <a:t> siete 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80CED630-7BA8-477A-8FA9-C20D693AC56D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39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8E95ACD-C8E2-45E2-B0B5-7DF0D58CB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sk-SK" dirty="0">
              <a:solidFill>
                <a:schemeClr val="accent1"/>
              </a:solidFill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198B5C9-D3FF-4DC9-BCB8-A37D522C744E}"/>
              </a:ext>
            </a:extLst>
          </p:cNvPr>
          <p:cNvSpPr txBox="1"/>
          <p:nvPr/>
        </p:nvSpPr>
        <p:spPr>
          <a:xfrm>
            <a:off x="119641" y="1452785"/>
            <a:ext cx="98618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b="1" dirty="0">
                <a:solidFill>
                  <a:schemeClr val="accent1"/>
                </a:solidFill>
                <a:cs typeface="Arial" pitchFamily="34" charset="0"/>
              </a:rPr>
              <a:t>Autor</a:t>
            </a:r>
            <a:r>
              <a:rPr lang="en-US" sz="2000" b="1" dirty="0">
                <a:solidFill>
                  <a:schemeClr val="accent1"/>
                </a:solidFill>
                <a:cs typeface="Arial" pitchFamily="34" charset="0"/>
              </a:rPr>
              <a:t>:</a:t>
            </a:r>
            <a:r>
              <a:rPr lang="sk-SK" sz="2000" b="1" dirty="0">
                <a:solidFill>
                  <a:schemeClr val="accent1"/>
                </a:solidFill>
                <a:cs typeface="Arial" pitchFamily="34" charset="0"/>
              </a:rPr>
              <a:t> UCI </a:t>
            </a:r>
            <a:r>
              <a:rPr lang="sk-SK" sz="2000" b="1" dirty="0" err="1">
                <a:solidFill>
                  <a:schemeClr val="accent1"/>
                </a:solidFill>
                <a:cs typeface="Arial" pitchFamily="34" charset="0"/>
              </a:rPr>
              <a:t>Machine</a:t>
            </a:r>
            <a:r>
              <a:rPr lang="sk-SK" sz="20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sk-SK" sz="2000" b="1" dirty="0" err="1">
                <a:solidFill>
                  <a:schemeClr val="accent1"/>
                </a:solidFill>
                <a:cs typeface="Arial" pitchFamily="34" charset="0"/>
              </a:rPr>
              <a:t>Learning</a:t>
            </a:r>
            <a:endParaRPr lang="sk-SK" sz="2000" b="1" dirty="0">
              <a:solidFill>
                <a:schemeClr val="accent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b="1" dirty="0">
                <a:solidFill>
                  <a:schemeClr val="accent1"/>
                </a:solidFill>
                <a:cs typeface="Arial" pitchFamily="34" charset="0"/>
              </a:rPr>
              <a:t>Rozmer: 214 x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b="1" dirty="0">
                <a:solidFill>
                  <a:schemeClr val="accent1"/>
                </a:solidFill>
                <a:cs typeface="Arial" pitchFamily="34" charset="0"/>
              </a:rPr>
              <a:t>Skladá </a:t>
            </a:r>
            <a:r>
              <a:rPr lang="en-US" sz="2000" b="1" dirty="0" err="1">
                <a:solidFill>
                  <a:schemeClr val="accent1"/>
                </a:solidFill>
                <a:cs typeface="Arial" pitchFamily="34" charset="0"/>
              </a:rPr>
              <a:t>sa</a:t>
            </a:r>
            <a:r>
              <a:rPr lang="en-US" sz="2000" b="1" dirty="0">
                <a:solidFill>
                  <a:schemeClr val="accent1"/>
                </a:solidFill>
                <a:cs typeface="Arial" pitchFamily="34" charset="0"/>
              </a:rPr>
              <a:t>: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accent1"/>
                </a:solidFill>
                <a:cs typeface="Arial" pitchFamily="34" charset="0"/>
              </a:rPr>
              <a:t>Indexu lomu svetla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(RI) - (</a:t>
            </a:r>
            <a:r>
              <a:rPr lang="en-US" b="1" dirty="0" err="1">
                <a:solidFill>
                  <a:schemeClr val="accent1"/>
                </a:solidFill>
                <a:cs typeface="Arial" pitchFamily="34" charset="0"/>
              </a:rPr>
              <a:t>hodnoty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cs typeface="Arial" pitchFamily="34" charset="0"/>
              </a:rPr>
              <a:t>okolo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 1,5)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cs typeface="Arial" pitchFamily="34" charset="0"/>
              </a:rPr>
              <a:t>Chemick</a:t>
            </a:r>
            <a:r>
              <a:rPr lang="sk-SK" b="1" dirty="0" err="1">
                <a:solidFill>
                  <a:schemeClr val="accent1"/>
                </a:solidFill>
                <a:cs typeface="Arial" pitchFamily="34" charset="0"/>
              </a:rPr>
              <a:t>ých</a:t>
            </a:r>
            <a:r>
              <a:rPr lang="sk-SK" b="1" dirty="0">
                <a:solidFill>
                  <a:schemeClr val="accent1"/>
                </a:solidFill>
                <a:cs typeface="Arial" pitchFamily="34" charset="0"/>
              </a:rPr>
              <a:t> prvkov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(</a:t>
            </a:r>
            <a:r>
              <a:rPr lang="it-IT" b="1" dirty="0">
                <a:solidFill>
                  <a:schemeClr val="accent1"/>
                </a:solidFill>
                <a:cs typeface="Arial" pitchFamily="34" charset="0"/>
              </a:rPr>
              <a:t>"Na","Mg","Al","Si","K","Ca","Ba","Fe"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) - (</a:t>
            </a:r>
            <a:r>
              <a:rPr lang="en-US" b="1" dirty="0" err="1">
                <a:solidFill>
                  <a:schemeClr val="accent1"/>
                </a:solidFill>
                <a:cs typeface="Arial" pitchFamily="34" charset="0"/>
              </a:rPr>
              <a:t>hodnoty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 0 – 75,4)</a:t>
            </a: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cs typeface="Arial" pitchFamily="34" charset="0"/>
              </a:rPr>
              <a:t>Predstav</a:t>
            </a:r>
            <a:r>
              <a:rPr lang="sk-SK" b="1" dirty="0" err="1">
                <a:solidFill>
                  <a:schemeClr val="accent1"/>
                </a:solidFill>
                <a:cs typeface="Arial" pitchFamily="34" charset="0"/>
              </a:rPr>
              <a:t>ujú</a:t>
            </a:r>
            <a:r>
              <a:rPr lang="sk-SK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sk-SK" b="1" dirty="0" err="1">
                <a:solidFill>
                  <a:schemeClr val="accent1"/>
                </a:solidFill>
                <a:cs typeface="Arial" pitchFamily="34" charset="0"/>
              </a:rPr>
              <a:t>percentualný</a:t>
            </a:r>
            <a:r>
              <a:rPr lang="sk-SK" b="1" dirty="0">
                <a:solidFill>
                  <a:schemeClr val="accent1"/>
                </a:solidFill>
                <a:cs typeface="Arial" pitchFamily="34" charset="0"/>
              </a:rPr>
              <a:t> obsah prvkov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cs typeface="Arial" pitchFamily="34" charset="0"/>
              </a:rPr>
              <a:t>Typu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cs typeface="Arial" pitchFamily="34" charset="0"/>
              </a:rPr>
              <a:t>skla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 (1 - 7 </a:t>
            </a:r>
            <a:r>
              <a:rPr lang="en-US" b="1" dirty="0" err="1">
                <a:solidFill>
                  <a:schemeClr val="accent1"/>
                </a:solidFill>
                <a:cs typeface="Arial" pitchFamily="34" charset="0"/>
              </a:rPr>
              <a:t>okrem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 4)</a:t>
            </a: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accent1"/>
                </a:solidFill>
                <a:cs typeface="Arial" pitchFamily="34" charset="0"/>
              </a:rPr>
              <a:t>1 </a:t>
            </a:r>
            <a:r>
              <a:rPr lang="sk-SK" b="1" dirty="0" err="1">
                <a:solidFill>
                  <a:schemeClr val="accent1"/>
                </a:solidFill>
                <a:cs typeface="Arial" pitchFamily="34" charset="0"/>
              </a:rPr>
              <a:t>buildingwindowsfloatprocessed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accent1"/>
                </a:solidFill>
                <a:cs typeface="Arial" pitchFamily="34" charset="0"/>
              </a:rPr>
              <a:t>2 </a:t>
            </a:r>
            <a:r>
              <a:rPr lang="sk-SK" b="1" dirty="0" err="1">
                <a:solidFill>
                  <a:schemeClr val="accent1"/>
                </a:solidFill>
                <a:cs typeface="Arial" pitchFamily="34" charset="0"/>
              </a:rPr>
              <a:t>buildingwindowsnonfloatprocessed</a:t>
            </a:r>
            <a:r>
              <a:rPr lang="sk-SK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accent1"/>
                </a:solidFill>
                <a:cs typeface="Arial" pitchFamily="34" charset="0"/>
              </a:rPr>
              <a:t>3 </a:t>
            </a:r>
            <a:r>
              <a:rPr lang="sk-SK" b="1" dirty="0" err="1">
                <a:solidFill>
                  <a:schemeClr val="accent1"/>
                </a:solidFill>
                <a:cs typeface="Arial" pitchFamily="34" charset="0"/>
              </a:rPr>
              <a:t>vehiclewindowsfloatprocessed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accent1"/>
                </a:solidFill>
                <a:cs typeface="Arial" pitchFamily="34" charset="0"/>
              </a:rPr>
              <a:t>5 </a:t>
            </a:r>
            <a:r>
              <a:rPr lang="sk-SK" b="1" dirty="0" err="1">
                <a:solidFill>
                  <a:schemeClr val="accent1"/>
                </a:solidFill>
                <a:cs typeface="Arial" pitchFamily="34" charset="0"/>
              </a:rPr>
              <a:t>containers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accent1"/>
                </a:solidFill>
                <a:cs typeface="Arial" pitchFamily="34" charset="0"/>
              </a:rPr>
              <a:t>6 </a:t>
            </a:r>
            <a:r>
              <a:rPr lang="sk-SK" b="1" dirty="0" err="1">
                <a:solidFill>
                  <a:schemeClr val="accent1"/>
                </a:solidFill>
                <a:cs typeface="Arial" pitchFamily="34" charset="0"/>
              </a:rPr>
              <a:t>tableware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accent1"/>
                </a:solidFill>
                <a:cs typeface="Arial" pitchFamily="34" charset="0"/>
              </a:rPr>
              <a:t>7 </a:t>
            </a:r>
            <a:r>
              <a:rPr lang="sk-SK" b="1" dirty="0" err="1">
                <a:solidFill>
                  <a:schemeClr val="accent1"/>
                </a:solidFill>
                <a:cs typeface="Arial" pitchFamily="34" charset="0"/>
              </a:rPr>
              <a:t>headlamps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/>
              </a:solidFill>
              <a:cs typeface="Arial" pitchFamily="34" charset="0"/>
            </a:endParaRPr>
          </a:p>
          <a:p>
            <a:pPr marL="742894" lvl="1" indent="-285750">
              <a:buFont typeface="Arial" panose="020B0604020202020204" pitchFamily="34" charset="0"/>
              <a:buChar char="•"/>
            </a:pPr>
            <a:endParaRPr lang="sk-SK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8E95ACD-C8E2-45E2-B0B5-7DF0D58CB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sk-SK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371EE5-A704-412B-B43F-EC498B243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6" y="3873582"/>
            <a:ext cx="4817513" cy="26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8A9018A5-1D6D-4ABC-8BCA-6B47C4EA08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134"/>
          <a:stretch/>
        </p:blipFill>
        <p:spPr>
          <a:xfrm>
            <a:off x="532156" y="1302166"/>
            <a:ext cx="5067300" cy="246973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42EFDE-B320-4030-9DBB-11289C93F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30" y="1393527"/>
            <a:ext cx="5142669" cy="496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9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8E95ACD-C8E2-45E2-B0B5-7DF0D58CB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Predspracovanie dát</a:t>
            </a:r>
            <a:endParaRPr lang="sk-SK" dirty="0">
              <a:solidFill>
                <a:schemeClr val="accent1"/>
              </a:solidFill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C4DD6A8-713C-4187-8C33-2EFA306069DC}"/>
              </a:ext>
            </a:extLst>
          </p:cNvPr>
          <p:cNvSpPr txBox="1"/>
          <p:nvPr/>
        </p:nvSpPr>
        <p:spPr>
          <a:xfrm>
            <a:off x="575015" y="1452785"/>
            <a:ext cx="9406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1pPr>
            <a:lvl2pPr marL="742894" lvl="1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2pPr>
          </a:lstStyle>
          <a:p>
            <a:endParaRPr lang="en-US" dirty="0"/>
          </a:p>
          <a:p>
            <a:pPr marL="265113" lvl="1" indent="-265113"/>
            <a:r>
              <a:rPr lang="sk-SK" dirty="0"/>
              <a:t>Knižnice: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225CA4B-1974-4BDB-B4D1-13BFA6C6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85" y="2128624"/>
            <a:ext cx="3914775" cy="704850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4FC3E81C-A61F-4006-9C62-B923D94602A4}"/>
              </a:ext>
            </a:extLst>
          </p:cNvPr>
          <p:cNvSpPr txBox="1"/>
          <p:nvPr/>
        </p:nvSpPr>
        <p:spPr>
          <a:xfrm>
            <a:off x="575016" y="3028890"/>
            <a:ext cx="533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1pPr>
            <a:lvl2pPr marL="742894" lvl="1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2pPr>
          </a:lstStyle>
          <a:p>
            <a:r>
              <a:rPr lang="sk-SK" dirty="0"/>
              <a:t>Rozdelenie dát na x a y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8F5BC793-2BF8-4CF0-AD65-D88E9A2CF113}"/>
              </a:ext>
            </a:extLst>
          </p:cNvPr>
          <p:cNvSpPr txBox="1"/>
          <p:nvPr/>
        </p:nvSpPr>
        <p:spPr>
          <a:xfrm>
            <a:off x="575015" y="4097164"/>
            <a:ext cx="5330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1pPr>
            <a:lvl2pPr marL="742894" lvl="1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2pPr>
          </a:lstStyle>
          <a:p>
            <a:r>
              <a:rPr lang="sk-SK" dirty="0"/>
              <a:t>Rozdelenie dát na </a:t>
            </a:r>
            <a:r>
              <a:rPr lang="sk-SK" dirty="0" err="1"/>
              <a:t>trénovacie</a:t>
            </a:r>
            <a:r>
              <a:rPr lang="sk-SK" dirty="0"/>
              <a:t> a testovacie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A080D794-37D4-4EC1-92B9-44C618E1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85" y="3444518"/>
            <a:ext cx="2771775" cy="514350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D8B68746-B9EB-4ED2-A290-0FCA562BD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85" y="4506830"/>
            <a:ext cx="7162800" cy="381000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E6247C35-1618-4FA4-9646-BCE8A9DA4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85" y="4998780"/>
            <a:ext cx="24765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4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8E95ACD-C8E2-45E2-B0B5-7DF0D58CB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Predspracovanie dát</a:t>
            </a:r>
            <a:endParaRPr lang="sk-SK" dirty="0">
              <a:solidFill>
                <a:schemeClr val="accent1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E7F2CF27-53E4-4A38-A0CE-91B545677977}"/>
              </a:ext>
            </a:extLst>
          </p:cNvPr>
          <p:cNvSpPr txBox="1"/>
          <p:nvPr/>
        </p:nvSpPr>
        <p:spPr>
          <a:xfrm>
            <a:off x="549381" y="1428286"/>
            <a:ext cx="533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1pPr>
            <a:lvl2pPr marL="742894" lvl="1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2pPr>
          </a:lstStyle>
          <a:p>
            <a:r>
              <a:rPr lang="sk-SK" dirty="0"/>
              <a:t>Kategorizácia a </a:t>
            </a:r>
            <a:r>
              <a:rPr lang="sk-SK" dirty="0" err="1"/>
              <a:t>štandartizácia</a:t>
            </a:r>
            <a:r>
              <a:rPr lang="sk-SK" dirty="0"/>
              <a:t> dát</a:t>
            </a: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A417A0ED-08D7-4F3D-9D43-2E1E9A3B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3" y="1887057"/>
            <a:ext cx="3695700" cy="1295400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EB43E20E-516E-4EB5-8BD1-89AC66505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19" y="2000004"/>
            <a:ext cx="2038350" cy="333375"/>
          </a:xfrm>
          <a:prstGeom prst="rect">
            <a:avLst/>
          </a:prstGeom>
        </p:spPr>
      </p:pic>
      <p:sp>
        <p:nvSpPr>
          <p:cNvPr id="16" name="Šípka: zahnutá nahor 15">
            <a:extLst>
              <a:ext uri="{FF2B5EF4-FFF2-40B4-BE49-F238E27FC236}">
                <a16:creationId xmlns:a16="http://schemas.microsoft.com/office/drawing/2014/main" id="{F1744323-F93B-43BE-9F66-5FBF85F161A9}"/>
              </a:ext>
            </a:extLst>
          </p:cNvPr>
          <p:cNvSpPr/>
          <p:nvPr/>
        </p:nvSpPr>
        <p:spPr>
          <a:xfrm rot="10800000" flipH="1">
            <a:off x="4861049" y="2119086"/>
            <a:ext cx="666572" cy="952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" name="Obrázok 16">
            <a:extLst>
              <a:ext uri="{FF2B5EF4-FFF2-40B4-BE49-F238E27FC236}">
                <a16:creationId xmlns:a16="http://schemas.microsoft.com/office/drawing/2014/main" id="{11F8D45B-631D-4E53-9614-B1349743A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" b="1"/>
          <a:stretch/>
        </p:blipFill>
        <p:spPr>
          <a:xfrm>
            <a:off x="4742916" y="2895600"/>
            <a:ext cx="4598978" cy="1737905"/>
          </a:xfrm>
          <a:prstGeom prst="rect">
            <a:avLst/>
          </a:prstGeom>
        </p:spPr>
      </p:pic>
      <p:sp>
        <p:nvSpPr>
          <p:cNvPr id="3" name="Obdĺžnik 2">
            <a:extLst>
              <a:ext uri="{FF2B5EF4-FFF2-40B4-BE49-F238E27FC236}">
                <a16:creationId xmlns:a16="http://schemas.microsoft.com/office/drawing/2014/main" id="{ACD0D4EB-40A9-4803-B4DB-7CB7B46C93DB}"/>
              </a:ext>
            </a:extLst>
          </p:cNvPr>
          <p:cNvSpPr/>
          <p:nvPr/>
        </p:nvSpPr>
        <p:spPr>
          <a:xfrm>
            <a:off x="4783397" y="4172676"/>
            <a:ext cx="4506653" cy="10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994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8E95ACD-C8E2-45E2-B0B5-7DF0D58CB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Neur</a:t>
            </a:r>
            <a:r>
              <a:rPr lang="sk-SK" dirty="0" err="1"/>
              <a:t>ónová</a:t>
            </a:r>
            <a:r>
              <a:rPr lang="sk-SK" dirty="0"/>
              <a:t> sieť</a:t>
            </a:r>
            <a:endParaRPr lang="sk-SK" dirty="0">
              <a:solidFill>
                <a:schemeClr val="accent1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15E839-1DB6-4102-932A-6EF206C4A731}"/>
              </a:ext>
            </a:extLst>
          </p:cNvPr>
          <p:cNvSpPr txBox="1"/>
          <p:nvPr/>
        </p:nvSpPr>
        <p:spPr>
          <a:xfrm>
            <a:off x="587481" y="1428286"/>
            <a:ext cx="5330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1pPr>
            <a:lvl2pPr marL="742894" lvl="1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2pPr>
          </a:lstStyle>
          <a:p>
            <a:r>
              <a:rPr lang="sk-SK" dirty="0"/>
              <a:t>Model </a:t>
            </a:r>
            <a:r>
              <a:rPr lang="sk-SK" dirty="0" err="1"/>
              <a:t>Sequential</a:t>
            </a:r>
            <a:r>
              <a:rPr lang="en-US" dirty="0"/>
              <a:t> z </a:t>
            </a:r>
            <a:r>
              <a:rPr lang="en-US" dirty="0" err="1"/>
              <a:t>kni</a:t>
            </a:r>
            <a:r>
              <a:rPr lang="sk-SK" dirty="0"/>
              <a:t>žnice </a:t>
            </a:r>
            <a:r>
              <a:rPr lang="sk-SK" dirty="0" err="1"/>
              <a:t>keras</a:t>
            </a:r>
            <a:endParaRPr lang="sk-SK" dirty="0"/>
          </a:p>
          <a:p>
            <a:r>
              <a:rPr lang="sk-SK" dirty="0"/>
              <a:t>1 vstupná vrstva – 9 </a:t>
            </a:r>
            <a:r>
              <a:rPr lang="sk-SK" dirty="0" err="1"/>
              <a:t>neuronóv</a:t>
            </a:r>
            <a:endParaRPr lang="sk-SK" dirty="0"/>
          </a:p>
          <a:p>
            <a:r>
              <a:rPr lang="sk-SK" dirty="0"/>
              <a:t>1 skrytá vrstva - 9 </a:t>
            </a:r>
            <a:r>
              <a:rPr lang="sk-SK" dirty="0" err="1"/>
              <a:t>neuronóv</a:t>
            </a:r>
            <a:endParaRPr lang="sk-SK" dirty="0"/>
          </a:p>
          <a:p>
            <a:r>
              <a:rPr lang="sk-SK" dirty="0"/>
              <a:t>1 výstupná vrstva - 8 </a:t>
            </a:r>
            <a:r>
              <a:rPr lang="sk-SK" dirty="0" err="1"/>
              <a:t>neuronóv</a:t>
            </a:r>
            <a:endParaRPr lang="sk-SK" dirty="0"/>
          </a:p>
          <a:p>
            <a:r>
              <a:rPr lang="sk-SK" dirty="0"/>
              <a:t>Trénovanie sa opakuje 200x</a:t>
            </a:r>
          </a:p>
          <a:p>
            <a:r>
              <a:rPr lang="sk-SK" dirty="0"/>
              <a:t>Po každom tréningu prebehne aj validácia na testovacích dátach</a:t>
            </a:r>
            <a:endParaRPr lang="en-US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DECF8C1-F194-41A6-B99F-F8F6B909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323148"/>
            <a:ext cx="10258425" cy="20193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187BA42-2608-464C-8CCA-03D27D13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1618786"/>
            <a:ext cx="38385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16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18C5C9D1-204D-44BC-BEC0-94E7F95F2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Aktivačné </a:t>
            </a:r>
            <a:r>
              <a:rPr lang="sk-SK" dirty="0" err="1"/>
              <a:t>fukncie</a:t>
            </a:r>
            <a:endParaRPr lang="sk-SK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2A883CB-52C7-4669-951D-95E570E6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74" y="1578954"/>
            <a:ext cx="3384755" cy="18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815DE5F-BD2E-418A-9011-ADC5CD29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74" y="423249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21A4C66-68FA-415D-9E43-4EC0D1332B0C}"/>
              </a:ext>
            </a:extLst>
          </p:cNvPr>
          <p:cNvSpPr txBox="1"/>
          <p:nvPr/>
        </p:nvSpPr>
        <p:spPr>
          <a:xfrm>
            <a:off x="587481" y="1428286"/>
            <a:ext cx="53303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1pPr>
            <a:lvl2pPr marL="742894" lvl="1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2pPr>
          </a:lstStyle>
          <a:p>
            <a:r>
              <a:rPr lang="sk-SK" dirty="0" err="1"/>
              <a:t>Tanh</a:t>
            </a:r>
            <a:r>
              <a:rPr lang="sk-SK" dirty="0"/>
              <a:t> aktivačná funkcia </a:t>
            </a:r>
          </a:p>
          <a:p>
            <a:pPr lvl="1"/>
            <a:r>
              <a:rPr lang="sk-SK" dirty="0"/>
              <a:t>Použitá v skrytej vrstve</a:t>
            </a:r>
          </a:p>
          <a:p>
            <a:pPr lvl="1"/>
            <a:r>
              <a:rPr lang="sk-SK" dirty="0"/>
              <a:t>Vhodná pre prácu s dátami v intervale </a:t>
            </a:r>
            <a:r>
              <a:rPr lang="en-US" dirty="0"/>
              <a:t>(-1,1)</a:t>
            </a:r>
            <a:endParaRPr lang="sk-SK" dirty="0"/>
          </a:p>
          <a:p>
            <a:pPr lvl="1"/>
            <a:endParaRPr lang="en-US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7B1D63A-F6DB-4D3E-A9D1-837DF941D267}"/>
              </a:ext>
            </a:extLst>
          </p:cNvPr>
          <p:cNvSpPr txBox="1"/>
          <p:nvPr/>
        </p:nvSpPr>
        <p:spPr>
          <a:xfrm>
            <a:off x="587480" y="4213381"/>
            <a:ext cx="5330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1pPr>
            <a:lvl2pPr marL="742894" lvl="1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2pPr>
          </a:lstStyle>
          <a:p>
            <a:r>
              <a:rPr lang="sk-SK" dirty="0" err="1"/>
              <a:t>Softmax</a:t>
            </a:r>
            <a:r>
              <a:rPr lang="sk-SK" dirty="0"/>
              <a:t> aktivačná funkcia </a:t>
            </a:r>
          </a:p>
          <a:p>
            <a:pPr lvl="1"/>
            <a:r>
              <a:rPr lang="sk-SK" dirty="0"/>
              <a:t>Použitá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sk-SK" dirty="0"/>
              <a:t>výstupnej vrstve</a:t>
            </a:r>
          </a:p>
          <a:p>
            <a:pPr lvl="1"/>
            <a:r>
              <a:rPr lang="sk-SK" dirty="0"/>
              <a:t>Určená najmä pre výstupné vrstvy</a:t>
            </a:r>
          </a:p>
          <a:p>
            <a:pPr lvl="1"/>
            <a:r>
              <a:rPr lang="sk-SK" dirty="0"/>
              <a:t>Používa sa pre </a:t>
            </a:r>
            <a:r>
              <a:rPr lang="sk-SK" dirty="0" err="1"/>
              <a:t>datasety</a:t>
            </a:r>
            <a:r>
              <a:rPr lang="sk-SK" dirty="0"/>
              <a:t>, ktoré majú viacero kategórii </a:t>
            </a:r>
          </a:p>
          <a:p>
            <a:pPr lvl="1"/>
            <a:endParaRPr lang="en-US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86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B3307B6A-8880-493E-BFBB-5DCECA03A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Vyhodnotenie presnosti siete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D5BDCAB1-9D0A-45E4-92B1-26D81831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2" y="1338575"/>
            <a:ext cx="6096000" cy="276225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7E4B81C-CB01-4FC8-BA2F-859DB9F1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2" y="4100825"/>
            <a:ext cx="84105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A20D969D-B816-4564-BEE0-243D2A7C6A96}"/>
              </a:ext>
            </a:extLst>
          </p:cNvPr>
          <p:cNvSpPr txBox="1"/>
          <p:nvPr/>
        </p:nvSpPr>
        <p:spPr>
          <a:xfrm>
            <a:off x="6375162" y="1433736"/>
            <a:ext cx="5330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1pPr>
            <a:lvl2pPr marL="742894" lvl="1" indent="-285750">
              <a:buFont typeface="Arial" panose="020B0604020202020204" pitchFamily="34" charset="0"/>
              <a:buChar char="•"/>
              <a:defRPr sz="2000" b="1">
                <a:solidFill>
                  <a:schemeClr val="accent1"/>
                </a:solidFill>
                <a:cs typeface="Arial" pitchFamily="34" charset="0"/>
              </a:defRPr>
            </a:lvl2pPr>
          </a:lstStyle>
          <a:p>
            <a:pPr lvl="1"/>
            <a:r>
              <a:rPr lang="sk-SK" dirty="0"/>
              <a:t>Presnosť siete sa pohybuje medzi 70</a:t>
            </a:r>
            <a:r>
              <a:rPr lang="en-US" dirty="0"/>
              <a:t>% a</a:t>
            </a:r>
            <a:r>
              <a:rPr lang="sk-SK" dirty="0"/>
              <a:t>ž 80%</a:t>
            </a:r>
            <a:endParaRPr lang="en-US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745151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364</Words>
  <Application>Microsoft Office PowerPoint</Application>
  <PresentationFormat>Širokouhlá</PresentationFormat>
  <Paragraphs>72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Cover and End Slide Master</vt:lpstr>
      <vt:lpstr>Contents Slide Master</vt:lpstr>
      <vt:lpstr>Section Break Slide Master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Miloš Valovič</cp:lastModifiedBy>
  <cp:revision>136</cp:revision>
  <dcterms:created xsi:type="dcterms:W3CDTF">2018-04-24T17:14:44Z</dcterms:created>
  <dcterms:modified xsi:type="dcterms:W3CDTF">2020-05-08T19:02:51Z</dcterms:modified>
</cp:coreProperties>
</file>