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6"/>
  </p:notesMasterIdLst>
  <p:sldIdLst>
    <p:sldId id="256" r:id="rId5"/>
    <p:sldId id="257" r:id="rId6"/>
    <p:sldId id="264" r:id="rId7"/>
    <p:sldId id="260" r:id="rId8"/>
    <p:sldId id="261" r:id="rId9"/>
    <p:sldId id="274" r:id="rId10"/>
    <p:sldId id="271" r:id="rId11"/>
    <p:sldId id="272" r:id="rId12"/>
    <p:sldId id="273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0BF61-91E1-432F-BD82-121C736F5CB3}" v="336" dt="2021-01-21T10:58:47.264"/>
    <p1510:client id="{CDD83CD4-411B-45D6-8A39-FD8E94AC60B3}" v="9" dt="2021-01-21T11:59:45.904"/>
    <p1510:client id="{D1EB0F28-9ECF-49BC-A2E0-213E2DF100EC}" v="1410" dt="2021-01-21T12:05:00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F0673-1BF3-4258-9307-6773CF54A5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5A6DA-C043-4BE2-BFCB-1A18ED91406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err="1"/>
            <a:t>When</a:t>
          </a:r>
          <a:r>
            <a:rPr lang="nl-NL"/>
            <a:t> </a:t>
          </a:r>
          <a:r>
            <a:rPr lang="nl-NL" err="1"/>
            <a:t>applying</a:t>
          </a:r>
          <a:r>
            <a:rPr lang="nl-NL"/>
            <a:t> a model on a Time Series Dataset without </a:t>
          </a:r>
          <a:r>
            <a:rPr lang="nl-NL" err="1"/>
            <a:t>implying</a:t>
          </a:r>
          <a:r>
            <a:rPr lang="nl-NL"/>
            <a:t> features, SARIMA is </a:t>
          </a:r>
          <a:r>
            <a:rPr lang="nl-NL" err="1"/>
            <a:t>the</a:t>
          </a:r>
          <a:r>
            <a:rPr lang="nl-NL"/>
            <a:t> </a:t>
          </a:r>
          <a:r>
            <a:rPr lang="nl-NL" err="1"/>
            <a:t>one</a:t>
          </a:r>
          <a:r>
            <a:rPr lang="nl-NL"/>
            <a:t> </a:t>
          </a:r>
          <a:r>
            <a:rPr lang="nl-NL" err="1"/>
            <a:t>to</a:t>
          </a:r>
          <a:r>
            <a:rPr lang="nl-NL"/>
            <a:t> </a:t>
          </a:r>
          <a:r>
            <a:rPr lang="nl-NL" err="1"/>
            <a:t>use</a:t>
          </a:r>
          <a:endParaRPr lang="nl-NL"/>
        </a:p>
      </dgm:t>
    </dgm:pt>
    <dgm:pt modelId="{8DC0AF4F-5D69-46AF-9B88-432E6646C760}" type="parTrans" cxnId="{3CCD4645-D290-42FE-87FC-FB85CD2CFF85}">
      <dgm:prSet/>
      <dgm:spPr/>
      <dgm:t>
        <a:bodyPr/>
        <a:lstStyle/>
        <a:p>
          <a:endParaRPr lang="en-US"/>
        </a:p>
      </dgm:t>
    </dgm:pt>
    <dgm:pt modelId="{FDC66E15-6869-4BC1-9BA8-74116EFD6684}" type="sibTrans" cxnId="{3CCD4645-D290-42FE-87FC-FB85CD2CFF85}">
      <dgm:prSet/>
      <dgm:spPr/>
      <dgm:t>
        <a:bodyPr/>
        <a:lstStyle/>
        <a:p>
          <a:endParaRPr lang="en-US"/>
        </a:p>
      </dgm:t>
    </dgm:pt>
    <dgm:pt modelId="{AB52C7B4-0456-49B6-946A-2BA4E90DD56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err="1"/>
            <a:t>When</a:t>
          </a:r>
          <a:r>
            <a:rPr lang="nl-NL"/>
            <a:t> </a:t>
          </a:r>
          <a:r>
            <a:rPr lang="nl-NL" err="1"/>
            <a:t>adding</a:t>
          </a:r>
          <a:r>
            <a:rPr lang="nl-NL"/>
            <a:t> multiple features, Multivariate </a:t>
          </a:r>
          <a:r>
            <a:rPr lang="nl-NL" err="1"/>
            <a:t>Linear</a:t>
          </a:r>
          <a:r>
            <a:rPr lang="nl-NL"/>
            <a:t> </a:t>
          </a:r>
          <a:r>
            <a:rPr lang="nl-NL" err="1"/>
            <a:t>Regression</a:t>
          </a:r>
          <a:r>
            <a:rPr lang="nl-NL"/>
            <a:t> is </a:t>
          </a:r>
          <a:r>
            <a:rPr lang="nl-NL" err="1"/>
            <a:t>the</a:t>
          </a:r>
          <a:r>
            <a:rPr lang="nl-NL"/>
            <a:t> </a:t>
          </a:r>
          <a:r>
            <a:rPr lang="nl-NL" err="1"/>
            <a:t>better</a:t>
          </a:r>
          <a:r>
            <a:rPr lang="nl-NL"/>
            <a:t> option</a:t>
          </a:r>
          <a:endParaRPr lang="en-US"/>
        </a:p>
      </dgm:t>
    </dgm:pt>
    <dgm:pt modelId="{5A0BDE32-82D1-4CDC-A235-4B0E7BEC3512}" type="parTrans" cxnId="{3EB17EFE-70DA-4611-959B-9E0CB6084B94}">
      <dgm:prSet/>
      <dgm:spPr/>
      <dgm:t>
        <a:bodyPr/>
        <a:lstStyle/>
        <a:p>
          <a:endParaRPr lang="en-US"/>
        </a:p>
      </dgm:t>
    </dgm:pt>
    <dgm:pt modelId="{02354C5E-3169-46DA-ABF8-4372176D088A}" type="sibTrans" cxnId="{3EB17EFE-70DA-4611-959B-9E0CB6084B94}">
      <dgm:prSet/>
      <dgm:spPr/>
      <dgm:t>
        <a:bodyPr/>
        <a:lstStyle/>
        <a:p>
          <a:endParaRPr lang="en-US"/>
        </a:p>
      </dgm:t>
    </dgm:pt>
    <dgm:pt modelId="{C780553A-980D-4E5A-8BBC-94DC856319B9}" type="pres">
      <dgm:prSet presAssocID="{C8DF0673-1BF3-4258-9307-6773CF54A52A}" presName="root" presStyleCnt="0">
        <dgm:presLayoutVars>
          <dgm:dir/>
          <dgm:resizeHandles val="exact"/>
        </dgm:presLayoutVars>
      </dgm:prSet>
      <dgm:spPr/>
    </dgm:pt>
    <dgm:pt modelId="{5A6E239D-F3B3-45A1-91CD-821D82FE177E}" type="pres">
      <dgm:prSet presAssocID="{9235A6DA-C043-4BE2-BFCB-1A18ED91406C}" presName="compNode" presStyleCnt="0"/>
      <dgm:spPr/>
    </dgm:pt>
    <dgm:pt modelId="{5C267441-6A86-4BA8-A8DE-AEFC11399D39}" type="pres">
      <dgm:prSet presAssocID="{9235A6DA-C043-4BE2-BFCB-1A18ED9140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eken"/>
        </a:ext>
      </dgm:extLst>
    </dgm:pt>
    <dgm:pt modelId="{6361711F-8F1F-40ED-A19A-62906D736188}" type="pres">
      <dgm:prSet presAssocID="{9235A6DA-C043-4BE2-BFCB-1A18ED91406C}" presName="spaceRect" presStyleCnt="0"/>
      <dgm:spPr/>
    </dgm:pt>
    <dgm:pt modelId="{B341BFB3-C16D-43BF-BB9F-C82D1BF44D40}" type="pres">
      <dgm:prSet presAssocID="{9235A6DA-C043-4BE2-BFCB-1A18ED91406C}" presName="textRect" presStyleLbl="revTx" presStyleIdx="0" presStyleCnt="2">
        <dgm:presLayoutVars>
          <dgm:chMax val="1"/>
          <dgm:chPref val="1"/>
        </dgm:presLayoutVars>
      </dgm:prSet>
      <dgm:spPr/>
    </dgm:pt>
    <dgm:pt modelId="{86654CC2-7122-480A-976B-89E9EEFDC535}" type="pres">
      <dgm:prSet presAssocID="{FDC66E15-6869-4BC1-9BA8-74116EFD6684}" presName="sibTrans" presStyleCnt="0"/>
      <dgm:spPr/>
    </dgm:pt>
    <dgm:pt modelId="{AEDBF130-A9B9-4E48-9CD1-DA20F0D9D003}" type="pres">
      <dgm:prSet presAssocID="{AB52C7B4-0456-49B6-946A-2BA4E90DD56D}" presName="compNode" presStyleCnt="0"/>
      <dgm:spPr/>
    </dgm:pt>
    <dgm:pt modelId="{E83990AC-2FDB-4228-B4AB-5460FC3410B0}" type="pres">
      <dgm:prSet presAssocID="{AB52C7B4-0456-49B6-946A-2BA4E90DD5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1ABB7D-8604-453E-98B5-076298872013}" type="pres">
      <dgm:prSet presAssocID="{AB52C7B4-0456-49B6-946A-2BA4E90DD56D}" presName="spaceRect" presStyleCnt="0"/>
      <dgm:spPr/>
    </dgm:pt>
    <dgm:pt modelId="{60185EF6-46D9-4329-A87E-F6ABB1CC6F8C}" type="pres">
      <dgm:prSet presAssocID="{AB52C7B4-0456-49B6-946A-2BA4E90DD5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230814-31A7-4A8D-BE1F-6F0EFB098FC5}" type="presOf" srcId="{AB52C7B4-0456-49B6-946A-2BA4E90DD56D}" destId="{60185EF6-46D9-4329-A87E-F6ABB1CC6F8C}" srcOrd="0" destOrd="0" presId="urn:microsoft.com/office/officeart/2018/2/layout/IconLabelList"/>
    <dgm:cxn modelId="{2DC5BB42-48D2-4C2B-B694-9704DC76C794}" type="presOf" srcId="{9235A6DA-C043-4BE2-BFCB-1A18ED91406C}" destId="{B341BFB3-C16D-43BF-BB9F-C82D1BF44D40}" srcOrd="0" destOrd="0" presId="urn:microsoft.com/office/officeart/2018/2/layout/IconLabelList"/>
    <dgm:cxn modelId="{3CCD4645-D290-42FE-87FC-FB85CD2CFF85}" srcId="{C8DF0673-1BF3-4258-9307-6773CF54A52A}" destId="{9235A6DA-C043-4BE2-BFCB-1A18ED91406C}" srcOrd="0" destOrd="0" parTransId="{8DC0AF4F-5D69-46AF-9B88-432E6646C760}" sibTransId="{FDC66E15-6869-4BC1-9BA8-74116EFD6684}"/>
    <dgm:cxn modelId="{EB2B4CB7-0DEC-4529-801E-71FEC9D5A27C}" type="presOf" srcId="{C8DF0673-1BF3-4258-9307-6773CF54A52A}" destId="{C780553A-980D-4E5A-8BBC-94DC856319B9}" srcOrd="0" destOrd="0" presId="urn:microsoft.com/office/officeart/2018/2/layout/IconLabelList"/>
    <dgm:cxn modelId="{3EB17EFE-70DA-4611-959B-9E0CB6084B94}" srcId="{C8DF0673-1BF3-4258-9307-6773CF54A52A}" destId="{AB52C7B4-0456-49B6-946A-2BA4E90DD56D}" srcOrd="1" destOrd="0" parTransId="{5A0BDE32-82D1-4CDC-A235-4B0E7BEC3512}" sibTransId="{02354C5E-3169-46DA-ABF8-4372176D088A}"/>
    <dgm:cxn modelId="{3F29E7C2-B554-4B40-ACBB-413BB74C4ECA}" type="presParOf" srcId="{C780553A-980D-4E5A-8BBC-94DC856319B9}" destId="{5A6E239D-F3B3-45A1-91CD-821D82FE177E}" srcOrd="0" destOrd="0" presId="urn:microsoft.com/office/officeart/2018/2/layout/IconLabelList"/>
    <dgm:cxn modelId="{BE4BEA9A-E33E-4055-8D1A-94A06BAEA591}" type="presParOf" srcId="{5A6E239D-F3B3-45A1-91CD-821D82FE177E}" destId="{5C267441-6A86-4BA8-A8DE-AEFC11399D39}" srcOrd="0" destOrd="0" presId="urn:microsoft.com/office/officeart/2018/2/layout/IconLabelList"/>
    <dgm:cxn modelId="{D163255F-54B8-41A4-9602-B298EF12BF38}" type="presParOf" srcId="{5A6E239D-F3B3-45A1-91CD-821D82FE177E}" destId="{6361711F-8F1F-40ED-A19A-62906D736188}" srcOrd="1" destOrd="0" presId="urn:microsoft.com/office/officeart/2018/2/layout/IconLabelList"/>
    <dgm:cxn modelId="{F9BB8D29-340C-4B1A-A86E-0AE75E10E70C}" type="presParOf" srcId="{5A6E239D-F3B3-45A1-91CD-821D82FE177E}" destId="{B341BFB3-C16D-43BF-BB9F-C82D1BF44D40}" srcOrd="2" destOrd="0" presId="urn:microsoft.com/office/officeart/2018/2/layout/IconLabelList"/>
    <dgm:cxn modelId="{D4E1AA84-4B9C-4EBB-8DBA-05014A2740B6}" type="presParOf" srcId="{C780553A-980D-4E5A-8BBC-94DC856319B9}" destId="{86654CC2-7122-480A-976B-89E9EEFDC535}" srcOrd="1" destOrd="0" presId="urn:microsoft.com/office/officeart/2018/2/layout/IconLabelList"/>
    <dgm:cxn modelId="{B54D1BDB-1A90-4729-84D8-14833AF07D69}" type="presParOf" srcId="{C780553A-980D-4E5A-8BBC-94DC856319B9}" destId="{AEDBF130-A9B9-4E48-9CD1-DA20F0D9D003}" srcOrd="2" destOrd="0" presId="urn:microsoft.com/office/officeart/2018/2/layout/IconLabelList"/>
    <dgm:cxn modelId="{A526A492-3A60-479B-974C-B85B8F3A41E5}" type="presParOf" srcId="{AEDBF130-A9B9-4E48-9CD1-DA20F0D9D003}" destId="{E83990AC-2FDB-4228-B4AB-5460FC3410B0}" srcOrd="0" destOrd="0" presId="urn:microsoft.com/office/officeart/2018/2/layout/IconLabelList"/>
    <dgm:cxn modelId="{DA7E1F70-76E1-4FF8-BED2-2E71EEF87D53}" type="presParOf" srcId="{AEDBF130-A9B9-4E48-9CD1-DA20F0D9D003}" destId="{991ABB7D-8604-453E-98B5-076298872013}" srcOrd="1" destOrd="0" presId="urn:microsoft.com/office/officeart/2018/2/layout/IconLabelList"/>
    <dgm:cxn modelId="{5B4C8FAF-EDB8-4BF5-B10B-716F47CCAAE2}" type="presParOf" srcId="{AEDBF130-A9B9-4E48-9CD1-DA20F0D9D003}" destId="{60185EF6-46D9-4329-A87E-F6ABB1CC6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67441-6A86-4BA8-A8DE-AEFC11399D39}">
      <dsp:nvSpPr>
        <dsp:cNvPr id="0" name=""/>
        <dsp:cNvSpPr/>
      </dsp:nvSpPr>
      <dsp:spPr>
        <a:xfrm>
          <a:off x="1108255" y="477549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1BFB3-C16D-43BF-BB9F-C82D1BF44D40}">
      <dsp:nvSpPr>
        <dsp:cNvPr id="0" name=""/>
        <dsp:cNvSpPr/>
      </dsp:nvSpPr>
      <dsp:spPr>
        <a:xfrm>
          <a:off x="28537" y="2683223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err="1"/>
            <a:t>When</a:t>
          </a:r>
          <a:r>
            <a:rPr lang="nl-NL" sz="1600" kern="1200"/>
            <a:t> </a:t>
          </a:r>
          <a:r>
            <a:rPr lang="nl-NL" sz="1600" kern="1200" err="1"/>
            <a:t>applying</a:t>
          </a:r>
          <a:r>
            <a:rPr lang="nl-NL" sz="1600" kern="1200"/>
            <a:t> a model on a Time Series Dataset without </a:t>
          </a:r>
          <a:r>
            <a:rPr lang="nl-NL" sz="1600" kern="1200" err="1"/>
            <a:t>implying</a:t>
          </a:r>
          <a:r>
            <a:rPr lang="nl-NL" sz="1600" kern="1200"/>
            <a:t> features, SARIMA is </a:t>
          </a:r>
          <a:r>
            <a:rPr lang="nl-NL" sz="1600" kern="1200" err="1"/>
            <a:t>the</a:t>
          </a:r>
          <a:r>
            <a:rPr lang="nl-NL" sz="1600" kern="1200"/>
            <a:t> </a:t>
          </a:r>
          <a:r>
            <a:rPr lang="nl-NL" sz="1600" kern="1200" err="1"/>
            <a:t>one</a:t>
          </a:r>
          <a:r>
            <a:rPr lang="nl-NL" sz="1600" kern="1200"/>
            <a:t> </a:t>
          </a:r>
          <a:r>
            <a:rPr lang="nl-NL" sz="1600" kern="1200" err="1"/>
            <a:t>to</a:t>
          </a:r>
          <a:r>
            <a:rPr lang="nl-NL" sz="1600" kern="1200"/>
            <a:t> </a:t>
          </a:r>
          <a:r>
            <a:rPr lang="nl-NL" sz="1600" kern="1200" err="1"/>
            <a:t>use</a:t>
          </a:r>
          <a:endParaRPr lang="nl-NL" sz="1600" kern="1200"/>
        </a:p>
      </dsp:txBody>
      <dsp:txXfrm>
        <a:off x="28537" y="2683223"/>
        <a:ext cx="3926250" cy="720000"/>
      </dsp:txXfrm>
    </dsp:sp>
    <dsp:sp modelId="{E83990AC-2FDB-4228-B4AB-5460FC3410B0}">
      <dsp:nvSpPr>
        <dsp:cNvPr id="0" name=""/>
        <dsp:cNvSpPr/>
      </dsp:nvSpPr>
      <dsp:spPr>
        <a:xfrm>
          <a:off x="5721599" y="477549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85EF6-46D9-4329-A87E-F6ABB1CC6F8C}">
      <dsp:nvSpPr>
        <dsp:cNvPr id="0" name=""/>
        <dsp:cNvSpPr/>
      </dsp:nvSpPr>
      <dsp:spPr>
        <a:xfrm>
          <a:off x="4641880" y="2683223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err="1"/>
            <a:t>When</a:t>
          </a:r>
          <a:r>
            <a:rPr lang="nl-NL" sz="1600" kern="1200"/>
            <a:t> </a:t>
          </a:r>
          <a:r>
            <a:rPr lang="nl-NL" sz="1600" kern="1200" err="1"/>
            <a:t>adding</a:t>
          </a:r>
          <a:r>
            <a:rPr lang="nl-NL" sz="1600" kern="1200"/>
            <a:t> multiple features, Multivariate </a:t>
          </a:r>
          <a:r>
            <a:rPr lang="nl-NL" sz="1600" kern="1200" err="1"/>
            <a:t>Linear</a:t>
          </a:r>
          <a:r>
            <a:rPr lang="nl-NL" sz="1600" kern="1200"/>
            <a:t> </a:t>
          </a:r>
          <a:r>
            <a:rPr lang="nl-NL" sz="1600" kern="1200" err="1"/>
            <a:t>Regression</a:t>
          </a:r>
          <a:r>
            <a:rPr lang="nl-NL" sz="1600" kern="1200"/>
            <a:t> is </a:t>
          </a:r>
          <a:r>
            <a:rPr lang="nl-NL" sz="1600" kern="1200" err="1"/>
            <a:t>the</a:t>
          </a:r>
          <a:r>
            <a:rPr lang="nl-NL" sz="1600" kern="1200"/>
            <a:t> </a:t>
          </a:r>
          <a:r>
            <a:rPr lang="nl-NL" sz="1600" kern="1200" err="1"/>
            <a:t>better</a:t>
          </a:r>
          <a:r>
            <a:rPr lang="nl-NL" sz="1600" kern="1200"/>
            <a:t> option</a:t>
          </a:r>
          <a:endParaRPr lang="en-US" sz="1600" kern="1200"/>
        </a:p>
      </dsp:txBody>
      <dsp:txXfrm>
        <a:off x="4641880" y="2683223"/>
        <a:ext cx="392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DDD3-88D6-4DAE-9E67-A3CFC3E8F0D3}" type="datetimeFigureOut">
              <a:rPr lang="nl-NL" smtClean="0"/>
              <a:t>4-2-2021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8BCB-38A4-4538-986E-FDBB50344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37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06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36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1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55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1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372-0B8F-40CC-857C-EB5EC8C7EDE9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5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C072-5300-474F-8C16-B6051062BD7F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4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88BD-3CF9-4652-AF9D-7819FC974B7D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0140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78A5-6684-47A7-8158-F6687F0C4FB3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88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E6C-82D4-4795-A3B2-A58A7824F464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8424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450-5ABB-4596-B115-5FEA1955720A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37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174D-2551-47A3-BC97-1C282B843DFE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20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BBBF-1A36-4071-ADD9-5CD7CC6DF6AD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0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76B-9A04-45AC-88BF-B6702CE91C0E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7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8786-3765-4540-BFA7-52CD7D8472A6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0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C7F9-3D37-46B1-8045-BC1A6A16FFE8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4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458-FD2C-4DB4-9C36-816F65BD298E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01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BC43-C6C2-4620-ADC7-665432CCF7FC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63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70E8-E10A-4902-BA9C-B4D63E12DDA2}" type="datetime1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0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51D4-214C-4BC9-8B3C-C7C96348F6A4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3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7F59-8918-4CD8-9DEF-15655306DF74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4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258D-A5A1-4F5F-923F-01617779144A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771" y="808612"/>
            <a:ext cx="6744811" cy="1096899"/>
          </a:xfrm>
        </p:spPr>
        <p:txBody>
          <a:bodyPr/>
          <a:lstStyle/>
          <a:p>
            <a:pPr algn="ctr"/>
            <a:r>
              <a:rPr lang="en-US"/>
              <a:t>Parcel project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E71308-267C-4352-B006-7822E696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7" y="315707"/>
            <a:ext cx="1096899" cy="109689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3860A6-60A7-4B54-B4A1-75016838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16" y="2396659"/>
            <a:ext cx="3459619" cy="214734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D845EBAB-8BCD-415F-9DCE-6DFF484E10A4}"/>
              </a:ext>
            </a:extLst>
          </p:cNvPr>
          <p:cNvSpPr txBox="1"/>
          <p:nvPr/>
        </p:nvSpPr>
        <p:spPr>
          <a:xfrm>
            <a:off x="4418235" y="2644170"/>
            <a:ext cx="5922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i="1"/>
              <a:t>Rick Hagenaar – Software Engineering</a:t>
            </a:r>
          </a:p>
          <a:p>
            <a:r>
              <a:rPr lang="nl-NL" sz="1600" i="1"/>
              <a:t>Laurine van de </a:t>
            </a:r>
            <a:r>
              <a:rPr lang="nl-NL" sz="1600" i="1" err="1"/>
              <a:t>Stolpe</a:t>
            </a:r>
            <a:r>
              <a:rPr lang="nl-NL" sz="1600" i="1"/>
              <a:t> – </a:t>
            </a:r>
            <a:r>
              <a:rPr lang="nl-NL" sz="1600" i="1" err="1"/>
              <a:t>Applied</a:t>
            </a:r>
            <a:r>
              <a:rPr lang="nl-NL" sz="1600" i="1"/>
              <a:t> </a:t>
            </a:r>
            <a:r>
              <a:rPr lang="nl-NL" sz="1600" i="1" err="1"/>
              <a:t>Mathematics</a:t>
            </a:r>
            <a:endParaRPr lang="nl-NL" sz="1600" i="1"/>
          </a:p>
          <a:p>
            <a:r>
              <a:rPr lang="nl-NL" sz="1600" i="1" err="1"/>
              <a:t>Idriss</a:t>
            </a:r>
            <a:r>
              <a:rPr lang="nl-NL" sz="1600" i="1"/>
              <a:t> </a:t>
            </a:r>
            <a:r>
              <a:rPr lang="nl-NL" sz="1600" i="1" err="1"/>
              <a:t>Bensaga</a:t>
            </a:r>
            <a:r>
              <a:rPr lang="nl-NL" sz="1600" i="1"/>
              <a:t> – Business </a:t>
            </a:r>
            <a:r>
              <a:rPr lang="nl-NL" sz="1600" i="1" err="1"/>
              <a:t>and</a:t>
            </a:r>
            <a:r>
              <a:rPr lang="nl-NL" sz="1600" i="1"/>
              <a:t> Data Management</a:t>
            </a:r>
          </a:p>
          <a:p>
            <a:r>
              <a:rPr lang="nl-NL" sz="1600" i="1"/>
              <a:t>Emir </a:t>
            </a:r>
            <a:r>
              <a:rPr lang="nl-NL" sz="1600" i="1" err="1"/>
              <a:t>Açikgoz</a:t>
            </a:r>
            <a:r>
              <a:rPr lang="nl-NL" sz="1600" i="1"/>
              <a:t> – Information Security Management</a:t>
            </a:r>
          </a:p>
          <a:p>
            <a:r>
              <a:rPr lang="nl-NL" sz="1600" i="1"/>
              <a:t>Ismail Böyük</a:t>
            </a:r>
            <a:r>
              <a:rPr lang="nl-NL" sz="1600" b="0" i="0">
                <a:effectLst/>
                <a:latin typeface="Segoe UI" panose="020B0502040204020203" pitchFamily="34" charset="0"/>
              </a:rPr>
              <a:t>ş</a:t>
            </a:r>
            <a:r>
              <a:rPr lang="nl-NL" sz="1600" i="1"/>
              <a:t>im</a:t>
            </a:r>
            <a:r>
              <a:rPr lang="nl-NL" sz="1600" b="0" i="0">
                <a:effectLst/>
                <a:latin typeface="Segoe UI" panose="020B0502040204020203" pitchFamily="34" charset="0"/>
              </a:rPr>
              <a:t>ş</a:t>
            </a:r>
            <a:r>
              <a:rPr lang="nl-NL" sz="1600" i="1"/>
              <a:t>ek – Information Security Management</a:t>
            </a:r>
          </a:p>
          <a:p>
            <a:r>
              <a:rPr lang="nl-NL" sz="1600" i="1"/>
              <a:t>George Ottens – </a:t>
            </a:r>
            <a:r>
              <a:rPr lang="nl-NL" sz="1600" i="1" err="1"/>
              <a:t>Aviation</a:t>
            </a:r>
            <a:r>
              <a:rPr lang="nl-NL" sz="1600" i="1"/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45DD-6477-4B2D-95F2-0A2DD819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Recommendations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DF1445-7BC2-40A3-A066-C527F7B99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855425"/>
              </p:ext>
            </p:extLst>
          </p:nvPr>
        </p:nvGraphicFramePr>
        <p:xfrm>
          <a:off x="677334" y="1488613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9678-5254-437F-AA52-ABD7BAFF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6" name="Afbeelding 5" descr="Afbeelding met oranje, zitten, teken, sluiten&#10;&#10;Automatisch gegenereerde beschrijving">
            <a:extLst>
              <a:ext uri="{FF2B5EF4-FFF2-40B4-BE49-F238E27FC236}">
                <a16:creationId xmlns:a16="http://schemas.microsoft.com/office/drawing/2014/main" id="{E3A5764C-FE79-498A-8CF3-1E42F8C62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728" y="302491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nl-NL"/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E7FF7A0B-EA51-4981-A145-B32C36D38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6" y="2160588"/>
            <a:ext cx="5128946" cy="3881437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548A6CA-1AFE-421A-8672-0135307A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Content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Accomplishments during this project</a:t>
            </a:r>
          </a:p>
          <a:p>
            <a:r>
              <a:rPr lang="en-US"/>
              <a:t>Conclusions</a:t>
            </a:r>
          </a:p>
          <a:p>
            <a:r>
              <a:rPr lang="en-US"/>
              <a:t>Recommendations</a:t>
            </a:r>
          </a:p>
          <a:p>
            <a:r>
              <a:rPr lang="nl-NL"/>
              <a:t>Questions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nl-NL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212CBC7C-F294-455B-AE07-8B43A570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Product owner: PostNL (Tim Ottens)</a:t>
            </a:r>
          </a:p>
          <a:p>
            <a:r>
              <a:rPr lang="en-US"/>
              <a:t>Data: Number of daily packages processed from 300 customers, over the past 5 years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"/>
          <a:stretch/>
        </p:blipFill>
        <p:spPr>
          <a:xfrm>
            <a:off x="6129405" y="609600"/>
            <a:ext cx="3144597" cy="312724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2890F9-12D4-44C7-85AE-D4780A7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Afbeelding 7" descr="Afbeelding met buiten, weg, rijden, fiets&#10;&#10;Automatisch gegenereerde beschrijving">
            <a:extLst>
              <a:ext uri="{FF2B5EF4-FFF2-40B4-BE49-F238E27FC236}">
                <a16:creationId xmlns:a16="http://schemas.microsoft.com/office/drawing/2014/main" id="{060D68C3-D86D-4D7B-9100-0E336774E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5" r="12442"/>
          <a:stretch/>
        </p:blipFill>
        <p:spPr>
          <a:xfrm>
            <a:off x="6129405" y="3965447"/>
            <a:ext cx="3144597" cy="207624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E81760B-8E16-4FA4-A72E-EE06FE429098}"/>
              </a:ext>
            </a:extLst>
          </p:cNvPr>
          <p:cNvSpPr txBox="1"/>
          <p:nvPr/>
        </p:nvSpPr>
        <p:spPr>
          <a:xfrm>
            <a:off x="1669799" y="3736848"/>
            <a:ext cx="326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“How can the number of processed packages for the next day be predicted with Machine Learning Models?”</a:t>
            </a:r>
          </a:p>
        </p:txBody>
      </p:sp>
    </p:spTree>
    <p:extLst>
      <p:ext uri="{BB962C8B-B14F-4D97-AF65-F5344CB8AC3E}">
        <p14:creationId xmlns:p14="http://schemas.microsoft.com/office/powerpoint/2010/main" val="380080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Accomplishments during this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Time Series: AR, ARMA, ARIMA, SARIMA</a:t>
            </a:r>
          </a:p>
          <a:p>
            <a:r>
              <a:rPr lang="en-US"/>
              <a:t>Linear Regression: Multivariate Linear Regression Model</a:t>
            </a:r>
          </a:p>
          <a:p>
            <a:endParaRPr lang="en-US"/>
          </a:p>
          <a:p>
            <a:r>
              <a:rPr lang="en-US"/>
              <a:t>Applying different techniques</a:t>
            </a:r>
          </a:p>
          <a:p>
            <a:r>
              <a:rPr lang="en-US"/>
              <a:t>Applying features to MVLR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D985CA-F250-4CA8-9C03-72353BB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B223934-6C59-4B2C-92B9-D3F0169718BF}"/>
              </a:ext>
            </a:extLst>
          </p:cNvPr>
          <p:cNvSpPr txBox="1">
            <a:spLocks/>
          </p:cNvSpPr>
          <p:nvPr/>
        </p:nvSpPr>
        <p:spPr>
          <a:xfrm>
            <a:off x="677334" y="1268627"/>
            <a:ext cx="8596668" cy="65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97988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76" y="609600"/>
            <a:ext cx="8596668" cy="795867"/>
          </a:xfrm>
        </p:spPr>
        <p:txBody>
          <a:bodyPr>
            <a:normAutofit/>
          </a:bodyPr>
          <a:lstStyle/>
          <a:p>
            <a:r>
              <a:rPr lang="nl-NL"/>
              <a:t>SARIMA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29" y="388062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32F7CA-0FC6-4F21-A775-ED869EFD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7" y="1079225"/>
            <a:ext cx="5622214" cy="24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AF3682-CE33-44D4-A8AE-2CAE39D8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7" y="3429000"/>
            <a:ext cx="5622214" cy="24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51999DC-BD42-45C7-AB21-C91FA831F5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79" t="43401" r="63495" b="51973"/>
          <a:stretch/>
        </p:blipFill>
        <p:spPr>
          <a:xfrm>
            <a:off x="6565667" y="2020198"/>
            <a:ext cx="2024996" cy="5255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90B6F58-C13B-4B49-ABF1-76B949E490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480" t="43401" r="63648" b="51973"/>
          <a:stretch/>
        </p:blipFill>
        <p:spPr>
          <a:xfrm>
            <a:off x="6565667" y="4369973"/>
            <a:ext cx="1994082" cy="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nl-NL"/>
              <a:t>Multivariate </a:t>
            </a:r>
            <a:r>
              <a:rPr lang="nl-NL" err="1"/>
              <a:t>Linear</a:t>
            </a:r>
            <a:r>
              <a:rPr lang="nl-NL"/>
              <a:t> </a:t>
            </a:r>
            <a:r>
              <a:rPr lang="nl-NL" err="1"/>
              <a:t>Regression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45" y="413514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6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DC88CE1-8901-4C09-AB8B-2304C725BB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7936"/>
            <a:ext cx="7650146" cy="3020446"/>
          </a:xfrm>
          <a:prstGeom prst="rect">
            <a:avLst/>
          </a:prstGeom>
        </p:spPr>
      </p:pic>
      <p:pic>
        <p:nvPicPr>
          <p:cNvPr id="12" name="Afbeelding 11" descr="Afbeelding met tekst, oranje, sluiten, schermafbeelding&#10;&#10;Automatisch gegenereerde beschrijving">
            <a:extLst>
              <a:ext uri="{FF2B5EF4-FFF2-40B4-BE49-F238E27FC236}">
                <a16:creationId xmlns:a16="http://schemas.microsoft.com/office/drawing/2014/main" id="{DACB750B-015C-4D46-8228-1C95B2171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96590"/>
            <a:ext cx="320084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1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nl-NL"/>
              <a:t>Multivariate </a:t>
            </a:r>
            <a:r>
              <a:rPr lang="nl-NL" err="1"/>
              <a:t>Linear</a:t>
            </a:r>
            <a:r>
              <a:rPr lang="nl-NL"/>
              <a:t> </a:t>
            </a:r>
            <a:r>
              <a:rPr lang="nl-NL" err="1"/>
              <a:t>Regression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45" y="413514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7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09C9E25-C2FA-437D-B466-C7ED8634CB5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5467"/>
            <a:ext cx="6878498" cy="2781522"/>
          </a:xfrm>
          <a:prstGeom prst="rect">
            <a:avLst/>
          </a:prstGeom>
        </p:spPr>
      </p:pic>
      <p:pic>
        <p:nvPicPr>
          <p:cNvPr id="6" name="Afbeelding 5" descr="Afbeelding met tekst, oranje, sluiten, schermafbeelding&#10;&#10;Automatisch gegenereerde beschrijving">
            <a:extLst>
              <a:ext uri="{FF2B5EF4-FFF2-40B4-BE49-F238E27FC236}">
                <a16:creationId xmlns:a16="http://schemas.microsoft.com/office/drawing/2014/main" id="{267BA133-5F87-4253-9F07-2EA6B67B8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49382"/>
            <a:ext cx="325800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4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nl-NL" err="1"/>
              <a:t>Conclusions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72" y="308568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8</a:t>
            </a:fld>
            <a:endParaRPr lang="en-US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7F9BFD9-0E0F-4C9B-A34E-69EF8E613E74}"/>
              </a:ext>
            </a:extLst>
          </p:cNvPr>
          <p:cNvSpPr txBox="1"/>
          <p:nvPr/>
        </p:nvSpPr>
        <p:spPr>
          <a:xfrm>
            <a:off x="1251486" y="1737349"/>
            <a:ext cx="609895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/>
              <a:t>SARIMA</a:t>
            </a:r>
            <a:r>
              <a:rPr lang="nl-NL" sz="2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Follows </a:t>
            </a:r>
            <a:r>
              <a:rPr lang="nl-NL" err="1"/>
              <a:t>the</a:t>
            </a:r>
            <a:r>
              <a:rPr lang="nl-NL"/>
              <a:t> trend of packages </a:t>
            </a:r>
            <a:r>
              <a:rPr lang="nl-NL" err="1"/>
              <a:t>within</a:t>
            </a:r>
            <a:r>
              <a:rPr lang="nl-NL"/>
              <a:t> basic </a:t>
            </a:r>
            <a:r>
              <a:rPr lang="nl-NL" err="1"/>
              <a:t>boundaries</a:t>
            </a:r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Keeps</a:t>
            </a:r>
            <a:r>
              <a:rPr lang="nl-NL"/>
              <a:t> </a:t>
            </a:r>
            <a:r>
              <a:rPr lang="nl-NL" err="1"/>
              <a:t>yearly</a:t>
            </a:r>
            <a:r>
              <a:rPr lang="nl-NL"/>
              <a:t> </a:t>
            </a:r>
            <a:r>
              <a:rPr lang="nl-NL" err="1"/>
              <a:t>peaks</a:t>
            </a:r>
            <a:r>
              <a:rPr lang="nl-NL"/>
              <a:t> </a:t>
            </a:r>
            <a:r>
              <a:rPr lang="nl-NL" err="1"/>
              <a:t>into</a:t>
            </a:r>
            <a:r>
              <a:rPr lang="nl-NL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Deviates</a:t>
            </a:r>
            <a:r>
              <a:rPr lang="nl-NL"/>
              <a:t>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peaks</a:t>
            </a:r>
            <a:r>
              <a:rPr lang="nl-NL"/>
              <a:t> </a:t>
            </a:r>
            <a:r>
              <a:rPr lang="nl-NL" err="1"/>
              <a:t>because</a:t>
            </a:r>
            <a:r>
              <a:rPr lang="nl-NL"/>
              <a:t> of </a:t>
            </a:r>
            <a:r>
              <a:rPr lang="nl-NL" err="1"/>
              <a:t>the</a:t>
            </a:r>
            <a:r>
              <a:rPr lang="nl-NL"/>
              <a:t> base trend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0 </a:t>
            </a:r>
            <a:r>
              <a:rPr lang="nl-NL" err="1"/>
              <a:t>values</a:t>
            </a:r>
            <a:r>
              <a:rPr lang="nl-NL"/>
              <a:t> </a:t>
            </a:r>
            <a:r>
              <a:rPr lang="nl-NL" err="1"/>
              <a:t>when</a:t>
            </a:r>
            <a:r>
              <a:rPr lang="nl-NL"/>
              <a:t> </a:t>
            </a:r>
            <a:r>
              <a:rPr lang="nl-NL" err="1"/>
              <a:t>keeping</a:t>
            </a:r>
            <a:r>
              <a:rPr lang="nl-NL"/>
              <a:t> weekends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Cannot</a:t>
            </a:r>
            <a:r>
              <a:rPr lang="nl-NL"/>
              <a:t> </a:t>
            </a:r>
            <a:r>
              <a:rPr lang="nl-NL" err="1"/>
              <a:t>apply</a:t>
            </a:r>
            <a:r>
              <a:rPr lang="nl-NL"/>
              <a:t> features </a:t>
            </a:r>
            <a:r>
              <a:rPr lang="nl-NL" err="1"/>
              <a:t>into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13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nl-NL" err="1"/>
              <a:t>Conclusions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45" y="413514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9</a:t>
            </a:fld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5E61F5F-7953-4BC8-968C-4AD189A84956}"/>
              </a:ext>
            </a:extLst>
          </p:cNvPr>
          <p:cNvSpPr txBox="1"/>
          <p:nvPr/>
        </p:nvSpPr>
        <p:spPr>
          <a:xfrm>
            <a:off x="818147" y="1652337"/>
            <a:ext cx="8455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MVLR</a:t>
            </a:r>
            <a:r>
              <a:rPr lang="en-US" sz="2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Has a </a:t>
            </a:r>
            <a:r>
              <a:rPr lang="nl-NL" err="1"/>
              <a:t>grasp</a:t>
            </a:r>
            <a:r>
              <a:rPr lang="nl-NL"/>
              <a:t> on </a:t>
            </a:r>
            <a:r>
              <a:rPr lang="nl-NL" err="1"/>
              <a:t>the</a:t>
            </a:r>
            <a:r>
              <a:rPr lang="nl-NL"/>
              <a:t> overal (</a:t>
            </a:r>
            <a:r>
              <a:rPr lang="nl-NL" err="1"/>
              <a:t>weekly</a:t>
            </a:r>
            <a:r>
              <a:rPr lang="nl-NL"/>
              <a:t>) </a:t>
            </a:r>
            <a:r>
              <a:rPr lang="nl-NL" err="1"/>
              <a:t>pattern</a:t>
            </a:r>
            <a:r>
              <a:rPr lang="nl-NL"/>
              <a:t> of </a:t>
            </a:r>
            <a:r>
              <a:rPr lang="nl-NL" err="1"/>
              <a:t>the</a:t>
            </a:r>
            <a:r>
              <a:rPr lang="nl-NL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Multiple features </a:t>
            </a:r>
            <a:r>
              <a:rPr lang="nl-NL" err="1"/>
              <a:t>can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used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prediction</a:t>
            </a:r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Struggles</a:t>
            </a:r>
            <a:r>
              <a:rPr lang="nl-NL"/>
              <a:t> at </a:t>
            </a:r>
            <a:r>
              <a:rPr lang="nl-NL" err="1"/>
              <a:t>predicting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peaks</a:t>
            </a:r>
            <a:r>
              <a:rPr lang="nl-NL"/>
              <a:t>, </a:t>
            </a:r>
            <a:r>
              <a:rPr lang="nl-NL" err="1"/>
              <a:t>caused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Difficult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predict</a:t>
            </a:r>
            <a:r>
              <a:rPr lang="nl-NL"/>
              <a:t> inconsistent dates, </a:t>
            </a:r>
            <a:r>
              <a:rPr lang="nl-NL" err="1"/>
              <a:t>that</a:t>
            </a:r>
            <a:r>
              <a:rPr lang="nl-NL"/>
              <a:t> </a:t>
            </a:r>
            <a:r>
              <a:rPr lang="nl-NL" err="1"/>
              <a:t>deviate</a:t>
            </a:r>
            <a:r>
              <a:rPr lang="nl-NL"/>
              <a:t>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overal </a:t>
            </a:r>
            <a:r>
              <a:rPr lang="nl-NL" err="1"/>
              <a:t>pattern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271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1DDE0-5EDE-4C5E-AE6A-627B915C3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B6A3AF-E424-42CC-A680-186ECFE38192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af1cbe13-d713-41da-91d7-4caeb8f4af9c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BF69390-7F59-426A-B559-AC1BAF28569E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Breedbeeld</PresentationFormat>
  <Paragraphs>58</Paragraphs>
  <Slides>11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Trebuchet MS</vt:lpstr>
      <vt:lpstr>Wingdings 3</vt:lpstr>
      <vt:lpstr>Facet</vt:lpstr>
      <vt:lpstr>Parcel project</vt:lpstr>
      <vt:lpstr>Content</vt:lpstr>
      <vt:lpstr>Introduction</vt:lpstr>
      <vt:lpstr>Accomplishments during this project</vt:lpstr>
      <vt:lpstr>SARIMA</vt:lpstr>
      <vt:lpstr>Multivariate Linear Regression</vt:lpstr>
      <vt:lpstr>Multivariate Linear Regression</vt:lpstr>
      <vt:lpstr>Conclusions</vt:lpstr>
      <vt:lpstr>Conclusions</vt:lpstr>
      <vt:lpstr>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Parcel project</dc:title>
  <dc:creator>George Ottens</dc:creator>
  <cp:lastModifiedBy>Ottens, G. (20176147)</cp:lastModifiedBy>
  <cp:revision>1</cp:revision>
  <dcterms:created xsi:type="dcterms:W3CDTF">2021-01-21T10:45:42Z</dcterms:created>
  <dcterms:modified xsi:type="dcterms:W3CDTF">2021-02-04T12:20:34Z</dcterms:modified>
</cp:coreProperties>
</file>