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8" r:id="rId2"/>
    <p:sldId id="329" r:id="rId3"/>
    <p:sldId id="334" r:id="rId4"/>
    <p:sldId id="335" r:id="rId5"/>
    <p:sldId id="336" r:id="rId6"/>
    <p:sldId id="343" r:id="rId7"/>
    <p:sldId id="338" r:id="rId8"/>
    <p:sldId id="339" r:id="rId9"/>
    <p:sldId id="344" r:id="rId10"/>
    <p:sldId id="340" r:id="rId11"/>
    <p:sldId id="341" r:id="rId12"/>
    <p:sldId id="337" r:id="rId13"/>
    <p:sldId id="333" r:id="rId14"/>
    <p:sldId id="330" r:id="rId15"/>
    <p:sldId id="331" r:id="rId16"/>
    <p:sldId id="34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94749-AEE3-44F1-BEF7-7CE28A12B8D6}" v="1" dt="2022-02-11T09:44:32.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Chandra Raj V" userId="6a6a89ee-aa8a-47b6-8bb2-e4739b5e0700" providerId="ADAL" clId="{32594749-AEE3-44F1-BEF7-7CE28A12B8D6}"/>
    <pc:docChg chg="custSel addSld modSld">
      <pc:chgData name="Vijay Chandra Raj V" userId="6a6a89ee-aa8a-47b6-8bb2-e4739b5e0700" providerId="ADAL" clId="{32594749-AEE3-44F1-BEF7-7CE28A12B8D6}" dt="2022-02-11T10:05:38.251" v="81" actId="1076"/>
      <pc:docMkLst>
        <pc:docMk/>
      </pc:docMkLst>
      <pc:sldChg chg="addSp delSp modSp mod">
        <pc:chgData name="Vijay Chandra Raj V" userId="6a6a89ee-aa8a-47b6-8bb2-e4739b5e0700" providerId="ADAL" clId="{32594749-AEE3-44F1-BEF7-7CE28A12B8D6}" dt="2022-02-11T09:58:25.097" v="30" actId="1076"/>
        <pc:sldMkLst>
          <pc:docMk/>
          <pc:sldMk cId="4127018354" sldId="339"/>
        </pc:sldMkLst>
        <pc:spChg chg="del">
          <ac:chgData name="Vijay Chandra Raj V" userId="6a6a89ee-aa8a-47b6-8bb2-e4739b5e0700" providerId="ADAL" clId="{32594749-AEE3-44F1-BEF7-7CE28A12B8D6}" dt="2022-02-11T09:51:38.702" v="8" actId="478"/>
          <ac:spMkLst>
            <pc:docMk/>
            <pc:sldMk cId="4127018354" sldId="339"/>
            <ac:spMk id="2" creationId="{7FC5D4E7-7985-48FE-8677-D20947CB5A8D}"/>
          </ac:spMkLst>
        </pc:spChg>
        <pc:spChg chg="del">
          <ac:chgData name="Vijay Chandra Raj V" userId="6a6a89ee-aa8a-47b6-8bb2-e4739b5e0700" providerId="ADAL" clId="{32594749-AEE3-44F1-BEF7-7CE28A12B8D6}" dt="2022-02-11T09:51:34.830" v="7" actId="478"/>
          <ac:spMkLst>
            <pc:docMk/>
            <pc:sldMk cId="4127018354" sldId="339"/>
            <ac:spMk id="3" creationId="{72D08EB9-1C19-4894-8438-C03A60BE77F4}"/>
          </ac:spMkLst>
        </pc:spChg>
        <pc:spChg chg="mod">
          <ac:chgData name="Vijay Chandra Raj V" userId="6a6a89ee-aa8a-47b6-8bb2-e4739b5e0700" providerId="ADAL" clId="{32594749-AEE3-44F1-BEF7-7CE28A12B8D6}" dt="2022-02-11T09:52:01.762" v="13" actId="1076"/>
          <ac:spMkLst>
            <pc:docMk/>
            <pc:sldMk cId="4127018354" sldId="339"/>
            <ac:spMk id="6" creationId="{137B057E-0FAE-4B17-8C91-9CED67B3A1DD}"/>
          </ac:spMkLst>
        </pc:spChg>
        <pc:spChg chg="mod">
          <ac:chgData name="Vijay Chandra Raj V" userId="6a6a89ee-aa8a-47b6-8bb2-e4739b5e0700" providerId="ADAL" clId="{32594749-AEE3-44F1-BEF7-7CE28A12B8D6}" dt="2022-02-11T09:52:20.581" v="18" actId="1076"/>
          <ac:spMkLst>
            <pc:docMk/>
            <pc:sldMk cId="4127018354" sldId="339"/>
            <ac:spMk id="9" creationId="{221E0E75-5159-4E3E-8297-6F39DFEF91BD}"/>
          </ac:spMkLst>
        </pc:spChg>
        <pc:spChg chg="mod">
          <ac:chgData name="Vijay Chandra Raj V" userId="6a6a89ee-aa8a-47b6-8bb2-e4739b5e0700" providerId="ADAL" clId="{32594749-AEE3-44F1-BEF7-7CE28A12B8D6}" dt="2022-02-11T09:51:18.226" v="3" actId="20577"/>
          <ac:spMkLst>
            <pc:docMk/>
            <pc:sldMk cId="4127018354" sldId="339"/>
            <ac:spMk id="10" creationId="{2DFD0191-A9AF-4901-85D8-B212CF2C55E3}"/>
          </ac:spMkLst>
        </pc:spChg>
        <pc:spChg chg="del">
          <ac:chgData name="Vijay Chandra Raj V" userId="6a6a89ee-aa8a-47b6-8bb2-e4739b5e0700" providerId="ADAL" clId="{32594749-AEE3-44F1-BEF7-7CE28A12B8D6}" dt="2022-02-11T09:51:29.738" v="6" actId="478"/>
          <ac:spMkLst>
            <pc:docMk/>
            <pc:sldMk cId="4127018354" sldId="339"/>
            <ac:spMk id="13" creationId="{F58DCC22-B179-4F00-8BE5-A9BB33DDFDF3}"/>
          </ac:spMkLst>
        </pc:spChg>
        <pc:spChg chg="del mod">
          <ac:chgData name="Vijay Chandra Raj V" userId="6a6a89ee-aa8a-47b6-8bb2-e4739b5e0700" providerId="ADAL" clId="{32594749-AEE3-44F1-BEF7-7CE28A12B8D6}" dt="2022-02-11T09:51:45.928" v="10" actId="478"/>
          <ac:spMkLst>
            <pc:docMk/>
            <pc:sldMk cId="4127018354" sldId="339"/>
            <ac:spMk id="16" creationId="{3C3D88CE-C2E6-464A-868B-61F7A351468D}"/>
          </ac:spMkLst>
        </pc:spChg>
        <pc:picChg chg="del">
          <ac:chgData name="Vijay Chandra Raj V" userId="6a6a89ee-aa8a-47b6-8bb2-e4739b5e0700" providerId="ADAL" clId="{32594749-AEE3-44F1-BEF7-7CE28A12B8D6}" dt="2022-02-11T09:51:26.244" v="5" actId="478"/>
          <ac:picMkLst>
            <pc:docMk/>
            <pc:sldMk cId="4127018354" sldId="339"/>
            <ac:picMk id="14" creationId="{05A7FCD0-C23F-4DF6-85E8-E679FE077843}"/>
          </ac:picMkLst>
        </pc:picChg>
        <pc:picChg chg="del">
          <ac:chgData name="Vijay Chandra Raj V" userId="6a6a89ee-aa8a-47b6-8bb2-e4739b5e0700" providerId="ADAL" clId="{32594749-AEE3-44F1-BEF7-7CE28A12B8D6}" dt="2022-02-11T09:51:24.630" v="4" actId="478"/>
          <ac:picMkLst>
            <pc:docMk/>
            <pc:sldMk cId="4127018354" sldId="339"/>
            <ac:picMk id="15" creationId="{95A60AB1-ED0F-4777-B7F0-B45109BE6560}"/>
          </ac:picMkLst>
        </pc:picChg>
        <pc:picChg chg="add mod">
          <ac:chgData name="Vijay Chandra Raj V" userId="6a6a89ee-aa8a-47b6-8bb2-e4739b5e0700" providerId="ADAL" clId="{32594749-AEE3-44F1-BEF7-7CE28A12B8D6}" dt="2022-02-11T09:52:24.832" v="19" actId="1076"/>
          <ac:picMkLst>
            <pc:docMk/>
            <pc:sldMk cId="4127018354" sldId="339"/>
            <ac:picMk id="18" creationId="{45EBEC77-3AF4-4BCA-807E-0D05FDE6F712}"/>
          </ac:picMkLst>
        </pc:picChg>
        <pc:picChg chg="add mod">
          <ac:chgData name="Vijay Chandra Raj V" userId="6a6a89ee-aa8a-47b6-8bb2-e4739b5e0700" providerId="ADAL" clId="{32594749-AEE3-44F1-BEF7-7CE28A12B8D6}" dt="2022-02-11T09:54:05.542" v="24" actId="1076"/>
          <ac:picMkLst>
            <pc:docMk/>
            <pc:sldMk cId="4127018354" sldId="339"/>
            <ac:picMk id="20" creationId="{A8D68FF4-2605-466B-8BF3-028273DD18E5}"/>
          </ac:picMkLst>
        </pc:picChg>
        <pc:picChg chg="add mod">
          <ac:chgData name="Vijay Chandra Raj V" userId="6a6a89ee-aa8a-47b6-8bb2-e4739b5e0700" providerId="ADAL" clId="{32594749-AEE3-44F1-BEF7-7CE28A12B8D6}" dt="2022-02-11T09:58:25.097" v="30" actId="1076"/>
          <ac:picMkLst>
            <pc:docMk/>
            <pc:sldMk cId="4127018354" sldId="339"/>
            <ac:picMk id="22" creationId="{8284894E-6A3F-4F85-A86B-12DA2E49819F}"/>
          </ac:picMkLst>
        </pc:picChg>
      </pc:sldChg>
      <pc:sldChg chg="delSp modSp add mod">
        <pc:chgData name="Vijay Chandra Raj V" userId="6a6a89ee-aa8a-47b6-8bb2-e4739b5e0700" providerId="ADAL" clId="{32594749-AEE3-44F1-BEF7-7CE28A12B8D6}" dt="2022-02-11T10:05:38.251" v="81" actId="1076"/>
        <pc:sldMkLst>
          <pc:docMk/>
          <pc:sldMk cId="4081711657" sldId="344"/>
        </pc:sldMkLst>
        <pc:spChg chg="mod">
          <ac:chgData name="Vijay Chandra Raj V" userId="6a6a89ee-aa8a-47b6-8bb2-e4739b5e0700" providerId="ADAL" clId="{32594749-AEE3-44F1-BEF7-7CE28A12B8D6}" dt="2022-02-11T10:03:18.040" v="60" actId="1076"/>
          <ac:spMkLst>
            <pc:docMk/>
            <pc:sldMk cId="4081711657" sldId="344"/>
            <ac:spMk id="2" creationId="{7FC5D4E7-7985-48FE-8677-D20947CB5A8D}"/>
          </ac:spMkLst>
        </pc:spChg>
        <pc:spChg chg="mod">
          <ac:chgData name="Vijay Chandra Raj V" userId="6a6a89ee-aa8a-47b6-8bb2-e4739b5e0700" providerId="ADAL" clId="{32594749-AEE3-44F1-BEF7-7CE28A12B8D6}" dt="2022-02-11T10:05:38.251" v="81" actId="1076"/>
          <ac:spMkLst>
            <pc:docMk/>
            <pc:sldMk cId="4081711657" sldId="344"/>
            <ac:spMk id="3" creationId="{72D08EB9-1C19-4894-8438-C03A60BE77F4}"/>
          </ac:spMkLst>
        </pc:spChg>
        <pc:spChg chg="del">
          <ac:chgData name="Vijay Chandra Raj V" userId="6a6a89ee-aa8a-47b6-8bb2-e4739b5e0700" providerId="ADAL" clId="{32594749-AEE3-44F1-BEF7-7CE28A12B8D6}" dt="2022-02-11T10:00:29.364" v="32" actId="478"/>
          <ac:spMkLst>
            <pc:docMk/>
            <pc:sldMk cId="4081711657" sldId="344"/>
            <ac:spMk id="6" creationId="{137B057E-0FAE-4B17-8C91-9CED67B3A1DD}"/>
          </ac:spMkLst>
        </pc:spChg>
        <pc:spChg chg="del">
          <ac:chgData name="Vijay Chandra Raj V" userId="6a6a89ee-aa8a-47b6-8bb2-e4739b5e0700" providerId="ADAL" clId="{32594749-AEE3-44F1-BEF7-7CE28A12B8D6}" dt="2022-02-11T10:00:39.010" v="37" actId="478"/>
          <ac:spMkLst>
            <pc:docMk/>
            <pc:sldMk cId="4081711657" sldId="344"/>
            <ac:spMk id="7" creationId="{38CD9F36-017B-4E86-A7F6-05B95B432D3B}"/>
          </ac:spMkLst>
        </pc:spChg>
        <pc:spChg chg="del">
          <ac:chgData name="Vijay Chandra Raj V" userId="6a6a89ee-aa8a-47b6-8bb2-e4739b5e0700" providerId="ADAL" clId="{32594749-AEE3-44F1-BEF7-7CE28A12B8D6}" dt="2022-02-11T10:00:40.585" v="38" actId="478"/>
          <ac:spMkLst>
            <pc:docMk/>
            <pc:sldMk cId="4081711657" sldId="344"/>
            <ac:spMk id="8" creationId="{3512DDC2-C125-40D8-95DD-F904053E57C7}"/>
          </ac:spMkLst>
        </pc:spChg>
        <pc:spChg chg="del">
          <ac:chgData name="Vijay Chandra Raj V" userId="6a6a89ee-aa8a-47b6-8bb2-e4739b5e0700" providerId="ADAL" clId="{32594749-AEE3-44F1-BEF7-7CE28A12B8D6}" dt="2022-02-11T10:00:30.789" v="33" actId="478"/>
          <ac:spMkLst>
            <pc:docMk/>
            <pc:sldMk cId="4081711657" sldId="344"/>
            <ac:spMk id="9" creationId="{221E0E75-5159-4E3E-8297-6F39DFEF91BD}"/>
          </ac:spMkLst>
        </pc:spChg>
        <pc:spChg chg="del">
          <ac:chgData name="Vijay Chandra Raj V" userId="6a6a89ee-aa8a-47b6-8bb2-e4739b5e0700" providerId="ADAL" clId="{32594749-AEE3-44F1-BEF7-7CE28A12B8D6}" dt="2022-02-11T10:00:26.547" v="31" actId="478"/>
          <ac:spMkLst>
            <pc:docMk/>
            <pc:sldMk cId="4081711657" sldId="344"/>
            <ac:spMk id="10" creationId="{2DFD0191-A9AF-4901-85D8-B212CF2C55E3}"/>
          </ac:spMkLst>
        </pc:spChg>
        <pc:spChg chg="del">
          <ac:chgData name="Vijay Chandra Raj V" userId="6a6a89ee-aa8a-47b6-8bb2-e4739b5e0700" providerId="ADAL" clId="{32594749-AEE3-44F1-BEF7-7CE28A12B8D6}" dt="2022-02-11T10:00:37.414" v="36" actId="478"/>
          <ac:spMkLst>
            <pc:docMk/>
            <pc:sldMk cId="4081711657" sldId="344"/>
            <ac:spMk id="12" creationId="{28A5A774-10C3-43E6-A37E-D962795FA58B}"/>
          </ac:spMkLst>
        </pc:spChg>
        <pc:spChg chg="mod">
          <ac:chgData name="Vijay Chandra Raj V" userId="6a6a89ee-aa8a-47b6-8bb2-e4739b5e0700" providerId="ADAL" clId="{32594749-AEE3-44F1-BEF7-7CE28A12B8D6}" dt="2022-02-11T10:00:46.938" v="39" actId="1076"/>
          <ac:spMkLst>
            <pc:docMk/>
            <pc:sldMk cId="4081711657" sldId="344"/>
            <ac:spMk id="13" creationId="{F58DCC22-B179-4F00-8BE5-A9BB33DDFDF3}"/>
          </ac:spMkLst>
        </pc:spChg>
        <pc:spChg chg="mod">
          <ac:chgData name="Vijay Chandra Raj V" userId="6a6a89ee-aa8a-47b6-8bb2-e4739b5e0700" providerId="ADAL" clId="{32594749-AEE3-44F1-BEF7-7CE28A12B8D6}" dt="2022-02-11T10:04:34.892" v="76" actId="14100"/>
          <ac:spMkLst>
            <pc:docMk/>
            <pc:sldMk cId="4081711657" sldId="344"/>
            <ac:spMk id="16" creationId="{3C3D88CE-C2E6-464A-868B-61F7A351468D}"/>
          </ac:spMkLst>
        </pc:spChg>
        <pc:spChg chg="del">
          <ac:chgData name="Vijay Chandra Raj V" userId="6a6a89ee-aa8a-47b6-8bb2-e4739b5e0700" providerId="ADAL" clId="{32594749-AEE3-44F1-BEF7-7CE28A12B8D6}" dt="2022-02-11T10:00:32.438" v="34" actId="478"/>
          <ac:spMkLst>
            <pc:docMk/>
            <pc:sldMk cId="4081711657" sldId="344"/>
            <ac:spMk id="17" creationId="{1C81AC67-C4B1-431F-9079-661399798106}"/>
          </ac:spMkLst>
        </pc:spChg>
        <pc:picChg chg="del">
          <ac:chgData name="Vijay Chandra Raj V" userId="6a6a89ee-aa8a-47b6-8bb2-e4739b5e0700" providerId="ADAL" clId="{32594749-AEE3-44F1-BEF7-7CE28A12B8D6}" dt="2022-02-11T10:00:35.082" v="35" actId="478"/>
          <ac:picMkLst>
            <pc:docMk/>
            <pc:sldMk cId="4081711657" sldId="344"/>
            <ac:picMk id="5" creationId="{C2E276BA-F5C7-4222-AA8A-849099F6B83C}"/>
          </ac:picMkLst>
        </pc:picChg>
        <pc:picChg chg="mod">
          <ac:chgData name="Vijay Chandra Raj V" userId="6a6a89ee-aa8a-47b6-8bb2-e4739b5e0700" providerId="ADAL" clId="{32594749-AEE3-44F1-BEF7-7CE28A12B8D6}" dt="2022-02-11T10:01:15.355" v="45" actId="1076"/>
          <ac:picMkLst>
            <pc:docMk/>
            <pc:sldMk cId="4081711657" sldId="344"/>
            <ac:picMk id="14" creationId="{05A7FCD0-C23F-4DF6-85E8-E679FE077843}"/>
          </ac:picMkLst>
        </pc:picChg>
        <pc:picChg chg="mod">
          <ac:chgData name="Vijay Chandra Raj V" userId="6a6a89ee-aa8a-47b6-8bb2-e4739b5e0700" providerId="ADAL" clId="{32594749-AEE3-44F1-BEF7-7CE28A12B8D6}" dt="2022-02-11T10:00:52.783" v="40" actId="1076"/>
          <ac:picMkLst>
            <pc:docMk/>
            <pc:sldMk cId="4081711657" sldId="344"/>
            <ac:picMk id="15" creationId="{95A60AB1-ED0F-4777-B7F0-B45109BE65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2/11/2022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extLst>
      <p:ext uri="{BB962C8B-B14F-4D97-AF65-F5344CB8AC3E}">
        <p14:creationId xmlns:p14="http://schemas.microsoft.com/office/powerpoint/2010/main" val="411213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8</a:t>
            </a:fld>
            <a:endParaRPr lang="en-US"/>
          </a:p>
        </p:txBody>
      </p:sp>
    </p:spTree>
    <p:extLst>
      <p:ext uri="{BB962C8B-B14F-4D97-AF65-F5344CB8AC3E}">
        <p14:creationId xmlns:p14="http://schemas.microsoft.com/office/powerpoint/2010/main" val="164515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9</a:t>
            </a:fld>
            <a:endParaRPr lang="en-US"/>
          </a:p>
        </p:txBody>
      </p:sp>
    </p:spTree>
    <p:extLst>
      <p:ext uri="{BB962C8B-B14F-4D97-AF65-F5344CB8AC3E}">
        <p14:creationId xmlns:p14="http://schemas.microsoft.com/office/powerpoint/2010/main" val="93190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508E379B-1418-4A45-8006-96ED95B7816A}"/>
              </a:ext>
            </a:extLst>
          </p:cNvPr>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2/11/2022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11" name="MSIPCMContentMarking" descr="{&quot;HashCode&quot;:-830095728,&quot;Placement&quot;:&quot;Footer&quot;,&quot;Top&quot;:522.0343,&quot;Left&quot;:426.8108,&quot;SlideWidth&quot;:960,&quot;SlideHeight&quot;:540}">
            <a:extLst>
              <a:ext uri="{FF2B5EF4-FFF2-40B4-BE49-F238E27FC236}">
                <a16:creationId xmlns:a16="http://schemas.microsoft.com/office/drawing/2014/main" id="{7EE3508F-86D8-4510-B071-389976CD3F0B}"/>
              </a:ext>
            </a:extLst>
          </p:cNvPr>
          <p:cNvSpPr txBox="1"/>
          <p:nvPr userDrawn="1"/>
        </p:nvSpPr>
        <p:spPr>
          <a:xfrm>
            <a:off x="5420497" y="6629836"/>
            <a:ext cx="1351005" cy="228163"/>
          </a:xfrm>
          <a:prstGeom prst="rect">
            <a:avLst/>
          </a:prstGeom>
          <a:noFill/>
        </p:spPr>
        <p:txBody>
          <a:bodyPr vert="horz" wrap="square" lIns="0" tIns="0" rIns="0" bIns="0" rtlCol="0" anchor="ctr" anchorCtr="1">
            <a:spAutoFit/>
          </a:bodyPr>
          <a:lstStyle/>
          <a:p>
            <a:pPr algn="ctr">
              <a:spcBef>
                <a:spcPts val="0"/>
              </a:spcBef>
              <a:spcAft>
                <a:spcPts val="0"/>
              </a:spcAft>
            </a:pPr>
            <a:r>
              <a:rPr lang="en-US" sz="800">
                <a:solidFill>
                  <a:srgbClr val="000000"/>
                </a:solidFill>
                <a:latin typeface="Calibri" panose="020F0502020204030204" pitchFamily="34" charset="0"/>
              </a:rPr>
              <a:t>Classification: Confidential</a:t>
            </a:r>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kaggle.com/mamtadhaker/lt-vehicle-loan-default-prediction?select=train.csv"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cs.google.com/spreadsheets/d/1l0kJPF24BCvt7Ql54b_S9wPp6hlq6VV4BnueBh94D18/edit?usp=sharing"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2358887" y="1605815"/>
            <a:ext cx="8077200" cy="1323439"/>
          </a:xfrm>
          <a:prstGeom prst="rect">
            <a:avLst/>
          </a:prstGeom>
          <a:noFill/>
        </p:spPr>
        <p:txBody>
          <a:bodyPr wrap="square" rtlCol="0">
            <a:spAutoFit/>
          </a:bodyPr>
          <a:lstStyle/>
          <a:p>
            <a:pPr algn="ctr"/>
            <a:r>
              <a:rPr lang="en-US" sz="4000" dirty="0"/>
              <a:t>A Study on 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2514600" y="3025914"/>
            <a:ext cx="8030570" cy="523220"/>
          </a:xfrm>
          <a:prstGeom prst="rect">
            <a:avLst/>
          </a:prstGeom>
          <a:noFill/>
        </p:spPr>
        <p:txBody>
          <a:bodyPr wrap="square" rtlCol="0">
            <a:spAutoFit/>
          </a:bodyPr>
          <a:lstStyle/>
          <a:p>
            <a:pPr algn="ctr"/>
            <a:r>
              <a:rPr lang="en-US" sz="2800" dirty="0"/>
              <a:t>Team Details</a:t>
            </a:r>
          </a:p>
        </p:txBody>
      </p:sp>
      <p:sp>
        <p:nvSpPr>
          <p:cNvPr id="9" name="TextBox 8">
            <a:extLst>
              <a:ext uri="{FF2B5EF4-FFF2-40B4-BE49-F238E27FC236}">
                <a16:creationId xmlns:a16="http://schemas.microsoft.com/office/drawing/2014/main" id="{47AA6CF3-BEF9-4406-80C9-F64C05B14656}"/>
              </a:ext>
            </a:extLst>
          </p:cNvPr>
          <p:cNvSpPr txBox="1"/>
          <p:nvPr/>
        </p:nvSpPr>
        <p:spPr>
          <a:xfrm>
            <a:off x="762000" y="4554238"/>
            <a:ext cx="4407315" cy="707886"/>
          </a:xfrm>
          <a:prstGeom prst="rect">
            <a:avLst/>
          </a:prstGeom>
          <a:noFill/>
        </p:spPr>
        <p:txBody>
          <a:bodyPr wrap="square" rtlCol="0">
            <a:spAutoFit/>
          </a:bodyPr>
          <a:lstStyle/>
          <a:p>
            <a:r>
              <a:rPr lang="en-US" sz="2000" b="1" dirty="0">
                <a:latin typeface="Trebuchet MS (Body)"/>
                <a:ea typeface="DengXian" panose="02010600030101010101" pitchFamily="2" charset="-122"/>
              </a:rPr>
              <a:t>Batch : PGPDSE-FT Online May21-B</a:t>
            </a:r>
            <a:endParaRPr lang="en-US" sz="2000" b="1" dirty="0">
              <a:latin typeface="Trebuchet MS (Body)"/>
            </a:endParaRPr>
          </a:p>
          <a:p>
            <a:endParaRPr lang="en-US" sz="2000" dirty="0"/>
          </a:p>
        </p:txBody>
      </p:sp>
      <p:sp>
        <p:nvSpPr>
          <p:cNvPr id="10" name="TextBox 9">
            <a:extLst>
              <a:ext uri="{FF2B5EF4-FFF2-40B4-BE49-F238E27FC236}">
                <a16:creationId xmlns:a16="http://schemas.microsoft.com/office/drawing/2014/main" id="{7DB11E7A-BCC8-45ED-A8ED-B7B610E026D2}"/>
              </a:ext>
            </a:extLst>
          </p:cNvPr>
          <p:cNvSpPr txBox="1"/>
          <p:nvPr/>
        </p:nvSpPr>
        <p:spPr>
          <a:xfrm>
            <a:off x="791817" y="5262124"/>
            <a:ext cx="4634528" cy="400110"/>
          </a:xfrm>
          <a:prstGeom prst="rect">
            <a:avLst/>
          </a:prstGeom>
          <a:noFill/>
        </p:spPr>
        <p:txBody>
          <a:bodyPr wrap="square" rtlCol="0">
            <a:spAutoFit/>
          </a:bodyPr>
          <a:lstStyle/>
          <a:p>
            <a:r>
              <a:rPr lang="en-US" sz="2000" b="1" dirty="0">
                <a:latin typeface="Trebuchet MS (Body)"/>
              </a:rPr>
              <a:t>Mentor : </a:t>
            </a:r>
            <a:r>
              <a:rPr lang="en-US" sz="2000" b="1" dirty="0">
                <a:effectLst/>
                <a:latin typeface="Trebuchet MS (Body)"/>
                <a:ea typeface="DengXian" panose="02010600030101010101" pitchFamily="2" charset="-122"/>
              </a:rPr>
              <a:t>Mr. Ankush Bansal</a:t>
            </a:r>
          </a:p>
        </p:txBody>
      </p:sp>
      <p:sp>
        <p:nvSpPr>
          <p:cNvPr id="12" name="TextBox 11">
            <a:extLst>
              <a:ext uri="{FF2B5EF4-FFF2-40B4-BE49-F238E27FC236}">
                <a16:creationId xmlns:a16="http://schemas.microsoft.com/office/drawing/2014/main" id="{47B66BCB-19E5-4709-85CC-6A203F7FC007}"/>
              </a:ext>
            </a:extLst>
          </p:cNvPr>
          <p:cNvSpPr txBox="1"/>
          <p:nvPr/>
        </p:nvSpPr>
        <p:spPr>
          <a:xfrm>
            <a:off x="7315200" y="5109328"/>
            <a:ext cx="2139885" cy="400110"/>
          </a:xfrm>
          <a:prstGeom prst="rect">
            <a:avLst/>
          </a:prstGeom>
          <a:noFill/>
        </p:spPr>
        <p:txBody>
          <a:bodyPr wrap="square" rtlCol="0">
            <a:spAutoFit/>
          </a:bodyPr>
          <a:lstStyle/>
          <a:p>
            <a:r>
              <a:rPr lang="en-US" sz="2000" b="1" dirty="0"/>
              <a:t>Presented by - </a:t>
            </a:r>
          </a:p>
        </p:txBody>
      </p:sp>
      <p:sp>
        <p:nvSpPr>
          <p:cNvPr id="13" name="Subtitle 2">
            <a:extLst>
              <a:ext uri="{FF2B5EF4-FFF2-40B4-BE49-F238E27FC236}">
                <a16:creationId xmlns:a16="http://schemas.microsoft.com/office/drawing/2014/main" id="{AD379E95-E20C-4D37-9E70-7DEBE9D9C58C}"/>
              </a:ext>
            </a:extLst>
          </p:cNvPr>
          <p:cNvSpPr>
            <a:spLocks noGrp="1"/>
          </p:cNvSpPr>
          <p:nvPr>
            <p:ph type="subTitle" idx="1"/>
          </p:nvPr>
        </p:nvSpPr>
        <p:spPr>
          <a:xfrm>
            <a:off x="9351391" y="4420641"/>
            <a:ext cx="2602766" cy="2177594"/>
          </a:xfrm>
        </p:spPr>
        <p:txBody>
          <a:bodyPr>
            <a:normAutofit fontScale="70000" lnSpcReduction="20000"/>
          </a:bodyPr>
          <a:lstStyle/>
          <a:p>
            <a:pPr algn="ctr"/>
            <a:r>
              <a:rPr lang="en-IN" b="1" u="sng" dirty="0">
                <a:solidFill>
                  <a:schemeClr val="tx1"/>
                </a:solidFill>
              </a:rPr>
              <a:t>GROUP 6</a:t>
            </a:r>
          </a:p>
          <a:p>
            <a:pPr algn="ctr"/>
            <a:r>
              <a:rPr lang="en-IN" dirty="0">
                <a:solidFill>
                  <a:schemeClr val="tx1"/>
                </a:solidFill>
              </a:rPr>
              <a:t>Vijay Chandra Raj V</a:t>
            </a:r>
          </a:p>
          <a:p>
            <a:pPr algn="ctr"/>
            <a:r>
              <a:rPr lang="en-IN" dirty="0">
                <a:solidFill>
                  <a:schemeClr val="tx1"/>
                </a:solidFill>
              </a:rPr>
              <a:t>Radhika Malik</a:t>
            </a:r>
          </a:p>
          <a:p>
            <a:pPr algn="ctr"/>
            <a:r>
              <a:rPr lang="en-IN" dirty="0">
                <a:solidFill>
                  <a:schemeClr val="tx1"/>
                </a:solidFill>
              </a:rPr>
              <a:t>Vaibhav </a:t>
            </a:r>
            <a:r>
              <a:rPr lang="en-IN" dirty="0" err="1">
                <a:solidFill>
                  <a:schemeClr val="tx1"/>
                </a:solidFill>
              </a:rPr>
              <a:t>Banait</a:t>
            </a:r>
            <a:endParaRPr lang="en-IN" dirty="0">
              <a:solidFill>
                <a:schemeClr val="tx1"/>
              </a:solidFill>
            </a:endParaRPr>
          </a:p>
          <a:p>
            <a:pPr algn="ctr"/>
            <a:r>
              <a:rPr lang="en-IN" dirty="0">
                <a:solidFill>
                  <a:schemeClr val="tx1"/>
                </a:solidFill>
              </a:rPr>
              <a:t>George M George</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1689377" y="1086892"/>
            <a:ext cx="3352800" cy="307777"/>
          </a:xfrm>
          <a:prstGeom prst="rect">
            <a:avLst/>
          </a:prstGeom>
          <a:noFill/>
        </p:spPr>
        <p:txBody>
          <a:bodyPr wrap="square" rtlCol="0">
            <a:spAutoFit/>
          </a:bodyPr>
          <a:lstStyle/>
          <a:p>
            <a:r>
              <a:rPr lang="en-US" sz="1400" b="1" dirty="0">
                <a:effectLst/>
                <a:cs typeface="Proxima Nova"/>
              </a:rPr>
              <a:t>Logistic Regression – Full Model:</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Basic Model</a:t>
            </a:r>
          </a:p>
        </p:txBody>
      </p:sp>
      <p:pic>
        <p:nvPicPr>
          <p:cNvPr id="6" name="Picture 5">
            <a:extLst>
              <a:ext uri="{FF2B5EF4-FFF2-40B4-BE49-F238E27FC236}">
                <a16:creationId xmlns:a16="http://schemas.microsoft.com/office/drawing/2014/main" id="{4810B4E9-6580-401F-A2D0-53D1BE6396AE}"/>
              </a:ext>
            </a:extLst>
          </p:cNvPr>
          <p:cNvPicPr/>
          <p:nvPr/>
        </p:nvPicPr>
        <p:blipFill>
          <a:blip r:embed="rId2"/>
          <a:stretch>
            <a:fillRect/>
          </a:stretch>
        </p:blipFill>
        <p:spPr>
          <a:xfrm>
            <a:off x="987396" y="1576239"/>
            <a:ext cx="4002157" cy="1772867"/>
          </a:xfrm>
          <a:prstGeom prst="rect">
            <a:avLst/>
          </a:prstGeom>
        </p:spPr>
      </p:pic>
      <p:pic>
        <p:nvPicPr>
          <p:cNvPr id="9" name="Picture 8">
            <a:extLst>
              <a:ext uri="{FF2B5EF4-FFF2-40B4-BE49-F238E27FC236}">
                <a16:creationId xmlns:a16="http://schemas.microsoft.com/office/drawing/2014/main" id="{86508402-BB3C-4E10-8B7D-FB681110D389}"/>
              </a:ext>
            </a:extLst>
          </p:cNvPr>
          <p:cNvPicPr/>
          <p:nvPr/>
        </p:nvPicPr>
        <p:blipFill>
          <a:blip r:embed="rId3"/>
          <a:stretch>
            <a:fillRect/>
          </a:stretch>
        </p:blipFill>
        <p:spPr>
          <a:xfrm>
            <a:off x="891209" y="3555033"/>
            <a:ext cx="4075153" cy="1796828"/>
          </a:xfrm>
          <a:prstGeom prst="rect">
            <a:avLst/>
          </a:prstGeom>
        </p:spPr>
      </p:pic>
      <p:pic>
        <p:nvPicPr>
          <p:cNvPr id="12" name="Picture 11">
            <a:extLst>
              <a:ext uri="{FF2B5EF4-FFF2-40B4-BE49-F238E27FC236}">
                <a16:creationId xmlns:a16="http://schemas.microsoft.com/office/drawing/2014/main" id="{A03D584C-B877-4E14-BE30-A820571AD6F3}"/>
              </a:ext>
            </a:extLst>
          </p:cNvPr>
          <p:cNvPicPr/>
          <p:nvPr/>
        </p:nvPicPr>
        <p:blipFill>
          <a:blip r:embed="rId4"/>
          <a:stretch>
            <a:fillRect/>
          </a:stretch>
        </p:blipFill>
        <p:spPr>
          <a:xfrm>
            <a:off x="442909" y="5715001"/>
            <a:ext cx="5292781" cy="431854"/>
          </a:xfrm>
          <a:prstGeom prst="rect">
            <a:avLst/>
          </a:prstGeom>
        </p:spPr>
      </p:pic>
      <p:sp>
        <p:nvSpPr>
          <p:cNvPr id="13" name="TextBox 12">
            <a:extLst>
              <a:ext uri="{FF2B5EF4-FFF2-40B4-BE49-F238E27FC236}">
                <a16:creationId xmlns:a16="http://schemas.microsoft.com/office/drawing/2014/main" id="{E300B71F-2F45-4A45-B2B1-F60F507CBAB1}"/>
              </a:ext>
            </a:extLst>
          </p:cNvPr>
          <p:cNvSpPr txBox="1"/>
          <p:nvPr/>
        </p:nvSpPr>
        <p:spPr>
          <a:xfrm>
            <a:off x="8153400" y="1120021"/>
            <a:ext cx="3352800" cy="307777"/>
          </a:xfrm>
          <a:prstGeom prst="rect">
            <a:avLst/>
          </a:prstGeom>
          <a:noFill/>
        </p:spPr>
        <p:txBody>
          <a:bodyPr wrap="square" rtlCol="0">
            <a:spAutoFit/>
          </a:bodyPr>
          <a:lstStyle/>
          <a:p>
            <a:r>
              <a:rPr lang="en-US" sz="1400" b="1" dirty="0">
                <a:effectLst/>
                <a:cs typeface="Proxima Nova"/>
              </a:rPr>
              <a:t>Feature Importance:</a:t>
            </a:r>
          </a:p>
        </p:txBody>
      </p:sp>
      <p:pic>
        <p:nvPicPr>
          <p:cNvPr id="14" name="Picture 13">
            <a:extLst>
              <a:ext uri="{FF2B5EF4-FFF2-40B4-BE49-F238E27FC236}">
                <a16:creationId xmlns:a16="http://schemas.microsoft.com/office/drawing/2014/main" id="{728DC6F8-2986-43F7-9C56-E4F220E58006}"/>
              </a:ext>
            </a:extLst>
          </p:cNvPr>
          <p:cNvPicPr/>
          <p:nvPr/>
        </p:nvPicPr>
        <p:blipFill>
          <a:blip r:embed="rId5"/>
          <a:stretch>
            <a:fillRect/>
          </a:stretch>
        </p:blipFill>
        <p:spPr>
          <a:xfrm>
            <a:off x="6198463" y="1602743"/>
            <a:ext cx="3088005" cy="4602480"/>
          </a:xfrm>
          <a:prstGeom prst="rect">
            <a:avLst/>
          </a:prstGeom>
          <a:ln>
            <a:solidFill>
              <a:schemeClr val="tx1"/>
            </a:solidFill>
          </a:ln>
        </p:spPr>
      </p:pic>
      <p:pic>
        <p:nvPicPr>
          <p:cNvPr id="15" name="Picture 14">
            <a:extLst>
              <a:ext uri="{FF2B5EF4-FFF2-40B4-BE49-F238E27FC236}">
                <a16:creationId xmlns:a16="http://schemas.microsoft.com/office/drawing/2014/main" id="{5EDA5B99-87B2-4D55-AFCA-44381CD67A07}"/>
              </a:ext>
            </a:extLst>
          </p:cNvPr>
          <p:cNvPicPr/>
          <p:nvPr/>
        </p:nvPicPr>
        <p:blipFill>
          <a:blip r:embed="rId6"/>
          <a:stretch>
            <a:fillRect/>
          </a:stretch>
        </p:blipFill>
        <p:spPr>
          <a:xfrm>
            <a:off x="9392920" y="3088625"/>
            <a:ext cx="2799080" cy="932815"/>
          </a:xfrm>
          <a:prstGeom prst="rect">
            <a:avLst/>
          </a:prstGeom>
          <a:ln>
            <a:solidFill>
              <a:schemeClr val="tx1"/>
            </a:solidFill>
          </a:ln>
        </p:spPr>
      </p:pic>
    </p:spTree>
    <p:extLst>
      <p:ext uri="{BB962C8B-B14F-4D97-AF65-F5344CB8AC3E}">
        <p14:creationId xmlns:p14="http://schemas.microsoft.com/office/powerpoint/2010/main" val="273819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916905" y="76200"/>
            <a:ext cx="206087" cy="220954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916904" y="2362200"/>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519110" y="759022"/>
            <a:ext cx="3352800" cy="307777"/>
          </a:xfrm>
          <a:prstGeom prst="rect">
            <a:avLst/>
          </a:prstGeom>
          <a:noFill/>
        </p:spPr>
        <p:txBody>
          <a:bodyPr wrap="square" rtlCol="0">
            <a:spAutoFit/>
          </a:bodyPr>
          <a:lstStyle/>
          <a:p>
            <a:r>
              <a:rPr lang="en-US" sz="1400" dirty="0">
                <a:effectLst/>
                <a:cs typeface="Proxima Nova"/>
              </a:rPr>
              <a:t>RFE method – range(20,35)</a:t>
            </a:r>
            <a:endParaRPr lang="en-US" sz="1400" b="1" dirty="0">
              <a:effectLst/>
              <a:cs typeface="Proxima Nova"/>
            </a:endParaRP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6477000" y="8282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effectLst/>
                <a:ea typeface="DengXian" panose="02010600030101010101" pitchFamily="2" charset="-122"/>
              </a:rPr>
              <a:t>DECISION TREE</a:t>
            </a:r>
            <a:endParaRPr lang="en-US" sz="2000" b="1" dirty="0"/>
          </a:p>
        </p:txBody>
      </p:sp>
      <p:sp>
        <p:nvSpPr>
          <p:cNvPr id="6" name="Title 1">
            <a:extLst>
              <a:ext uri="{FF2B5EF4-FFF2-40B4-BE49-F238E27FC236}">
                <a16:creationId xmlns:a16="http://schemas.microsoft.com/office/drawing/2014/main" id="{7001DB8E-14B9-49E5-A97C-482D39CD207B}"/>
              </a:ext>
            </a:extLst>
          </p:cNvPr>
          <p:cNvSpPr txBox="1">
            <a:spLocks/>
          </p:cNvSpPr>
          <p:nvPr/>
        </p:nvSpPr>
        <p:spPr>
          <a:xfrm>
            <a:off x="457200" y="7620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t>Logistic Regression After RFE</a:t>
            </a:r>
          </a:p>
        </p:txBody>
      </p:sp>
      <p:pic>
        <p:nvPicPr>
          <p:cNvPr id="9" name="Picture 8">
            <a:extLst>
              <a:ext uri="{FF2B5EF4-FFF2-40B4-BE49-F238E27FC236}">
                <a16:creationId xmlns:a16="http://schemas.microsoft.com/office/drawing/2014/main" id="{E246A076-D9CD-4E30-8539-A0F1536BB1A4}"/>
              </a:ext>
            </a:extLst>
          </p:cNvPr>
          <p:cNvPicPr/>
          <p:nvPr/>
        </p:nvPicPr>
        <p:blipFill>
          <a:blip r:embed="rId2"/>
          <a:stretch>
            <a:fillRect/>
          </a:stretch>
        </p:blipFill>
        <p:spPr>
          <a:xfrm>
            <a:off x="582652" y="1111988"/>
            <a:ext cx="2957510" cy="1971673"/>
          </a:xfrm>
          <a:prstGeom prst="rect">
            <a:avLst/>
          </a:prstGeom>
        </p:spPr>
      </p:pic>
      <p:pic>
        <p:nvPicPr>
          <p:cNvPr id="12" name="Picture 11">
            <a:extLst>
              <a:ext uri="{FF2B5EF4-FFF2-40B4-BE49-F238E27FC236}">
                <a16:creationId xmlns:a16="http://schemas.microsoft.com/office/drawing/2014/main" id="{2D0CA039-9FF1-4ADA-AA1A-8C7FC73C25BA}"/>
              </a:ext>
            </a:extLst>
          </p:cNvPr>
          <p:cNvPicPr/>
          <p:nvPr/>
        </p:nvPicPr>
        <p:blipFill>
          <a:blip r:embed="rId3"/>
          <a:stretch>
            <a:fillRect/>
          </a:stretch>
        </p:blipFill>
        <p:spPr>
          <a:xfrm>
            <a:off x="1447800" y="3167918"/>
            <a:ext cx="3153238" cy="1402105"/>
          </a:xfrm>
          <a:prstGeom prst="rect">
            <a:avLst/>
          </a:prstGeom>
        </p:spPr>
      </p:pic>
      <p:pic>
        <p:nvPicPr>
          <p:cNvPr id="13" name="Picture 12">
            <a:extLst>
              <a:ext uri="{FF2B5EF4-FFF2-40B4-BE49-F238E27FC236}">
                <a16:creationId xmlns:a16="http://schemas.microsoft.com/office/drawing/2014/main" id="{CC2323E7-FEEE-437F-84B6-5C2C9507702B}"/>
              </a:ext>
            </a:extLst>
          </p:cNvPr>
          <p:cNvPicPr/>
          <p:nvPr/>
        </p:nvPicPr>
        <p:blipFill>
          <a:blip r:embed="rId4"/>
          <a:stretch>
            <a:fillRect/>
          </a:stretch>
        </p:blipFill>
        <p:spPr>
          <a:xfrm>
            <a:off x="1524000" y="4688948"/>
            <a:ext cx="3153238" cy="1371721"/>
          </a:xfrm>
          <a:prstGeom prst="rect">
            <a:avLst/>
          </a:prstGeom>
        </p:spPr>
      </p:pic>
      <p:sp>
        <p:nvSpPr>
          <p:cNvPr id="2" name="TextBox 1">
            <a:extLst>
              <a:ext uri="{FF2B5EF4-FFF2-40B4-BE49-F238E27FC236}">
                <a16:creationId xmlns:a16="http://schemas.microsoft.com/office/drawing/2014/main" id="{27C27805-B7FB-446B-8412-B2F964EEF220}"/>
              </a:ext>
            </a:extLst>
          </p:cNvPr>
          <p:cNvSpPr txBox="1"/>
          <p:nvPr/>
        </p:nvSpPr>
        <p:spPr>
          <a:xfrm flipH="1">
            <a:off x="3582027" y="1758854"/>
            <a:ext cx="2190421" cy="307777"/>
          </a:xfrm>
          <a:prstGeom prst="rect">
            <a:avLst/>
          </a:prstGeom>
          <a:noFill/>
        </p:spPr>
        <p:txBody>
          <a:bodyPr wrap="square" rtlCol="0">
            <a:spAutoFit/>
          </a:bodyPr>
          <a:lstStyle/>
          <a:p>
            <a:r>
              <a:rPr lang="en-US" sz="1400" b="1" dirty="0"/>
              <a:t>25 features &gt;TPR-FPR value</a:t>
            </a:r>
          </a:p>
        </p:txBody>
      </p:sp>
      <p:pic>
        <p:nvPicPr>
          <p:cNvPr id="14" name="Picture 13">
            <a:extLst>
              <a:ext uri="{FF2B5EF4-FFF2-40B4-BE49-F238E27FC236}">
                <a16:creationId xmlns:a16="http://schemas.microsoft.com/office/drawing/2014/main" id="{5C10B156-1D37-4B98-B7CB-915A50400681}"/>
              </a:ext>
            </a:extLst>
          </p:cNvPr>
          <p:cNvPicPr/>
          <p:nvPr/>
        </p:nvPicPr>
        <p:blipFill>
          <a:blip r:embed="rId5"/>
          <a:stretch>
            <a:fillRect/>
          </a:stretch>
        </p:blipFill>
        <p:spPr>
          <a:xfrm>
            <a:off x="638638" y="6206398"/>
            <a:ext cx="5029200" cy="490813"/>
          </a:xfrm>
          <a:prstGeom prst="rect">
            <a:avLst/>
          </a:prstGeom>
        </p:spPr>
      </p:pic>
      <p:pic>
        <p:nvPicPr>
          <p:cNvPr id="4" name="Picture 3">
            <a:extLst>
              <a:ext uri="{FF2B5EF4-FFF2-40B4-BE49-F238E27FC236}">
                <a16:creationId xmlns:a16="http://schemas.microsoft.com/office/drawing/2014/main" id="{4674075B-41C3-4241-9599-8B9966A4D1A0}"/>
              </a:ext>
            </a:extLst>
          </p:cNvPr>
          <p:cNvPicPr>
            <a:picLocks noChangeAspect="1"/>
          </p:cNvPicPr>
          <p:nvPr/>
        </p:nvPicPr>
        <p:blipFill>
          <a:blip r:embed="rId6"/>
          <a:stretch>
            <a:fillRect/>
          </a:stretch>
        </p:blipFill>
        <p:spPr>
          <a:xfrm>
            <a:off x="6437615" y="685800"/>
            <a:ext cx="2279947" cy="2044329"/>
          </a:xfrm>
          <a:prstGeom prst="rect">
            <a:avLst/>
          </a:prstGeom>
        </p:spPr>
      </p:pic>
      <p:pic>
        <p:nvPicPr>
          <p:cNvPr id="15" name="Picture 14">
            <a:extLst>
              <a:ext uri="{FF2B5EF4-FFF2-40B4-BE49-F238E27FC236}">
                <a16:creationId xmlns:a16="http://schemas.microsoft.com/office/drawing/2014/main" id="{54E8FBDA-12CF-44A3-B144-13FA46E8B57E}"/>
              </a:ext>
            </a:extLst>
          </p:cNvPr>
          <p:cNvPicPr>
            <a:picLocks noChangeAspect="1"/>
          </p:cNvPicPr>
          <p:nvPr/>
        </p:nvPicPr>
        <p:blipFill>
          <a:blip r:embed="rId7"/>
          <a:stretch>
            <a:fillRect/>
          </a:stretch>
        </p:blipFill>
        <p:spPr>
          <a:xfrm>
            <a:off x="9314397" y="649399"/>
            <a:ext cx="2374351" cy="2117129"/>
          </a:xfrm>
          <a:prstGeom prst="rect">
            <a:avLst/>
          </a:prstGeom>
        </p:spPr>
      </p:pic>
      <p:pic>
        <p:nvPicPr>
          <p:cNvPr id="16" name="Picture 15">
            <a:extLst>
              <a:ext uri="{FF2B5EF4-FFF2-40B4-BE49-F238E27FC236}">
                <a16:creationId xmlns:a16="http://schemas.microsoft.com/office/drawing/2014/main" id="{C3573208-6B64-47F5-8624-BC34D977BD7F}"/>
              </a:ext>
            </a:extLst>
          </p:cNvPr>
          <p:cNvPicPr/>
          <p:nvPr/>
        </p:nvPicPr>
        <p:blipFill>
          <a:blip r:embed="rId8"/>
          <a:stretch>
            <a:fillRect/>
          </a:stretch>
        </p:blipFill>
        <p:spPr>
          <a:xfrm>
            <a:off x="6150534" y="2803798"/>
            <a:ext cx="6014962" cy="559726"/>
          </a:xfrm>
          <a:prstGeom prst="rect">
            <a:avLst/>
          </a:prstGeom>
        </p:spPr>
      </p:pic>
      <p:sp>
        <p:nvSpPr>
          <p:cNvPr id="17" name="Title 1">
            <a:extLst>
              <a:ext uri="{FF2B5EF4-FFF2-40B4-BE49-F238E27FC236}">
                <a16:creationId xmlns:a16="http://schemas.microsoft.com/office/drawing/2014/main" id="{6C8E5AA8-F32F-4037-B067-EA0D05DB655D}"/>
              </a:ext>
            </a:extLst>
          </p:cNvPr>
          <p:cNvSpPr txBox="1">
            <a:spLocks/>
          </p:cNvSpPr>
          <p:nvPr/>
        </p:nvSpPr>
        <p:spPr>
          <a:xfrm>
            <a:off x="6492858" y="3491812"/>
            <a:ext cx="5195890" cy="32655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a:effectLst/>
                <a:ea typeface="DengXian" panose="02010600030101010101" pitchFamily="2" charset="-122"/>
              </a:rPr>
              <a:t>Tuned DECISION TREE</a:t>
            </a:r>
            <a:endParaRPr lang="en-US" sz="2000" b="1" dirty="0"/>
          </a:p>
        </p:txBody>
      </p:sp>
      <p:pic>
        <p:nvPicPr>
          <p:cNvPr id="18" name="Picture 17">
            <a:extLst>
              <a:ext uri="{FF2B5EF4-FFF2-40B4-BE49-F238E27FC236}">
                <a16:creationId xmlns:a16="http://schemas.microsoft.com/office/drawing/2014/main" id="{68168634-32C8-4E5E-99B0-53D837FC0796}"/>
              </a:ext>
            </a:extLst>
          </p:cNvPr>
          <p:cNvPicPr/>
          <p:nvPr/>
        </p:nvPicPr>
        <p:blipFill>
          <a:blip r:embed="rId9"/>
          <a:stretch>
            <a:fillRect/>
          </a:stretch>
        </p:blipFill>
        <p:spPr>
          <a:xfrm>
            <a:off x="7291115" y="3940313"/>
            <a:ext cx="3733800" cy="266700"/>
          </a:xfrm>
          <a:prstGeom prst="rect">
            <a:avLst/>
          </a:prstGeom>
        </p:spPr>
      </p:pic>
      <p:pic>
        <p:nvPicPr>
          <p:cNvPr id="20" name="Picture 19">
            <a:extLst>
              <a:ext uri="{FF2B5EF4-FFF2-40B4-BE49-F238E27FC236}">
                <a16:creationId xmlns:a16="http://schemas.microsoft.com/office/drawing/2014/main" id="{93BA3D90-969C-4BA7-B587-F731F1FFA4F7}"/>
              </a:ext>
            </a:extLst>
          </p:cNvPr>
          <p:cNvPicPr>
            <a:picLocks noChangeAspect="1"/>
          </p:cNvPicPr>
          <p:nvPr/>
        </p:nvPicPr>
        <p:blipFill>
          <a:blip r:embed="rId10"/>
          <a:stretch>
            <a:fillRect/>
          </a:stretch>
        </p:blipFill>
        <p:spPr>
          <a:xfrm>
            <a:off x="6622413" y="4228048"/>
            <a:ext cx="2130197" cy="1900083"/>
          </a:xfrm>
          <a:prstGeom prst="rect">
            <a:avLst/>
          </a:prstGeom>
        </p:spPr>
      </p:pic>
      <p:pic>
        <p:nvPicPr>
          <p:cNvPr id="22" name="Picture 21">
            <a:extLst>
              <a:ext uri="{FF2B5EF4-FFF2-40B4-BE49-F238E27FC236}">
                <a16:creationId xmlns:a16="http://schemas.microsoft.com/office/drawing/2014/main" id="{F79F0958-F774-4800-865D-FE149AE4FE19}"/>
              </a:ext>
            </a:extLst>
          </p:cNvPr>
          <p:cNvPicPr>
            <a:picLocks noChangeAspect="1"/>
          </p:cNvPicPr>
          <p:nvPr/>
        </p:nvPicPr>
        <p:blipFill>
          <a:blip r:embed="rId11"/>
          <a:stretch>
            <a:fillRect/>
          </a:stretch>
        </p:blipFill>
        <p:spPr>
          <a:xfrm>
            <a:off x="9601071" y="4228049"/>
            <a:ext cx="2063883" cy="1900083"/>
          </a:xfrm>
          <a:prstGeom prst="rect">
            <a:avLst/>
          </a:prstGeom>
        </p:spPr>
      </p:pic>
      <p:pic>
        <p:nvPicPr>
          <p:cNvPr id="23" name="Picture 22">
            <a:extLst>
              <a:ext uri="{FF2B5EF4-FFF2-40B4-BE49-F238E27FC236}">
                <a16:creationId xmlns:a16="http://schemas.microsoft.com/office/drawing/2014/main" id="{CFCA3AC9-D8D3-418B-AE1D-427C58737F9D}"/>
              </a:ext>
            </a:extLst>
          </p:cNvPr>
          <p:cNvPicPr/>
          <p:nvPr/>
        </p:nvPicPr>
        <p:blipFill>
          <a:blip r:embed="rId12"/>
          <a:stretch>
            <a:fillRect/>
          </a:stretch>
        </p:blipFill>
        <p:spPr>
          <a:xfrm>
            <a:off x="6372057" y="6203731"/>
            <a:ext cx="5784212" cy="491658"/>
          </a:xfrm>
          <a:prstGeom prst="rect">
            <a:avLst/>
          </a:prstGeom>
        </p:spPr>
      </p:pic>
      <p:sp>
        <p:nvSpPr>
          <p:cNvPr id="24" name="Round Diagonal Corner Rectangle 4">
            <a:extLst>
              <a:ext uri="{FF2B5EF4-FFF2-40B4-BE49-F238E27FC236}">
                <a16:creationId xmlns:a16="http://schemas.microsoft.com/office/drawing/2014/main" id="{1D003524-14C5-4B84-8E67-29E591245E9F}"/>
              </a:ext>
            </a:extLst>
          </p:cNvPr>
          <p:cNvSpPr/>
          <p:nvPr/>
        </p:nvSpPr>
        <p:spPr>
          <a:xfrm rot="5400000" flipH="1">
            <a:off x="9164113" y="537076"/>
            <a:ext cx="52766" cy="5867399"/>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5917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6" y="762001"/>
            <a:ext cx="201696" cy="1513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4184278" y="54558"/>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Various Models</a:t>
            </a:r>
          </a:p>
        </p:txBody>
      </p:sp>
      <p:pic>
        <p:nvPicPr>
          <p:cNvPr id="3" name="Picture 2">
            <a:extLst>
              <a:ext uri="{FF2B5EF4-FFF2-40B4-BE49-F238E27FC236}">
                <a16:creationId xmlns:a16="http://schemas.microsoft.com/office/drawing/2014/main" id="{A30F9830-69E3-4DB5-B239-BDA83B3C97F5}"/>
              </a:ext>
            </a:extLst>
          </p:cNvPr>
          <p:cNvPicPr>
            <a:picLocks noChangeAspect="1"/>
          </p:cNvPicPr>
          <p:nvPr/>
        </p:nvPicPr>
        <p:blipFill>
          <a:blip r:embed="rId2"/>
          <a:stretch>
            <a:fillRect/>
          </a:stretch>
        </p:blipFill>
        <p:spPr>
          <a:xfrm>
            <a:off x="495374" y="1066800"/>
            <a:ext cx="5076766" cy="5301568"/>
          </a:xfrm>
          <a:prstGeom prst="rect">
            <a:avLst/>
          </a:prstGeom>
        </p:spPr>
      </p:pic>
      <p:pic>
        <p:nvPicPr>
          <p:cNvPr id="5" name="Picture 4">
            <a:extLst>
              <a:ext uri="{FF2B5EF4-FFF2-40B4-BE49-F238E27FC236}">
                <a16:creationId xmlns:a16="http://schemas.microsoft.com/office/drawing/2014/main" id="{DE58918F-C68C-4506-8080-F8197B8A2CAB}"/>
              </a:ext>
            </a:extLst>
          </p:cNvPr>
          <p:cNvPicPr>
            <a:picLocks noChangeAspect="1"/>
          </p:cNvPicPr>
          <p:nvPr/>
        </p:nvPicPr>
        <p:blipFill>
          <a:blip r:embed="rId3"/>
          <a:stretch>
            <a:fillRect/>
          </a:stretch>
        </p:blipFill>
        <p:spPr>
          <a:xfrm>
            <a:off x="6336161" y="943148"/>
            <a:ext cx="5411939" cy="5425220"/>
          </a:xfrm>
          <a:prstGeom prst="rect">
            <a:avLst/>
          </a:prstGeom>
        </p:spPr>
      </p:pic>
    </p:spTree>
    <p:extLst>
      <p:ext uri="{BB962C8B-B14F-4D97-AF65-F5344CB8AC3E}">
        <p14:creationId xmlns:p14="http://schemas.microsoft.com/office/powerpoint/2010/main" val="324353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3F58A0-E70B-45A2-AA12-979783BEFA6F}"/>
              </a:ext>
            </a:extLst>
          </p:cNvPr>
          <p:cNvSpPr txBox="1">
            <a:spLocks/>
          </p:cNvSpPr>
          <p:nvPr/>
        </p:nvSpPr>
        <p:spPr>
          <a:xfrm>
            <a:off x="4184278" y="54558"/>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Various Models</a:t>
            </a:r>
          </a:p>
        </p:txBody>
      </p:sp>
      <p:pic>
        <p:nvPicPr>
          <p:cNvPr id="6" name="Picture 5">
            <a:extLst>
              <a:ext uri="{FF2B5EF4-FFF2-40B4-BE49-F238E27FC236}">
                <a16:creationId xmlns:a16="http://schemas.microsoft.com/office/drawing/2014/main" id="{14B1ECB2-457E-499B-A55A-69284C870ADD}"/>
              </a:ext>
            </a:extLst>
          </p:cNvPr>
          <p:cNvPicPr>
            <a:picLocks noChangeAspect="1"/>
          </p:cNvPicPr>
          <p:nvPr/>
        </p:nvPicPr>
        <p:blipFill>
          <a:blip r:embed="rId2"/>
          <a:stretch>
            <a:fillRect/>
          </a:stretch>
        </p:blipFill>
        <p:spPr>
          <a:xfrm>
            <a:off x="3314700" y="914400"/>
            <a:ext cx="5410200" cy="5324114"/>
          </a:xfrm>
          <a:prstGeom prst="rect">
            <a:avLst/>
          </a:prstGeom>
        </p:spPr>
      </p:pic>
    </p:spTree>
    <p:extLst>
      <p:ext uri="{BB962C8B-B14F-4D97-AF65-F5344CB8AC3E}">
        <p14:creationId xmlns:p14="http://schemas.microsoft.com/office/powerpoint/2010/main" val="232679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708660" y="681907"/>
            <a:ext cx="11353800" cy="400110"/>
          </a:xfrm>
          <a:prstGeom prst="rect">
            <a:avLst/>
          </a:prstGeom>
          <a:noFill/>
        </p:spPr>
        <p:txBody>
          <a:bodyPr wrap="square" rtlCol="0">
            <a:spAutoFit/>
          </a:bodyPr>
          <a:lstStyle/>
          <a:p>
            <a:pPr algn="ctr"/>
            <a:r>
              <a:rPr lang="en-US" sz="2000" b="1" dirty="0">
                <a:ea typeface="굴림" panose="020B0600000101010101" pitchFamily="34" charset="-127"/>
              </a:rPr>
              <a:t>Comparison of Performance Metrics for various models Different Models</a:t>
            </a:r>
            <a:endParaRPr lang="en-US" sz="2000" b="1" dirty="0"/>
          </a:p>
        </p:txBody>
      </p:sp>
      <p:pic>
        <p:nvPicPr>
          <p:cNvPr id="6" name="Picture 5">
            <a:extLst>
              <a:ext uri="{FF2B5EF4-FFF2-40B4-BE49-F238E27FC236}">
                <a16:creationId xmlns:a16="http://schemas.microsoft.com/office/drawing/2014/main" id="{C3DC37EA-9748-4C50-8810-30B056CA09DD}"/>
              </a:ext>
            </a:extLst>
          </p:cNvPr>
          <p:cNvPicPr/>
          <p:nvPr/>
        </p:nvPicPr>
        <p:blipFill>
          <a:blip r:embed="rId2"/>
          <a:stretch>
            <a:fillRect/>
          </a:stretch>
        </p:blipFill>
        <p:spPr>
          <a:xfrm>
            <a:off x="1447800" y="1371600"/>
            <a:ext cx="9942067" cy="3923336"/>
          </a:xfrm>
          <a:prstGeom prst="rect">
            <a:avLst/>
          </a:prstGeom>
        </p:spPr>
      </p:pic>
      <p:sp>
        <p:nvSpPr>
          <p:cNvPr id="2" name="TextBox 1">
            <a:extLst>
              <a:ext uri="{FF2B5EF4-FFF2-40B4-BE49-F238E27FC236}">
                <a16:creationId xmlns:a16="http://schemas.microsoft.com/office/drawing/2014/main" id="{5BEA89E9-CF20-4568-A8A8-1093515C45F9}"/>
              </a:ext>
            </a:extLst>
          </p:cNvPr>
          <p:cNvSpPr txBox="1"/>
          <p:nvPr/>
        </p:nvSpPr>
        <p:spPr>
          <a:xfrm flipH="1">
            <a:off x="1752600" y="5486400"/>
            <a:ext cx="9418319" cy="646331"/>
          </a:xfrm>
          <a:prstGeom prst="rect">
            <a:avLst/>
          </a:prstGeom>
          <a:noFill/>
        </p:spPr>
        <p:txBody>
          <a:bodyPr wrap="square" rtlCol="0">
            <a:spAutoFit/>
          </a:bodyPr>
          <a:lstStyle/>
          <a:p>
            <a:r>
              <a:rPr lang="en-US" sz="1800" dirty="0">
                <a:effectLst/>
                <a:latin typeface="Times New Roman" panose="02020603050405020304" pitchFamily="18" charset="0"/>
                <a:ea typeface="DengXian" panose="02010600030101010101" pitchFamily="2" charset="-122"/>
              </a:rPr>
              <a:t>From above , we can see that AdaBoost Model, has better Recall value and better ROC-Curve value.</a:t>
            </a:r>
          </a:p>
          <a:p>
            <a:pPr algn="ctr"/>
            <a:r>
              <a:rPr lang="en-US" sz="1800" dirty="0">
                <a:effectLst/>
                <a:latin typeface="Times New Roman" panose="02020603050405020304" pitchFamily="18" charset="0"/>
                <a:ea typeface="DengXian" panose="02010600030101010101" pitchFamily="2" charset="-122"/>
              </a:rPr>
              <a:t> Hence we can use that as our Best Model </a:t>
            </a:r>
            <a:endParaRPr lang="en-US" dirty="0"/>
          </a:p>
        </p:txBody>
      </p:sp>
    </p:spTree>
    <p:extLst>
      <p:ext uri="{BB962C8B-B14F-4D97-AF65-F5344CB8AC3E}">
        <p14:creationId xmlns:p14="http://schemas.microsoft.com/office/powerpoint/2010/main" val="115253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457200" y="1019138"/>
            <a:ext cx="4629150" cy="560067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marR="0" lvl="0" indent="-342900" algn="just">
              <a:lnSpc>
                <a:spcPct val="130000"/>
              </a:lnSpc>
              <a:spcBef>
                <a:spcPts val="1000"/>
              </a:spcBef>
              <a:spcAft>
                <a:spcPts val="0"/>
              </a:spcAft>
              <a:buFont typeface="Symbol" panose="05050102010706020507" pitchFamily="18" charset="2"/>
              <a:buChar char=""/>
            </a:pPr>
            <a:r>
              <a:rPr lang="en-US" sz="1400" dirty="0">
                <a:solidFill>
                  <a:srgbClr val="222222"/>
                </a:solidFill>
                <a:effectLst/>
                <a:cs typeface="Proxima Nova"/>
              </a:rPr>
              <a:t>Using accuracy as a defining metric for our model does make sense intuitively, but more often, it is always advisable to use Precision and Recall too. </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effectLst/>
                <a:cs typeface="Proxima Nova"/>
              </a:rPr>
              <a:t>Ideally, for our model, we would like to completely avoid any situations where the customer is actually a defaulter, </a:t>
            </a:r>
            <a:r>
              <a:rPr lang="en-US" sz="1400" dirty="0">
                <a:solidFill>
                  <a:srgbClr val="222222"/>
                </a:solidFill>
                <a:cs typeface="Proxima Nova"/>
              </a:rPr>
              <a:t>however</a:t>
            </a:r>
            <a:r>
              <a:rPr lang="en-US" sz="1400" dirty="0">
                <a:solidFill>
                  <a:srgbClr val="222222"/>
                </a:solidFill>
                <a:effectLst/>
                <a:cs typeface="Proxima Nova"/>
              </a:rPr>
              <a:t> our model classifies </a:t>
            </a:r>
            <a:r>
              <a:rPr lang="en-US" sz="1400" dirty="0">
                <a:solidFill>
                  <a:srgbClr val="222222"/>
                </a:solidFill>
                <a:cs typeface="Proxima Nova"/>
              </a:rPr>
              <a:t>the customer as </a:t>
            </a:r>
            <a:r>
              <a:rPr lang="en-US" sz="1400" dirty="0">
                <a:solidFill>
                  <a:srgbClr val="222222"/>
                </a:solidFill>
                <a:effectLst/>
                <a:cs typeface="Proxima Nova"/>
              </a:rPr>
              <a:t> non-defaulter. This is indeed a dangerous problem, we encountered during our model evaluation. </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effectLst/>
                <a:cs typeface="Proxima Nova"/>
              </a:rPr>
              <a:t>This thereby drives our aim to achieve a high recall score, which is more than that of Precision. (Maximum True Positive)</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cs typeface="Proxima Nova"/>
              </a:rPr>
              <a:t>W</a:t>
            </a:r>
            <a:r>
              <a:rPr lang="en-US" sz="1400" dirty="0">
                <a:solidFill>
                  <a:srgbClr val="222222"/>
                </a:solidFill>
                <a:effectLst/>
                <a:cs typeface="Proxima Nova"/>
              </a:rPr>
              <a:t>e have also reflected on the case where our model predicts non-defaulters as defaulters which in turn affects the business revenue of banks. Hence, we also aim for higher ROC-AUC curve area.</a:t>
            </a:r>
            <a:endParaRPr lang="en-US" sz="1400" dirty="0">
              <a:solidFill>
                <a:srgbClr val="353744"/>
              </a:solidFill>
              <a:effectLst/>
              <a:cs typeface="Proxima Nova"/>
            </a:endParaRPr>
          </a:p>
          <a:p>
            <a:pPr marL="342900" marR="0" lvl="0" indent="-342900" algn="just">
              <a:lnSpc>
                <a:spcPct val="130000"/>
              </a:lnSpc>
              <a:spcBef>
                <a:spcPts val="0"/>
              </a:spcBef>
              <a:spcAft>
                <a:spcPts val="0"/>
              </a:spcAft>
              <a:buFont typeface="Symbol" panose="05050102010706020507" pitchFamily="18" charset="2"/>
              <a:buChar char=""/>
            </a:pPr>
            <a:r>
              <a:rPr lang="en-US" sz="1400" dirty="0">
                <a:solidFill>
                  <a:srgbClr val="222222"/>
                </a:solidFill>
                <a:effectLst/>
                <a:cs typeface="Proxima Nova"/>
              </a:rPr>
              <a:t>From our Model Performance metrics, we find AdaBoost Model as the best model since it has comparatively high Recall and F1 score value with moderate ROC-AUC curve.</a:t>
            </a:r>
            <a:endParaRPr lang="en-US" sz="1400" dirty="0">
              <a:solidFill>
                <a:srgbClr val="353744"/>
              </a:solidFill>
              <a:effectLst/>
              <a:cs typeface="Proxima Nova"/>
            </a:endParaRPr>
          </a:p>
        </p:txBody>
      </p:sp>
      <p:sp>
        <p:nvSpPr>
          <p:cNvPr id="6" name="TextBox 5"/>
          <p:cNvSpPr txBox="1"/>
          <p:nvPr/>
        </p:nvSpPr>
        <p:spPr>
          <a:xfrm>
            <a:off x="1981200" y="221974"/>
            <a:ext cx="8537369" cy="584775"/>
          </a:xfrm>
          <a:prstGeom prst="rect">
            <a:avLst/>
          </a:prstGeom>
          <a:noFill/>
        </p:spPr>
        <p:txBody>
          <a:bodyPr wrap="square" rtlCol="0">
            <a:spAutoFit/>
          </a:bodyPr>
          <a:lstStyle/>
          <a:p>
            <a:pPr algn="ctr"/>
            <a:r>
              <a:rPr lang="en-US" sz="3200" b="1" dirty="0">
                <a:latin typeface="+mj-lt"/>
                <a:ea typeface="굴림" panose="020B0600000101010101" pitchFamily="34" charset="-127"/>
              </a:rPr>
              <a:t>MODEL EVALUATION</a:t>
            </a:r>
            <a:endParaRPr lang="en-US" sz="3200" b="1" dirty="0">
              <a:latin typeface="+mj-lt"/>
            </a:endParaRPr>
          </a:p>
        </p:txBody>
      </p:sp>
      <p:pic>
        <p:nvPicPr>
          <p:cNvPr id="3" name="Picture 2">
            <a:extLst>
              <a:ext uri="{FF2B5EF4-FFF2-40B4-BE49-F238E27FC236}">
                <a16:creationId xmlns:a16="http://schemas.microsoft.com/office/drawing/2014/main" id="{978EBEFA-6C9B-4EF0-BB82-5A4A30F99CA9}"/>
              </a:ext>
            </a:extLst>
          </p:cNvPr>
          <p:cNvPicPr>
            <a:picLocks noChangeAspect="1"/>
          </p:cNvPicPr>
          <p:nvPr/>
        </p:nvPicPr>
        <p:blipFill>
          <a:blip r:embed="rId2"/>
          <a:stretch>
            <a:fillRect/>
          </a:stretch>
        </p:blipFill>
        <p:spPr>
          <a:xfrm>
            <a:off x="5410200" y="1504948"/>
            <a:ext cx="6441103" cy="4089101"/>
          </a:xfrm>
          <a:prstGeom prst="rect">
            <a:avLst/>
          </a:prstGeom>
          <a:ln>
            <a:solidFill>
              <a:schemeClr val="tx1"/>
            </a:solidFill>
          </a:ln>
        </p:spPr>
      </p:pic>
    </p:spTree>
    <p:extLst>
      <p:ext uri="{BB962C8B-B14F-4D97-AF65-F5344CB8AC3E}">
        <p14:creationId xmlns:p14="http://schemas.microsoft.com/office/powerpoint/2010/main" val="23890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1432545" y="914400"/>
            <a:ext cx="9628742" cy="556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sz="1500" b="1" u="sng" dirty="0">
                <a:solidFill>
                  <a:schemeClr val="tx1"/>
                </a:solidFill>
              </a:rPr>
              <a:t>Limitations of our model</a:t>
            </a:r>
          </a:p>
          <a:p>
            <a:pPr marL="342900" indent="-342900" algn="l">
              <a:buFont typeface="Wingdings" panose="05000000000000000000" pitchFamily="2" charset="2"/>
              <a:buChar char="Ø"/>
            </a:pPr>
            <a:r>
              <a:rPr lang="en-IN" sz="1500" dirty="0">
                <a:solidFill>
                  <a:schemeClr val="tx1"/>
                </a:solidFill>
              </a:rPr>
              <a:t>Some of the limitations of our model is that our dataset includes numbers/location code for location id, rather than the names of states/regions, where the bank branches are based. We encountered a limitation here, as the defaulters and the rate of defaults could have been predicted in a better manner, if the dataset had included exact state names for where the bank branches were located, instead of an id.</a:t>
            </a:r>
          </a:p>
          <a:p>
            <a:pPr marL="342900" indent="-342900" algn="l">
              <a:buFont typeface="Wingdings" panose="05000000000000000000" pitchFamily="2" charset="2"/>
              <a:buChar char="Ø"/>
            </a:pPr>
            <a:r>
              <a:rPr lang="en-IN" sz="1500" dirty="0">
                <a:solidFill>
                  <a:schemeClr val="tx1"/>
                </a:solidFill>
              </a:rPr>
              <a:t>Furthermore, we can predict the rate of defaults, through our model with about 77% efficiency, however in real-world, this may still not be enough for the financial institutions to decide on disbursing loans, as there is still a 23% chance for banks to make a wrong decision, which is a high probability in real-world scenario.</a:t>
            </a:r>
            <a:endParaRPr lang="en-IN" sz="1500" b="1" dirty="0">
              <a:solidFill>
                <a:schemeClr val="tx1"/>
              </a:solidFill>
            </a:endParaRPr>
          </a:p>
          <a:p>
            <a:pPr algn="l"/>
            <a:endParaRPr lang="en-IN" sz="1500" b="1" dirty="0">
              <a:solidFill>
                <a:schemeClr val="tx1"/>
              </a:solidFill>
            </a:endParaRPr>
          </a:p>
          <a:p>
            <a:pPr algn="l"/>
            <a:r>
              <a:rPr lang="en-IN" sz="1500" b="1" u="sng" dirty="0">
                <a:solidFill>
                  <a:schemeClr val="tx1"/>
                </a:solidFill>
              </a:rPr>
              <a:t>Potential impact of our model</a:t>
            </a:r>
          </a:p>
          <a:p>
            <a:pPr marL="342900" indent="-342900" algn="l">
              <a:buFont typeface="Wingdings" panose="05000000000000000000" pitchFamily="2" charset="2"/>
              <a:buChar char="Ø"/>
            </a:pPr>
            <a:r>
              <a:rPr lang="en-IN" sz="1500" dirty="0">
                <a:solidFill>
                  <a:schemeClr val="tx1"/>
                </a:solidFill>
              </a:rPr>
              <a:t>Our solution is impactful in making banks make better decisions about loan disbursement and who to disburse the loans to. This shall help in reducing the NPAs in our country. </a:t>
            </a:r>
          </a:p>
          <a:p>
            <a:pPr marL="342900" indent="-342900" algn="l">
              <a:buFont typeface="Wingdings" panose="05000000000000000000" pitchFamily="2" charset="2"/>
              <a:buChar char="Ø"/>
            </a:pPr>
            <a:r>
              <a:rPr lang="en-IN" sz="1500" dirty="0">
                <a:solidFill>
                  <a:schemeClr val="tx1"/>
                </a:solidFill>
              </a:rPr>
              <a:t>Through our model, the loan defaulters can be predicted with about 77% accuracy. Our recommendation is that banks should feed the model with information (such as the variables used in our model), to predict whether a potential borrower would be able to replay the loan or not and thus make informed decisions about lending.</a:t>
            </a:r>
          </a:p>
          <a:p>
            <a:pPr algn="l"/>
            <a:endParaRPr lang="en-IN" sz="1500" dirty="0">
              <a:solidFill>
                <a:schemeClr val="tx1"/>
              </a:solidFill>
            </a:endParaRPr>
          </a:p>
          <a:p>
            <a:pPr algn="l"/>
            <a:r>
              <a:rPr lang="en-IN" sz="1500" b="1" u="sng" dirty="0">
                <a:solidFill>
                  <a:schemeClr val="tx1"/>
                </a:solidFill>
              </a:rPr>
              <a:t>Conclusion</a:t>
            </a:r>
          </a:p>
          <a:p>
            <a:pPr marL="285750" lvl="0" indent="-285750" algn="l">
              <a:buFont typeface="Wingdings" panose="05000000000000000000" pitchFamily="2" charset="2"/>
              <a:buChar char="Ø"/>
            </a:pPr>
            <a:r>
              <a:rPr lang="en-IN" sz="1500" dirty="0">
                <a:solidFill>
                  <a:schemeClr val="tx1"/>
                </a:solidFill>
              </a:rPr>
              <a:t>During this process, we have learnt to execute various models such as logistic regression, decision tree and ensemble techniques such as bagging and boosting, making us equipped with the different approaches followed by different models to reach the most precise metric value for our model.</a:t>
            </a:r>
          </a:p>
          <a:p>
            <a:pPr marL="285750" lvl="0" indent="-285750" algn="l">
              <a:buFont typeface="Wingdings" panose="05000000000000000000" pitchFamily="2" charset="2"/>
              <a:buChar char="Ø"/>
            </a:pPr>
            <a:r>
              <a:rPr lang="en-IN" sz="1500" dirty="0">
                <a:solidFill>
                  <a:schemeClr val="tx1"/>
                </a:solidFill>
              </a:rPr>
              <a:t>Next time, we would like to choose a better dataset, which can provide us with more information on certain variables such as location of the banks.</a:t>
            </a:r>
          </a:p>
          <a:p>
            <a:pPr marL="342900" indent="-342900" algn="l">
              <a:buFont typeface="Wingdings" panose="05000000000000000000" pitchFamily="2" charset="2"/>
              <a:buChar char="Ø"/>
            </a:pPr>
            <a:endParaRPr lang="en-IN" sz="1500" dirty="0">
              <a:solidFill>
                <a:schemeClr val="tx1"/>
              </a:solidFill>
            </a:endParaRPr>
          </a:p>
        </p:txBody>
      </p:sp>
      <p:sp>
        <p:nvSpPr>
          <p:cNvPr id="6" name="TextBox 5"/>
          <p:cNvSpPr txBox="1"/>
          <p:nvPr/>
        </p:nvSpPr>
        <p:spPr>
          <a:xfrm>
            <a:off x="1978231" y="206514"/>
            <a:ext cx="8537369" cy="584775"/>
          </a:xfrm>
          <a:prstGeom prst="rect">
            <a:avLst/>
          </a:prstGeom>
          <a:noFill/>
        </p:spPr>
        <p:txBody>
          <a:bodyPr wrap="square" rtlCol="0">
            <a:spAutoFit/>
          </a:bodyPr>
          <a:lstStyle/>
          <a:p>
            <a:pPr algn="ctr"/>
            <a:r>
              <a:rPr lang="en-US" sz="3200" b="1" dirty="0">
                <a:latin typeface="+mj-lt"/>
                <a:ea typeface="굴림" panose="020B0600000101010101" pitchFamily="34" charset="-127"/>
              </a:rPr>
              <a:t>BUSINESS INTERPRETATION</a:t>
            </a:r>
          </a:p>
        </p:txBody>
      </p:sp>
    </p:spTree>
    <p:extLst>
      <p:ext uri="{BB962C8B-B14F-4D97-AF65-F5344CB8AC3E}">
        <p14:creationId xmlns:p14="http://schemas.microsoft.com/office/powerpoint/2010/main" val="191907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740229" y="996160"/>
            <a:ext cx="11049000" cy="34290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Individuals all around the world rely on banks to lend them loans for achieving either their personal or business goals and loans thereby remain a major source of income for the banking sector as well. </a:t>
            </a:r>
          </a:p>
          <a:p>
            <a:pPr algn="l"/>
            <a:endParaRPr lang="en-IN" sz="1800" dirty="0">
              <a:solidFill>
                <a:schemeClr val="tx1"/>
              </a:solidFill>
              <a:latin typeface="+mj-lt"/>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The problem we have tried to solve for, is that of the rising non-performing assets (NPAs) in India. Since, </a:t>
            </a:r>
            <a:r>
              <a:rPr lang="en-IN" sz="1800" dirty="0">
                <a:solidFill>
                  <a:schemeClr val="tx1"/>
                </a:solidFill>
                <a:latin typeface="Calibri" panose="020F0502020204030204" pitchFamily="34" charset="0"/>
                <a:cs typeface="Calibri" panose="020F0502020204030204" pitchFamily="34" charset="0"/>
              </a:rPr>
              <a:t>default on vehicle loans is a major contributor to the rising NPAs in India, we have chosen the vehicle loan default dataset from Kaggle to detect the </a:t>
            </a:r>
            <a:r>
              <a:rPr lang="en-IN" sz="1800" dirty="0">
                <a:solidFill>
                  <a:schemeClr val="tx1"/>
                </a:solidFill>
                <a:latin typeface="Calibri" panose="020F0502020204030204" pitchFamily="34" charset="0"/>
                <a:ea typeface="Proxima Nova"/>
                <a:cs typeface="Calibri" panose="020F0502020204030204" pitchFamily="34" charset="0"/>
              </a:rPr>
              <a:t>probability of defaulter rate well in advance using ML techniques based on various factors using risk analytics.</a:t>
            </a:r>
          </a:p>
          <a:p>
            <a:pPr marL="342900" indent="-342900" algn="l">
              <a:buFont typeface="Wingdings" panose="05000000000000000000" pitchFamily="2" charset="2"/>
              <a:buChar char="Ø"/>
            </a:pPr>
            <a:endParaRPr lang="en-IN" sz="1800" dirty="0">
              <a:solidFill>
                <a:schemeClr val="tx1"/>
              </a:solidFill>
              <a:latin typeface="+mj-lt"/>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It is an important problem to solve for, which would help </a:t>
            </a:r>
            <a:r>
              <a:rPr lang="en-IN" sz="1800" dirty="0">
                <a:solidFill>
                  <a:schemeClr val="tx1"/>
                </a:solidFill>
                <a:latin typeface="Calibri" panose="020F0502020204030204" pitchFamily="34" charset="0"/>
                <a:cs typeface="Calibri" panose="020F0502020204030204" pitchFamily="34" charset="0"/>
              </a:rPr>
              <a:t>loan lenders to make better, informed decisions on analyzing which customer is more reliable and would be able to pay back the loan. </a:t>
            </a:r>
          </a:p>
          <a:p>
            <a:pPr marL="342900" indent="-342900" algn="l">
              <a:buFont typeface="Wingdings" panose="05000000000000000000" pitchFamily="2" charset="2"/>
              <a:buChar char="Ø"/>
            </a:pPr>
            <a:endParaRPr lang="en-IN" sz="180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Calibri" panose="020F0502020204030204" pitchFamily="34" charset="0"/>
                <a:cs typeface="Calibri" panose="020F0502020204030204" pitchFamily="34" charset="0"/>
              </a:rPr>
              <a:t>The value addition would thereby lie in minimizing </a:t>
            </a:r>
            <a:r>
              <a:rPr lang="en-IN" sz="1800" dirty="0">
                <a:solidFill>
                  <a:schemeClr val="tx1"/>
                </a:solidFill>
                <a:latin typeface="Calibri" panose="020F0502020204030204" pitchFamily="34" charset="0"/>
                <a:ea typeface="Proxima Nova"/>
                <a:cs typeface="Calibri" panose="020F0502020204030204" pitchFamily="34" charset="0"/>
              </a:rPr>
              <a:t>the risk of borrowers defaulting on the loans, using EDA and various applications of Machine learning like Fraud Detection and Risk Modelling. </a:t>
            </a:r>
          </a:p>
          <a:p>
            <a:pPr marL="342900" indent="-342900" algn="l">
              <a:buFont typeface="Wingdings" panose="05000000000000000000" pitchFamily="2" charset="2"/>
              <a:buChar char="Ø"/>
            </a:pPr>
            <a:endParaRPr lang="en-IN" sz="180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IN" sz="1800" dirty="0">
                <a:solidFill>
                  <a:schemeClr val="tx1"/>
                </a:solidFill>
                <a:latin typeface="+mj-lt"/>
                <a:cs typeface="Calibri" panose="020F0502020204030204" pitchFamily="34" charset="0"/>
              </a:rPr>
              <a:t>The study is also useful in analyzing </a:t>
            </a:r>
            <a:r>
              <a:rPr lang="en-IN" sz="1800" dirty="0">
                <a:solidFill>
                  <a:schemeClr val="tx1"/>
                </a:solidFill>
                <a:latin typeface="Calibri" panose="020F0502020204030204" pitchFamily="34" charset="0"/>
                <a:cs typeface="Calibri" panose="020F0502020204030204" pitchFamily="34" charset="0"/>
              </a:rPr>
              <a:t>the important determinants of vehicle loan default.</a:t>
            </a:r>
          </a:p>
          <a:p>
            <a:pPr marL="342900" indent="-342900" algn="l">
              <a:buFont typeface="Wingdings" panose="05000000000000000000" pitchFamily="2" charset="2"/>
              <a:buChar char="Ø"/>
            </a:pPr>
            <a:endParaRPr lang="en-IN" sz="1800" dirty="0">
              <a:solidFill>
                <a:schemeClr val="tx1"/>
              </a:solidFill>
              <a:latin typeface="+mj-lt"/>
              <a:cs typeface="Calibri" panose="020F0502020204030204" pitchFamily="34" charset="0"/>
            </a:endParaRPr>
          </a:p>
        </p:txBody>
      </p:sp>
      <p:sp>
        <p:nvSpPr>
          <p:cNvPr id="31" name="TextBox 30"/>
          <p:cNvSpPr txBox="1"/>
          <p:nvPr/>
        </p:nvSpPr>
        <p:spPr>
          <a:xfrm>
            <a:off x="838201" y="304800"/>
            <a:ext cx="6934200" cy="584775"/>
          </a:xfrm>
          <a:prstGeom prst="rect">
            <a:avLst/>
          </a:prstGeom>
          <a:noFill/>
        </p:spPr>
        <p:txBody>
          <a:bodyPr wrap="square" rtlCol="0">
            <a:spAutoFit/>
          </a:bodyPr>
          <a:lstStyle/>
          <a:p>
            <a:pPr algn="ctr"/>
            <a:r>
              <a:rPr lang="en-US" sz="3200" b="1" dirty="0">
                <a:latin typeface="+mj-lt"/>
                <a:ea typeface="굴림" panose="020B0600000101010101" pitchFamily="34" charset="-127"/>
              </a:rPr>
              <a:t>Problem Definition and Study Approach</a:t>
            </a:r>
          </a:p>
        </p:txBody>
      </p:sp>
      <p:sp>
        <p:nvSpPr>
          <p:cNvPr id="2" name="TextBox 1">
            <a:extLst>
              <a:ext uri="{FF2B5EF4-FFF2-40B4-BE49-F238E27FC236}">
                <a16:creationId xmlns:a16="http://schemas.microsoft.com/office/drawing/2014/main" id="{8533F3F3-6674-4052-A1F2-B3F974E8D3B2}"/>
              </a:ext>
            </a:extLst>
          </p:cNvPr>
          <p:cNvSpPr txBox="1"/>
          <p:nvPr/>
        </p:nvSpPr>
        <p:spPr>
          <a:xfrm>
            <a:off x="838200" y="4429380"/>
            <a:ext cx="10515600" cy="1938992"/>
          </a:xfrm>
          <a:prstGeom prst="rect">
            <a:avLst/>
          </a:prstGeom>
          <a:noFill/>
        </p:spPr>
        <p:txBody>
          <a:bodyPr wrap="square" rtlCol="0">
            <a:spAutoFit/>
          </a:bodyPr>
          <a:lstStyle/>
          <a:p>
            <a:r>
              <a:rPr lang="en-IN" sz="1500" dirty="0"/>
              <a:t>The study approach is as follows:</a:t>
            </a:r>
          </a:p>
          <a:p>
            <a:pPr marL="285750" indent="-285750">
              <a:buFont typeface="Wingdings" panose="05000000000000000000" pitchFamily="2" charset="2"/>
              <a:buChar char="§"/>
            </a:pPr>
            <a:r>
              <a:rPr lang="en-IN" sz="1500" dirty="0"/>
              <a:t>Understanding the data</a:t>
            </a:r>
          </a:p>
          <a:p>
            <a:pPr marL="285750" indent="-285750">
              <a:buFont typeface="Wingdings" panose="05000000000000000000" pitchFamily="2" charset="2"/>
              <a:buChar char="§"/>
            </a:pPr>
            <a:r>
              <a:rPr lang="en-IN" sz="1500" dirty="0"/>
              <a:t>Data cleaning</a:t>
            </a:r>
          </a:p>
          <a:p>
            <a:pPr marL="285750" indent="-285750">
              <a:buFont typeface="Wingdings" panose="05000000000000000000" pitchFamily="2" charset="2"/>
              <a:buChar char="§"/>
            </a:pPr>
            <a:r>
              <a:rPr lang="en-IN" sz="1500" dirty="0"/>
              <a:t>Data transformation</a:t>
            </a:r>
          </a:p>
          <a:p>
            <a:pPr marL="285750" indent="-285750">
              <a:buFont typeface="Wingdings" panose="05000000000000000000" pitchFamily="2" charset="2"/>
              <a:buChar char="§"/>
            </a:pPr>
            <a:r>
              <a:rPr lang="en-IN" sz="1500" dirty="0"/>
              <a:t>Data preparation-EDA</a:t>
            </a:r>
          </a:p>
          <a:p>
            <a:pPr marL="285750" indent="-285750">
              <a:buFont typeface="Wingdings" panose="05000000000000000000" pitchFamily="2" charset="2"/>
              <a:buChar char="§"/>
            </a:pPr>
            <a:r>
              <a:rPr lang="en-IN" sz="1500" dirty="0"/>
              <a:t>Feature Engineering</a:t>
            </a:r>
          </a:p>
          <a:p>
            <a:pPr marL="285750" indent="-285750">
              <a:buFont typeface="Wingdings" panose="05000000000000000000" pitchFamily="2" charset="2"/>
              <a:buChar char="§"/>
            </a:pPr>
            <a:r>
              <a:rPr lang="en-IN" sz="1500" dirty="0"/>
              <a:t>Model building-Regression/Classification/Clustering</a:t>
            </a:r>
          </a:p>
          <a:p>
            <a:pPr marL="285750" indent="-285750">
              <a:buFont typeface="Wingdings" panose="05000000000000000000" pitchFamily="2" charset="2"/>
              <a:buChar char="§"/>
            </a:pPr>
            <a:r>
              <a:rPr lang="en-IN" sz="1500" dirty="0"/>
              <a:t>Model evaluation</a:t>
            </a:r>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913D-432C-4FE1-B232-5C79C7B67513}"/>
              </a:ext>
            </a:extLst>
          </p:cNvPr>
          <p:cNvSpPr>
            <a:spLocks noGrp="1"/>
          </p:cNvSpPr>
          <p:nvPr>
            <p:ph type="title"/>
          </p:nvPr>
        </p:nvSpPr>
        <p:spPr>
          <a:xfrm>
            <a:off x="6447182" y="302797"/>
            <a:ext cx="3352800" cy="754064"/>
          </a:xfrm>
        </p:spPr>
        <p:txBody>
          <a:bodyPr>
            <a:normAutofit/>
          </a:bodyPr>
          <a:lstStyle/>
          <a:p>
            <a:r>
              <a:rPr lang="en-US" sz="2800" b="1" dirty="0"/>
              <a:t>Data Pre-Processing</a:t>
            </a:r>
          </a:p>
        </p:txBody>
      </p:sp>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87045"/>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2200"/>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A9C392D-EEFA-4AEE-AB59-589C4526513F}"/>
              </a:ext>
            </a:extLst>
          </p:cNvPr>
          <p:cNvPicPr>
            <a:picLocks noGrp="1" noChangeAspect="1"/>
          </p:cNvPicPr>
          <p:nvPr>
            <p:ph idx="1"/>
          </p:nvPr>
        </p:nvPicPr>
        <p:blipFill>
          <a:blip r:embed="rId2"/>
          <a:stretch>
            <a:fillRect/>
          </a:stretch>
        </p:blipFill>
        <p:spPr>
          <a:xfrm>
            <a:off x="3220522" y="1230320"/>
            <a:ext cx="2133600" cy="5324883"/>
          </a:xfrm>
          <a:prstGeom prst="rect">
            <a:avLst/>
          </a:prstGeom>
          <a:ln>
            <a:noFill/>
          </a:ln>
          <a:effectLst/>
        </p:spPr>
      </p:pic>
      <p:sp>
        <p:nvSpPr>
          <p:cNvPr id="10" name="TextBox 9">
            <a:extLst>
              <a:ext uri="{FF2B5EF4-FFF2-40B4-BE49-F238E27FC236}">
                <a16:creationId xmlns:a16="http://schemas.microsoft.com/office/drawing/2014/main" id="{2DFD0191-A9AF-4901-85D8-B212CF2C55E3}"/>
              </a:ext>
            </a:extLst>
          </p:cNvPr>
          <p:cNvSpPr txBox="1"/>
          <p:nvPr/>
        </p:nvSpPr>
        <p:spPr>
          <a:xfrm>
            <a:off x="609600" y="1205948"/>
            <a:ext cx="2713383" cy="3600986"/>
          </a:xfrm>
          <a:prstGeom prst="rect">
            <a:avLst/>
          </a:prstGeom>
          <a:noFill/>
        </p:spPr>
        <p:txBody>
          <a:bodyPr wrap="square" rtlCol="0">
            <a:spAutoFit/>
          </a:bodyPr>
          <a:lstStyle/>
          <a:p>
            <a:r>
              <a:rPr lang="en-US" b="1" dirty="0"/>
              <a:t>Shape:</a:t>
            </a:r>
            <a:r>
              <a:rPr lang="en-US" dirty="0"/>
              <a:t> </a:t>
            </a:r>
            <a:r>
              <a:rPr lang="en-US" sz="1600" dirty="0"/>
              <a:t>(233154, 41)</a:t>
            </a:r>
          </a:p>
          <a:p>
            <a:endParaRPr lang="en-US" dirty="0"/>
          </a:p>
          <a:p>
            <a:r>
              <a:rPr lang="en-US" sz="1800" b="1" dirty="0"/>
              <a:t>Source:</a:t>
            </a:r>
          </a:p>
          <a:p>
            <a:endParaRPr lang="en-US" sz="1800" dirty="0"/>
          </a:p>
          <a:p>
            <a:r>
              <a:rPr lang="en-US" sz="1600" u="sng" dirty="0">
                <a:solidFill>
                  <a:srgbClr val="FFFFFF"/>
                </a:solidFill>
                <a:effectLst/>
                <a:latin typeface="Times New Roman" panose="02020603050405020304" pitchFamily="18" charset="0"/>
                <a:cs typeface="Proxima Nova"/>
                <a:hlinkClick r:id="rId3"/>
              </a:rPr>
              <a:t>L&amp;T Vehicle Loan Default Prediction | Kaggle</a:t>
            </a:r>
            <a:endParaRPr lang="en-US" sz="1600" u="sng" dirty="0">
              <a:solidFill>
                <a:srgbClr val="FFFFFF"/>
              </a:solidFill>
              <a:effectLst/>
              <a:latin typeface="Times New Roman" panose="02020603050405020304" pitchFamily="18" charset="0"/>
              <a:cs typeface="Proxima Nova"/>
            </a:endParaRPr>
          </a:p>
          <a:p>
            <a:endParaRPr lang="en-US" u="sng" dirty="0">
              <a:solidFill>
                <a:srgbClr val="FFFFFF"/>
              </a:solidFill>
              <a:latin typeface="Times New Roman" panose="02020603050405020304" pitchFamily="18" charset="0"/>
              <a:cs typeface="Proxima Nova"/>
            </a:endParaRPr>
          </a:p>
          <a:p>
            <a:r>
              <a:rPr lang="en-US" sz="1600" b="1" dirty="0">
                <a:effectLst/>
                <a:cs typeface="Proxima Nova"/>
              </a:rPr>
              <a:t>Data Dictionary:</a:t>
            </a:r>
          </a:p>
          <a:p>
            <a:endParaRPr lang="en-US" sz="1600" dirty="0">
              <a:latin typeface="Proxima Nova"/>
              <a:cs typeface="Proxima Nova"/>
            </a:endParaRPr>
          </a:p>
          <a:p>
            <a:r>
              <a:rPr lang="en-US" sz="1600" dirty="0">
                <a:effectLst/>
                <a:latin typeface="Proxima Nova"/>
                <a:cs typeface="Proxima Nova"/>
                <a:hlinkClick r:id="rId4"/>
              </a:rPr>
              <a:t>Data Dictionary</a:t>
            </a:r>
            <a:endParaRPr lang="en-US" sz="1600" dirty="0">
              <a:effectLst/>
              <a:latin typeface="Proxima Nova"/>
              <a:cs typeface="Proxima Nova"/>
            </a:endParaRPr>
          </a:p>
          <a:p>
            <a:endParaRPr lang="en-US" sz="1800" dirty="0">
              <a:effectLst/>
              <a:latin typeface="Proxima Nova"/>
              <a:cs typeface="Proxima Nova"/>
            </a:endParaRPr>
          </a:p>
          <a:p>
            <a:endParaRPr lang="en-US" sz="1800" dirty="0"/>
          </a:p>
          <a:p>
            <a:endParaRPr lang="en-US" dirty="0"/>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762000" y="302797"/>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t>Dataset Description</a:t>
            </a:r>
            <a:endParaRPr lang="en-US" sz="2800" b="1" dirty="0"/>
          </a:p>
        </p:txBody>
      </p:sp>
      <p:sp>
        <p:nvSpPr>
          <p:cNvPr id="12" name="TextBox 11">
            <a:extLst>
              <a:ext uri="{FF2B5EF4-FFF2-40B4-BE49-F238E27FC236}">
                <a16:creationId xmlns:a16="http://schemas.microsoft.com/office/drawing/2014/main" id="{330B6469-82B6-4641-A7D5-5E4F4D53FAA1}"/>
              </a:ext>
            </a:extLst>
          </p:cNvPr>
          <p:cNvSpPr txBox="1"/>
          <p:nvPr/>
        </p:nvSpPr>
        <p:spPr>
          <a:xfrm>
            <a:off x="6629401" y="1482299"/>
            <a:ext cx="2362200" cy="1292662"/>
          </a:xfrm>
          <a:prstGeom prst="rect">
            <a:avLst/>
          </a:prstGeom>
          <a:noFill/>
        </p:spPr>
        <p:txBody>
          <a:bodyPr wrap="square" rtlCol="0">
            <a:spAutoFit/>
          </a:bodyPr>
          <a:lstStyle/>
          <a:p>
            <a:endParaRPr lang="en-US" dirty="0"/>
          </a:p>
          <a:p>
            <a:r>
              <a:rPr lang="en-US" sz="1400" dirty="0">
                <a:effectLst/>
                <a:latin typeface="Times New Roman" panose="02020603050405020304" pitchFamily="18" charset="0"/>
                <a:ea typeface="DengXian" panose="02010600030101010101" pitchFamily="2" charset="-122"/>
              </a:rPr>
              <a:t>Column "Employment type" has 3.28 % null data which is dropped</a:t>
            </a:r>
            <a:endParaRPr lang="en-US" sz="1800" dirty="0"/>
          </a:p>
          <a:p>
            <a:endParaRPr lang="en-US" dirty="0"/>
          </a:p>
        </p:txBody>
      </p:sp>
      <p:pic>
        <p:nvPicPr>
          <p:cNvPr id="15" name="Picture 14">
            <a:extLst>
              <a:ext uri="{FF2B5EF4-FFF2-40B4-BE49-F238E27FC236}">
                <a16:creationId xmlns:a16="http://schemas.microsoft.com/office/drawing/2014/main" id="{13A800CC-3CF9-4169-A62C-374B7C2FAD8F}"/>
              </a:ext>
            </a:extLst>
          </p:cNvPr>
          <p:cNvPicPr>
            <a:picLocks noChangeAspect="1"/>
          </p:cNvPicPr>
          <p:nvPr/>
        </p:nvPicPr>
        <p:blipFill>
          <a:blip r:embed="rId5"/>
          <a:stretch>
            <a:fillRect/>
          </a:stretch>
        </p:blipFill>
        <p:spPr>
          <a:xfrm>
            <a:off x="9212938" y="1608135"/>
            <a:ext cx="2757723" cy="754065"/>
          </a:xfrm>
          <a:prstGeom prst="rect">
            <a:avLst/>
          </a:prstGeom>
          <a:ln>
            <a:solidFill>
              <a:schemeClr val="tx1"/>
            </a:solidFill>
          </a:ln>
        </p:spPr>
      </p:pic>
      <p:sp>
        <p:nvSpPr>
          <p:cNvPr id="16" name="TextBox 15">
            <a:extLst>
              <a:ext uri="{FF2B5EF4-FFF2-40B4-BE49-F238E27FC236}">
                <a16:creationId xmlns:a16="http://schemas.microsoft.com/office/drawing/2014/main" id="{612BB160-BADF-4181-915C-8C14124DF86C}"/>
              </a:ext>
            </a:extLst>
          </p:cNvPr>
          <p:cNvSpPr txBox="1"/>
          <p:nvPr/>
        </p:nvSpPr>
        <p:spPr>
          <a:xfrm>
            <a:off x="7848601" y="1140516"/>
            <a:ext cx="2362201" cy="369332"/>
          </a:xfrm>
          <a:prstGeom prst="rect">
            <a:avLst/>
          </a:prstGeom>
          <a:noFill/>
        </p:spPr>
        <p:txBody>
          <a:bodyPr wrap="square" rtlCol="0">
            <a:spAutoFit/>
          </a:bodyPr>
          <a:lstStyle/>
          <a:p>
            <a:pPr algn="ctr"/>
            <a:r>
              <a:rPr lang="en-US" b="1" dirty="0"/>
              <a:t>Null Value Treatment</a:t>
            </a:r>
          </a:p>
        </p:txBody>
      </p:sp>
      <p:sp>
        <p:nvSpPr>
          <p:cNvPr id="17" name="TextBox 16">
            <a:extLst>
              <a:ext uri="{FF2B5EF4-FFF2-40B4-BE49-F238E27FC236}">
                <a16:creationId xmlns:a16="http://schemas.microsoft.com/office/drawing/2014/main" id="{FB2236AD-9D4D-4E52-BAD6-1067D9B96A15}"/>
              </a:ext>
            </a:extLst>
          </p:cNvPr>
          <p:cNvSpPr txBox="1"/>
          <p:nvPr/>
        </p:nvSpPr>
        <p:spPr>
          <a:xfrm>
            <a:off x="7620001" y="2637109"/>
            <a:ext cx="2971799" cy="369332"/>
          </a:xfrm>
          <a:prstGeom prst="rect">
            <a:avLst/>
          </a:prstGeom>
          <a:noFill/>
        </p:spPr>
        <p:txBody>
          <a:bodyPr wrap="square" rtlCol="0">
            <a:spAutoFit/>
          </a:bodyPr>
          <a:lstStyle/>
          <a:p>
            <a:pPr algn="ctr"/>
            <a:r>
              <a:rPr lang="en-US" b="1" dirty="0"/>
              <a:t>Handling Special Characters</a:t>
            </a:r>
          </a:p>
        </p:txBody>
      </p:sp>
      <p:pic>
        <p:nvPicPr>
          <p:cNvPr id="18" name="Picture 17">
            <a:extLst>
              <a:ext uri="{FF2B5EF4-FFF2-40B4-BE49-F238E27FC236}">
                <a16:creationId xmlns:a16="http://schemas.microsoft.com/office/drawing/2014/main" id="{9DE0BE8B-78A9-4AB0-AB81-9F53D4268C11}"/>
              </a:ext>
            </a:extLst>
          </p:cNvPr>
          <p:cNvPicPr/>
          <p:nvPr/>
        </p:nvPicPr>
        <p:blipFill>
          <a:blip r:embed="rId6"/>
          <a:stretch>
            <a:fillRect/>
          </a:stretch>
        </p:blipFill>
        <p:spPr>
          <a:xfrm>
            <a:off x="6236401" y="3672717"/>
            <a:ext cx="2555338" cy="1575678"/>
          </a:xfrm>
          <a:prstGeom prst="rect">
            <a:avLst/>
          </a:prstGeom>
          <a:ln>
            <a:solidFill>
              <a:schemeClr val="tx1"/>
            </a:solidFill>
          </a:ln>
        </p:spPr>
      </p:pic>
      <p:pic>
        <p:nvPicPr>
          <p:cNvPr id="19" name="Picture 18">
            <a:extLst>
              <a:ext uri="{FF2B5EF4-FFF2-40B4-BE49-F238E27FC236}">
                <a16:creationId xmlns:a16="http://schemas.microsoft.com/office/drawing/2014/main" id="{23508C64-F0D4-4EEC-AED1-35D9CD6A3A28}"/>
              </a:ext>
            </a:extLst>
          </p:cNvPr>
          <p:cNvPicPr>
            <a:picLocks noChangeAspect="1"/>
          </p:cNvPicPr>
          <p:nvPr/>
        </p:nvPicPr>
        <p:blipFill>
          <a:blip r:embed="rId7"/>
          <a:stretch>
            <a:fillRect/>
          </a:stretch>
        </p:blipFill>
        <p:spPr>
          <a:xfrm>
            <a:off x="6096000" y="5543326"/>
            <a:ext cx="2856880" cy="650186"/>
          </a:xfrm>
          <a:prstGeom prst="rect">
            <a:avLst/>
          </a:prstGeom>
          <a:ln>
            <a:solidFill>
              <a:schemeClr val="tx1"/>
            </a:solidFill>
          </a:ln>
        </p:spPr>
      </p:pic>
      <p:sp>
        <p:nvSpPr>
          <p:cNvPr id="20" name="TextBox 19">
            <a:extLst>
              <a:ext uri="{FF2B5EF4-FFF2-40B4-BE49-F238E27FC236}">
                <a16:creationId xmlns:a16="http://schemas.microsoft.com/office/drawing/2014/main" id="{94B0A689-EFC5-46AC-98B7-916FA6301DF3}"/>
              </a:ext>
            </a:extLst>
          </p:cNvPr>
          <p:cNvSpPr txBox="1"/>
          <p:nvPr/>
        </p:nvSpPr>
        <p:spPr>
          <a:xfrm>
            <a:off x="6275527" y="3301372"/>
            <a:ext cx="2856877" cy="276999"/>
          </a:xfrm>
          <a:prstGeom prst="rect">
            <a:avLst/>
          </a:prstGeom>
          <a:noFill/>
        </p:spPr>
        <p:txBody>
          <a:bodyPr wrap="square" rtlCol="0">
            <a:spAutoFit/>
          </a:bodyPr>
          <a:lstStyle/>
          <a:p>
            <a:pPr algn="just"/>
            <a:r>
              <a:rPr lang="en-US" sz="1200" b="1" dirty="0"/>
              <a:t>"</a:t>
            </a:r>
            <a:r>
              <a:rPr lang="en-US" sz="1200" b="1" dirty="0" err="1"/>
              <a:t>Date.of.Birth</a:t>
            </a:r>
            <a:r>
              <a:rPr lang="en-US" sz="1200" b="1" dirty="0"/>
              <a:t>“ and "</a:t>
            </a:r>
            <a:r>
              <a:rPr lang="en-US" sz="1200" b="1" dirty="0" err="1"/>
              <a:t>DisbursalDate</a:t>
            </a:r>
            <a:r>
              <a:rPr lang="en-US" sz="1200" b="1" dirty="0"/>
              <a:t>“:</a:t>
            </a:r>
          </a:p>
        </p:txBody>
      </p:sp>
      <p:cxnSp>
        <p:nvCxnSpPr>
          <p:cNvPr id="23" name="Straight Connector 22">
            <a:extLst>
              <a:ext uri="{FF2B5EF4-FFF2-40B4-BE49-F238E27FC236}">
                <a16:creationId xmlns:a16="http://schemas.microsoft.com/office/drawing/2014/main" id="{036108EB-F799-4440-A788-0ED09667472B}"/>
              </a:ext>
            </a:extLst>
          </p:cNvPr>
          <p:cNvCxnSpPr/>
          <p:nvPr/>
        </p:nvCxnSpPr>
        <p:spPr>
          <a:xfrm>
            <a:off x="9105900" y="3200400"/>
            <a:ext cx="0" cy="3449784"/>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7A20537-B3F7-4E0D-9653-3E97DFB54B05}"/>
              </a:ext>
            </a:extLst>
          </p:cNvPr>
          <p:cNvSpPr txBox="1"/>
          <p:nvPr/>
        </p:nvSpPr>
        <p:spPr>
          <a:xfrm>
            <a:off x="9029701" y="3303810"/>
            <a:ext cx="3810004" cy="253916"/>
          </a:xfrm>
          <a:prstGeom prst="rect">
            <a:avLst/>
          </a:prstGeom>
          <a:noFill/>
        </p:spPr>
        <p:txBody>
          <a:bodyPr wrap="square" rtlCol="0">
            <a:spAutoFit/>
          </a:bodyPr>
          <a:lstStyle/>
          <a:p>
            <a:r>
              <a:rPr lang="en-US" sz="1050" b="1" dirty="0"/>
              <a:t>"AVERAGE.ACCT.AGE" and "CREDIT.HISTORY.LENGTH"</a:t>
            </a:r>
          </a:p>
        </p:txBody>
      </p:sp>
      <p:pic>
        <p:nvPicPr>
          <p:cNvPr id="26" name="Picture 25">
            <a:extLst>
              <a:ext uri="{FF2B5EF4-FFF2-40B4-BE49-F238E27FC236}">
                <a16:creationId xmlns:a16="http://schemas.microsoft.com/office/drawing/2014/main" id="{CC5449AD-D17E-4403-8936-A55629DD464F}"/>
              </a:ext>
            </a:extLst>
          </p:cNvPr>
          <p:cNvPicPr>
            <a:picLocks noChangeAspect="1"/>
          </p:cNvPicPr>
          <p:nvPr/>
        </p:nvPicPr>
        <p:blipFill>
          <a:blip r:embed="rId8"/>
          <a:stretch>
            <a:fillRect/>
          </a:stretch>
        </p:blipFill>
        <p:spPr>
          <a:xfrm>
            <a:off x="9353715" y="4115086"/>
            <a:ext cx="1304925" cy="1514475"/>
          </a:xfrm>
          <a:prstGeom prst="rect">
            <a:avLst/>
          </a:prstGeom>
          <a:ln>
            <a:solidFill>
              <a:schemeClr val="tx1"/>
            </a:solidFill>
          </a:ln>
        </p:spPr>
      </p:pic>
      <p:pic>
        <p:nvPicPr>
          <p:cNvPr id="28" name="Picture 27">
            <a:extLst>
              <a:ext uri="{FF2B5EF4-FFF2-40B4-BE49-F238E27FC236}">
                <a16:creationId xmlns:a16="http://schemas.microsoft.com/office/drawing/2014/main" id="{50F96C87-0B2C-48B4-AC7F-1BF4D7EFF99B}"/>
              </a:ext>
            </a:extLst>
          </p:cNvPr>
          <p:cNvPicPr>
            <a:picLocks noChangeAspect="1"/>
          </p:cNvPicPr>
          <p:nvPr/>
        </p:nvPicPr>
        <p:blipFill>
          <a:blip r:embed="rId9"/>
          <a:stretch>
            <a:fillRect/>
          </a:stretch>
        </p:blipFill>
        <p:spPr>
          <a:xfrm>
            <a:off x="10754518" y="4097203"/>
            <a:ext cx="1323975" cy="1524000"/>
          </a:xfrm>
          <a:prstGeom prst="rect">
            <a:avLst/>
          </a:prstGeom>
          <a:ln>
            <a:solidFill>
              <a:schemeClr val="tx1"/>
            </a:solidFill>
          </a:ln>
        </p:spPr>
      </p:pic>
    </p:spTree>
    <p:extLst>
      <p:ext uri="{BB962C8B-B14F-4D97-AF65-F5344CB8AC3E}">
        <p14:creationId xmlns:p14="http://schemas.microsoft.com/office/powerpoint/2010/main" val="404731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642418" y="928257"/>
            <a:ext cx="3352800" cy="307777"/>
          </a:xfrm>
          <a:prstGeom prst="rect">
            <a:avLst/>
          </a:prstGeom>
          <a:noFill/>
        </p:spPr>
        <p:txBody>
          <a:bodyPr wrap="square" rtlCol="0">
            <a:spAutoFit/>
          </a:bodyPr>
          <a:lstStyle/>
          <a:p>
            <a:r>
              <a:rPr lang="en-US" sz="1400" dirty="0">
                <a:effectLst/>
                <a:cs typeface="Proxima Nova"/>
              </a:rPr>
              <a:t>* </a:t>
            </a:r>
            <a:r>
              <a:rPr lang="en-US" sz="1400" u="sng" dirty="0">
                <a:effectLst/>
                <a:cs typeface="Proxima Nova"/>
              </a:rPr>
              <a:t>New Column </a:t>
            </a:r>
            <a:r>
              <a:rPr lang="en-US" sz="1400" b="1" dirty="0">
                <a:effectLst/>
                <a:cs typeface="Proxima Nova"/>
              </a:rPr>
              <a:t>“</a:t>
            </a:r>
            <a:r>
              <a:rPr lang="en-US" sz="1400" b="1" dirty="0" err="1">
                <a:effectLst/>
                <a:cs typeface="Proxima Nova"/>
              </a:rPr>
              <a:t>Loan_disbursed_Age</a:t>
            </a:r>
            <a:r>
              <a:rPr lang="en-US" sz="1400" b="1" dirty="0">
                <a:effectLst/>
                <a:cs typeface="Proxima Nova"/>
              </a:rPr>
              <a:t>”</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4191000" y="167567"/>
            <a:ext cx="335280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Feature Engineering</a:t>
            </a:r>
          </a:p>
        </p:txBody>
      </p:sp>
      <p:sp>
        <p:nvSpPr>
          <p:cNvPr id="16" name="TextBox 15">
            <a:extLst>
              <a:ext uri="{FF2B5EF4-FFF2-40B4-BE49-F238E27FC236}">
                <a16:creationId xmlns:a16="http://schemas.microsoft.com/office/drawing/2014/main" id="{612BB160-BADF-4181-915C-8C14124DF86C}"/>
              </a:ext>
            </a:extLst>
          </p:cNvPr>
          <p:cNvSpPr txBox="1"/>
          <p:nvPr/>
        </p:nvSpPr>
        <p:spPr>
          <a:xfrm>
            <a:off x="6096000" y="1140516"/>
            <a:ext cx="5881923" cy="307777"/>
          </a:xfrm>
          <a:prstGeom prst="rect">
            <a:avLst/>
          </a:prstGeom>
          <a:noFill/>
        </p:spPr>
        <p:txBody>
          <a:bodyPr wrap="square" rtlCol="0">
            <a:spAutoFit/>
          </a:bodyPr>
          <a:lstStyle/>
          <a:p>
            <a:r>
              <a:rPr lang="en-US" sz="1400" dirty="0"/>
              <a:t>* </a:t>
            </a:r>
            <a:r>
              <a:rPr lang="en-US" sz="1400" u="sng" dirty="0"/>
              <a:t>New Column</a:t>
            </a:r>
            <a:endParaRPr lang="en-US" sz="1400" b="1" u="sng" dirty="0"/>
          </a:p>
        </p:txBody>
      </p:sp>
      <p:pic>
        <p:nvPicPr>
          <p:cNvPr id="14" name="Picture 13">
            <a:extLst>
              <a:ext uri="{FF2B5EF4-FFF2-40B4-BE49-F238E27FC236}">
                <a16:creationId xmlns:a16="http://schemas.microsoft.com/office/drawing/2014/main" id="{E17C79AB-F391-4358-B7F6-AD981F332F0C}"/>
              </a:ext>
            </a:extLst>
          </p:cNvPr>
          <p:cNvPicPr>
            <a:picLocks noChangeAspect="1"/>
          </p:cNvPicPr>
          <p:nvPr/>
        </p:nvPicPr>
        <p:blipFill>
          <a:blip r:embed="rId2"/>
          <a:stretch>
            <a:fillRect/>
          </a:stretch>
        </p:blipFill>
        <p:spPr>
          <a:xfrm>
            <a:off x="1297385" y="1384563"/>
            <a:ext cx="3152775" cy="1295400"/>
          </a:xfrm>
          <a:prstGeom prst="rect">
            <a:avLst/>
          </a:prstGeom>
          <a:ln>
            <a:solidFill>
              <a:schemeClr val="tx1"/>
            </a:solidFill>
          </a:ln>
        </p:spPr>
      </p:pic>
      <p:sp>
        <p:nvSpPr>
          <p:cNvPr id="25" name="TextBox 24">
            <a:extLst>
              <a:ext uri="{FF2B5EF4-FFF2-40B4-BE49-F238E27FC236}">
                <a16:creationId xmlns:a16="http://schemas.microsoft.com/office/drawing/2014/main" id="{9B2F4298-5282-4946-82CE-0C7E94117615}"/>
              </a:ext>
            </a:extLst>
          </p:cNvPr>
          <p:cNvSpPr txBox="1"/>
          <p:nvPr/>
        </p:nvSpPr>
        <p:spPr>
          <a:xfrm>
            <a:off x="642418" y="2723652"/>
            <a:ext cx="4228935" cy="2462213"/>
          </a:xfrm>
          <a:prstGeom prst="rect">
            <a:avLst/>
          </a:prstGeom>
          <a:noFill/>
        </p:spPr>
        <p:txBody>
          <a:bodyPr wrap="square" rtlCol="0">
            <a:spAutoFit/>
          </a:bodyPr>
          <a:lstStyle/>
          <a:p>
            <a:pPr marL="285750" indent="-285750">
              <a:buFont typeface="Arial" panose="020B0604020202020204" pitchFamily="34" charset="0"/>
              <a:buChar char="•"/>
            </a:pPr>
            <a:r>
              <a:rPr lang="en-US" sz="1400" u="sng" dirty="0">
                <a:effectLst/>
                <a:cs typeface="Proxima Nova"/>
              </a:rPr>
              <a:t>Drop columns </a:t>
            </a:r>
            <a:r>
              <a:rPr lang="en-US" sz="1400" b="1" dirty="0">
                <a:effectLst/>
                <a:cs typeface="Proxima Nova"/>
              </a:rPr>
              <a:t>“</a:t>
            </a:r>
            <a:r>
              <a:rPr lang="en-US" sz="1400" b="1" dirty="0" err="1">
                <a:effectLst/>
                <a:cs typeface="Proxima Nova"/>
              </a:rPr>
              <a:t>DisbursalDate</a:t>
            </a:r>
            <a:r>
              <a:rPr lang="en-US" sz="1400" b="1" dirty="0">
                <a:effectLst/>
                <a:cs typeface="Proxima Nova"/>
              </a:rPr>
              <a:t>” and “</a:t>
            </a:r>
            <a:r>
              <a:rPr lang="en-US" sz="1400" b="1" dirty="0" err="1">
                <a:effectLst/>
                <a:cs typeface="Proxima Nova"/>
              </a:rPr>
              <a:t>Date.of.Birth</a:t>
            </a:r>
            <a:r>
              <a:rPr lang="en-US" sz="1400" b="1" dirty="0">
                <a:effectLst/>
                <a:cs typeface="Proxima Nova"/>
              </a:rPr>
              <a:t>”</a:t>
            </a:r>
          </a:p>
          <a:p>
            <a:pPr marL="742950" lvl="1" indent="-285750">
              <a:buFont typeface="Arial" panose="020B0604020202020204" pitchFamily="34" charset="0"/>
              <a:buChar char="•"/>
            </a:pPr>
            <a:r>
              <a:rPr lang="en-US" sz="1400" dirty="0">
                <a:cs typeface="Proxima Nova"/>
              </a:rPr>
              <a:t>We made use of these columns and we are dropping it since they are in date format</a:t>
            </a:r>
            <a:endParaRPr lang="en-US" sz="1400" dirty="0">
              <a:effectLst/>
              <a:cs typeface="Proxima Nova"/>
            </a:endParaRPr>
          </a:p>
          <a:p>
            <a:endParaRPr lang="en-US" sz="1400" b="1" dirty="0">
              <a:cs typeface="Proxima Nova"/>
            </a:endParaRPr>
          </a:p>
          <a:p>
            <a:pPr marL="285750" indent="-285750">
              <a:buFont typeface="Arial" panose="020B0604020202020204" pitchFamily="34" charset="0"/>
              <a:buChar char="•"/>
            </a:pPr>
            <a:r>
              <a:rPr lang="en-US" sz="1400" u="sng" dirty="0">
                <a:effectLst/>
                <a:cs typeface="Proxima Nova"/>
              </a:rPr>
              <a:t>Drop column </a:t>
            </a:r>
            <a:r>
              <a:rPr lang="en-US" sz="1400" b="1" dirty="0">
                <a:effectLst/>
                <a:cs typeface="Proxima Nova"/>
              </a:rPr>
              <a:t>“</a:t>
            </a:r>
            <a:r>
              <a:rPr lang="en-US" sz="1400" b="1" dirty="0" err="1">
                <a:effectLst/>
                <a:cs typeface="Proxima Nova"/>
              </a:rPr>
              <a:t>UniqueID</a:t>
            </a:r>
            <a:r>
              <a:rPr lang="en-US" sz="1400" b="1" dirty="0">
                <a:effectLst/>
                <a:cs typeface="Proxima Nova"/>
              </a:rPr>
              <a:t>”  - </a:t>
            </a:r>
            <a:r>
              <a:rPr lang="en-US" sz="1400" dirty="0">
                <a:effectLst/>
                <a:cs typeface="Proxima Nova"/>
              </a:rPr>
              <a:t>Presenc</a:t>
            </a:r>
            <a:r>
              <a:rPr lang="en-US" sz="1400" dirty="0">
                <a:cs typeface="Proxima Nova"/>
              </a:rPr>
              <a:t>e of only unique values</a:t>
            </a:r>
            <a:endParaRPr lang="en-US" sz="1400" b="1" dirty="0">
              <a:effectLst/>
              <a:cs typeface="Proxima Nova"/>
            </a:endParaRPr>
          </a:p>
          <a:p>
            <a:pPr marL="285750" indent="-285750">
              <a:buFont typeface="Arial" panose="020B0604020202020204" pitchFamily="34" charset="0"/>
              <a:buChar char="•"/>
            </a:pPr>
            <a:endParaRPr lang="en-US" sz="1400" b="1" dirty="0">
              <a:cs typeface="Proxima Nova"/>
            </a:endParaRPr>
          </a:p>
          <a:p>
            <a:pPr marL="285750" indent="-285750">
              <a:buFont typeface="Arial" panose="020B0604020202020204" pitchFamily="34" charset="0"/>
              <a:buChar char="•"/>
            </a:pPr>
            <a:r>
              <a:rPr lang="en-US" sz="1400" u="sng" dirty="0">
                <a:effectLst/>
                <a:cs typeface="Proxima Nova"/>
              </a:rPr>
              <a:t>Drop column</a:t>
            </a:r>
            <a:r>
              <a:rPr lang="en-US" sz="1400" b="1" dirty="0">
                <a:effectLst/>
                <a:cs typeface="Proxima Nova"/>
              </a:rPr>
              <a:t> “</a:t>
            </a:r>
            <a:r>
              <a:rPr lang="en-US" sz="1400" b="1" dirty="0" err="1">
                <a:effectLst/>
                <a:cs typeface="Proxima Nova"/>
              </a:rPr>
              <a:t>MobileNo_Avl_Flag</a:t>
            </a:r>
            <a:r>
              <a:rPr lang="en-US" sz="1400" b="1" dirty="0">
                <a:effectLst/>
                <a:cs typeface="Proxima Nova"/>
              </a:rPr>
              <a:t>” – </a:t>
            </a:r>
            <a:r>
              <a:rPr lang="en-US" sz="1400" dirty="0">
                <a:effectLst/>
                <a:cs typeface="Proxima Nova"/>
              </a:rPr>
              <a:t>Only ‘1’ is present in all columns.</a:t>
            </a:r>
          </a:p>
          <a:p>
            <a:endParaRPr lang="en-US" sz="1400" b="1" dirty="0">
              <a:cs typeface="Proxima Nova"/>
            </a:endParaRPr>
          </a:p>
          <a:p>
            <a:r>
              <a:rPr lang="en-US" sz="1400" dirty="0">
                <a:cs typeface="Proxima Nova"/>
              </a:rPr>
              <a:t>* </a:t>
            </a:r>
            <a:r>
              <a:rPr lang="en-US" sz="1400" u="sng" dirty="0">
                <a:cs typeface="Proxima Nova"/>
              </a:rPr>
              <a:t>New Column </a:t>
            </a:r>
            <a:r>
              <a:rPr lang="en-US" sz="1400" b="1" dirty="0">
                <a:cs typeface="Proxima Nova"/>
              </a:rPr>
              <a:t>“Flag”:</a:t>
            </a:r>
            <a:endParaRPr lang="en-US" sz="1400" b="1" dirty="0">
              <a:effectLst/>
              <a:cs typeface="Proxima Nova"/>
            </a:endParaRPr>
          </a:p>
        </p:txBody>
      </p:sp>
      <p:pic>
        <p:nvPicPr>
          <p:cNvPr id="27" name="Picture 26">
            <a:extLst>
              <a:ext uri="{FF2B5EF4-FFF2-40B4-BE49-F238E27FC236}">
                <a16:creationId xmlns:a16="http://schemas.microsoft.com/office/drawing/2014/main" id="{711293D1-FD35-42B7-9AD1-94893E4E6DED}"/>
              </a:ext>
            </a:extLst>
          </p:cNvPr>
          <p:cNvPicPr/>
          <p:nvPr/>
        </p:nvPicPr>
        <p:blipFill>
          <a:blip r:embed="rId3"/>
          <a:stretch>
            <a:fillRect/>
          </a:stretch>
        </p:blipFill>
        <p:spPr>
          <a:xfrm>
            <a:off x="2656541" y="4924680"/>
            <a:ext cx="2749905" cy="1691920"/>
          </a:xfrm>
          <a:prstGeom prst="rect">
            <a:avLst/>
          </a:prstGeom>
          <a:ln>
            <a:solidFill>
              <a:schemeClr val="tx1"/>
            </a:solidFill>
          </a:ln>
        </p:spPr>
      </p:pic>
      <p:sp>
        <p:nvSpPr>
          <p:cNvPr id="21" name="TextBox 20">
            <a:extLst>
              <a:ext uri="{FF2B5EF4-FFF2-40B4-BE49-F238E27FC236}">
                <a16:creationId xmlns:a16="http://schemas.microsoft.com/office/drawing/2014/main" id="{6B8F7A16-3F5A-4A05-9E1A-6DE048897BB6}"/>
              </a:ext>
            </a:extLst>
          </p:cNvPr>
          <p:cNvSpPr txBox="1"/>
          <p:nvPr/>
        </p:nvSpPr>
        <p:spPr>
          <a:xfrm>
            <a:off x="6232670" y="1513725"/>
            <a:ext cx="5972581" cy="1169551"/>
          </a:xfrm>
          <a:prstGeom prst="rect">
            <a:avLst/>
          </a:prstGeom>
          <a:noFill/>
        </p:spPr>
        <p:txBody>
          <a:bodyPr wrap="square" rtlCol="0">
            <a:spAutoFit/>
          </a:bodyPr>
          <a:lstStyle/>
          <a:p>
            <a:r>
              <a:rPr lang="en-US" sz="1400" b="1" dirty="0"/>
              <a:t>"</a:t>
            </a:r>
            <a:r>
              <a:rPr lang="en-US" sz="1400" b="1" dirty="0" err="1"/>
              <a:t>Branch_size</a:t>
            </a:r>
            <a:r>
              <a:rPr lang="en-US" sz="1400" b="1" dirty="0"/>
              <a:t>" </a:t>
            </a:r>
            <a:r>
              <a:rPr lang="en-US" sz="1400" dirty="0"/>
              <a:t>–   No. of Branches available in a State</a:t>
            </a:r>
          </a:p>
          <a:p>
            <a:r>
              <a:rPr lang="en-US" sz="1400" b="1" dirty="0"/>
              <a:t>"</a:t>
            </a:r>
            <a:r>
              <a:rPr lang="en-US" sz="1400" b="1" dirty="0" err="1"/>
              <a:t>Supplier_size</a:t>
            </a:r>
            <a:r>
              <a:rPr lang="en-US" sz="1400" b="1" dirty="0"/>
              <a:t>" </a:t>
            </a:r>
            <a:r>
              <a:rPr lang="en-US" sz="1400" dirty="0"/>
              <a:t>– No. of Suppliers available for Manufacturer</a:t>
            </a:r>
          </a:p>
          <a:p>
            <a:r>
              <a:rPr lang="en-US" sz="1400" b="1" dirty="0"/>
              <a:t>"</a:t>
            </a:r>
            <a:r>
              <a:rPr lang="en-US" sz="1400" b="1" dirty="0" err="1"/>
              <a:t>Employee_size</a:t>
            </a:r>
            <a:r>
              <a:rPr lang="en-US" sz="1400" b="1" dirty="0"/>
              <a:t>" </a:t>
            </a:r>
            <a:r>
              <a:rPr lang="en-US" sz="1400" dirty="0"/>
              <a:t>- No. of Employee code ID available for Manufacturer ID</a:t>
            </a:r>
          </a:p>
          <a:p>
            <a:r>
              <a:rPr lang="en-US" sz="1400" b="1" dirty="0"/>
              <a:t>"</a:t>
            </a:r>
            <a:r>
              <a:rPr lang="en-US" sz="1400" b="1" dirty="0" err="1"/>
              <a:t>Pin_code_size</a:t>
            </a:r>
            <a:r>
              <a:rPr lang="en-US" sz="1400" b="1" dirty="0"/>
              <a:t>" </a:t>
            </a:r>
            <a:r>
              <a:rPr lang="en-US" sz="1400" dirty="0"/>
              <a:t>- No. of </a:t>
            </a:r>
            <a:r>
              <a:rPr lang="en-US" sz="1400" dirty="0" err="1"/>
              <a:t>Current_pincode_ID</a:t>
            </a:r>
            <a:r>
              <a:rPr lang="en-US" sz="1400" dirty="0"/>
              <a:t> </a:t>
            </a:r>
            <a:r>
              <a:rPr lang="en-US" sz="1400" dirty="0" err="1"/>
              <a:t>avalilable</a:t>
            </a:r>
            <a:r>
              <a:rPr lang="en-US" sz="1400" dirty="0"/>
              <a:t> for </a:t>
            </a:r>
            <a:r>
              <a:rPr lang="en-US" sz="1400" dirty="0" err="1"/>
              <a:t>Employee_code_ID</a:t>
            </a:r>
            <a:endParaRPr lang="en-US" sz="1400" dirty="0"/>
          </a:p>
          <a:p>
            <a:r>
              <a:rPr lang="en-US" sz="1400" b="1" dirty="0"/>
              <a:t>"</a:t>
            </a:r>
            <a:r>
              <a:rPr lang="en-US" sz="1400" b="1" dirty="0" err="1"/>
              <a:t>Branch_in_pincode</a:t>
            </a:r>
            <a:r>
              <a:rPr lang="en-US" sz="1400" b="1" dirty="0"/>
              <a:t>" </a:t>
            </a:r>
            <a:r>
              <a:rPr lang="en-US" sz="1400" dirty="0"/>
              <a:t>- No. of </a:t>
            </a:r>
            <a:r>
              <a:rPr lang="en-US" sz="1400" dirty="0" err="1"/>
              <a:t>branch_id</a:t>
            </a:r>
            <a:r>
              <a:rPr lang="en-US" sz="1400" dirty="0"/>
              <a:t> </a:t>
            </a:r>
            <a:r>
              <a:rPr lang="en-US" sz="1400" dirty="0" err="1"/>
              <a:t>avalilable</a:t>
            </a:r>
            <a:r>
              <a:rPr lang="en-US" sz="1400" dirty="0"/>
              <a:t> for </a:t>
            </a:r>
            <a:r>
              <a:rPr lang="en-US" sz="1400" dirty="0" err="1"/>
              <a:t>pin_code</a:t>
            </a:r>
            <a:endParaRPr lang="en-US" sz="1400" dirty="0"/>
          </a:p>
        </p:txBody>
      </p:sp>
      <p:pic>
        <p:nvPicPr>
          <p:cNvPr id="29" name="Picture 28">
            <a:extLst>
              <a:ext uri="{FF2B5EF4-FFF2-40B4-BE49-F238E27FC236}">
                <a16:creationId xmlns:a16="http://schemas.microsoft.com/office/drawing/2014/main" id="{ECB04204-BBEC-44BF-88E6-43968294441D}"/>
              </a:ext>
            </a:extLst>
          </p:cNvPr>
          <p:cNvPicPr/>
          <p:nvPr/>
        </p:nvPicPr>
        <p:blipFill>
          <a:blip r:embed="rId4"/>
          <a:stretch>
            <a:fillRect/>
          </a:stretch>
        </p:blipFill>
        <p:spPr>
          <a:xfrm>
            <a:off x="6314911" y="2790852"/>
            <a:ext cx="5229225" cy="1571625"/>
          </a:xfrm>
          <a:prstGeom prst="rect">
            <a:avLst/>
          </a:prstGeom>
          <a:ln>
            <a:solidFill>
              <a:schemeClr val="tx1"/>
            </a:solidFill>
          </a:ln>
        </p:spPr>
      </p:pic>
      <p:sp>
        <p:nvSpPr>
          <p:cNvPr id="30" name="TextBox 29">
            <a:extLst>
              <a:ext uri="{FF2B5EF4-FFF2-40B4-BE49-F238E27FC236}">
                <a16:creationId xmlns:a16="http://schemas.microsoft.com/office/drawing/2014/main" id="{4B174301-C3CD-4063-8625-4D2EB427BF34}"/>
              </a:ext>
            </a:extLst>
          </p:cNvPr>
          <p:cNvSpPr txBox="1"/>
          <p:nvPr/>
        </p:nvSpPr>
        <p:spPr>
          <a:xfrm>
            <a:off x="6095999" y="4648200"/>
            <a:ext cx="5881923" cy="307777"/>
          </a:xfrm>
          <a:prstGeom prst="rect">
            <a:avLst/>
          </a:prstGeom>
          <a:noFill/>
        </p:spPr>
        <p:txBody>
          <a:bodyPr wrap="square" rtlCol="0">
            <a:spAutoFit/>
          </a:bodyPr>
          <a:lstStyle/>
          <a:p>
            <a:r>
              <a:rPr lang="en-US" sz="1400" dirty="0"/>
              <a:t>* </a:t>
            </a:r>
            <a:r>
              <a:rPr lang="en-US" sz="1400" u="sng" dirty="0"/>
              <a:t>New Column</a:t>
            </a:r>
            <a:endParaRPr lang="en-US" sz="1400" b="1" u="sng" dirty="0"/>
          </a:p>
        </p:txBody>
      </p:sp>
      <p:sp>
        <p:nvSpPr>
          <p:cNvPr id="31" name="TextBox 30">
            <a:extLst>
              <a:ext uri="{FF2B5EF4-FFF2-40B4-BE49-F238E27FC236}">
                <a16:creationId xmlns:a16="http://schemas.microsoft.com/office/drawing/2014/main" id="{AD418A8D-F019-4C8B-886A-597BFAFC975B}"/>
              </a:ext>
            </a:extLst>
          </p:cNvPr>
          <p:cNvSpPr txBox="1"/>
          <p:nvPr/>
        </p:nvSpPr>
        <p:spPr>
          <a:xfrm>
            <a:off x="6232670" y="5185865"/>
            <a:ext cx="5972581" cy="1169551"/>
          </a:xfrm>
          <a:prstGeom prst="rect">
            <a:avLst/>
          </a:prstGeom>
          <a:noFill/>
        </p:spPr>
        <p:txBody>
          <a:bodyPr wrap="square" rtlCol="0">
            <a:spAutoFit/>
          </a:bodyPr>
          <a:lstStyle/>
          <a:p>
            <a:r>
              <a:rPr lang="en-US" sz="1400" b="1" dirty="0"/>
              <a:t>"</a:t>
            </a:r>
            <a:r>
              <a:rPr lang="en-US" sz="1400" b="1" dirty="0" err="1"/>
              <a:t>Pri_active_acc_ratio</a:t>
            </a:r>
            <a:r>
              <a:rPr lang="en-US" sz="1400" b="1" dirty="0"/>
              <a:t>" </a:t>
            </a:r>
            <a:r>
              <a:rPr lang="en-US" sz="1400" dirty="0"/>
              <a:t>- Ratio of No. of Primary Active accounts to total No. of 		Primary accounts</a:t>
            </a:r>
          </a:p>
          <a:p>
            <a:r>
              <a:rPr lang="en-US" sz="1400" b="1" dirty="0"/>
              <a:t>"</a:t>
            </a:r>
            <a:r>
              <a:rPr lang="en-US" sz="1400" b="1" dirty="0" err="1"/>
              <a:t>Sec_active_acc_ratio</a:t>
            </a:r>
            <a:r>
              <a:rPr lang="en-US" sz="1400" b="1" dirty="0"/>
              <a:t>" </a:t>
            </a:r>
            <a:r>
              <a:rPr lang="en-US" sz="1400" dirty="0"/>
              <a:t>- Ratio of No. of Secondary Active accounts to total No. 		of Secondary accounts</a:t>
            </a:r>
          </a:p>
          <a:p>
            <a:r>
              <a:rPr lang="en-US" sz="1400" b="1" dirty="0"/>
              <a:t>"</a:t>
            </a:r>
            <a:r>
              <a:rPr lang="en-US" sz="1400" b="1" dirty="0" err="1"/>
              <a:t>Sec_to_Pri</a:t>
            </a:r>
            <a:r>
              <a:rPr lang="en-US" sz="1400" b="1" dirty="0"/>
              <a:t>" </a:t>
            </a:r>
            <a:r>
              <a:rPr lang="en-US" sz="1400" dirty="0"/>
              <a:t>- Ratio of No. of Secondary accounts to No. of Primary accounts</a:t>
            </a:r>
          </a:p>
        </p:txBody>
      </p:sp>
    </p:spTree>
    <p:extLst>
      <p:ext uri="{BB962C8B-B14F-4D97-AF65-F5344CB8AC3E}">
        <p14:creationId xmlns:p14="http://schemas.microsoft.com/office/powerpoint/2010/main" val="109274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53010"/>
            <a:ext cx="206087" cy="2107562"/>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467330" y="887499"/>
            <a:ext cx="3352800" cy="307777"/>
          </a:xfrm>
          <a:prstGeom prst="rect">
            <a:avLst/>
          </a:prstGeom>
          <a:noFill/>
        </p:spPr>
        <p:txBody>
          <a:bodyPr wrap="square" rtlCol="0">
            <a:spAutoFit/>
          </a:bodyPr>
          <a:lstStyle/>
          <a:p>
            <a:r>
              <a:rPr lang="en-US" sz="1400" b="1" dirty="0">
                <a:effectLst/>
                <a:ea typeface="DengXian" panose="02010600030101010101" pitchFamily="2" charset="-122"/>
              </a:rPr>
              <a:t>Existing Numerical Columns</a:t>
            </a:r>
            <a:endParaRPr lang="en-US" sz="1400" b="1" dirty="0">
              <a:effectLst/>
              <a:cs typeface="Proxima Nova"/>
            </a:endParaRP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6400800" y="133130"/>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Bivariate Analysis</a:t>
            </a:r>
          </a:p>
        </p:txBody>
      </p:sp>
      <p:pic>
        <p:nvPicPr>
          <p:cNvPr id="15" name="Picture 14">
            <a:extLst>
              <a:ext uri="{FF2B5EF4-FFF2-40B4-BE49-F238E27FC236}">
                <a16:creationId xmlns:a16="http://schemas.microsoft.com/office/drawing/2014/main" id="{09F4D49D-CE55-415B-953F-8D76BC0D5B36}"/>
              </a:ext>
            </a:extLst>
          </p:cNvPr>
          <p:cNvPicPr/>
          <p:nvPr/>
        </p:nvPicPr>
        <p:blipFill>
          <a:blip r:embed="rId2"/>
          <a:stretch>
            <a:fillRect/>
          </a:stretch>
        </p:blipFill>
        <p:spPr>
          <a:xfrm>
            <a:off x="897768" y="1215226"/>
            <a:ext cx="4191000" cy="2583996"/>
          </a:xfrm>
          <a:prstGeom prst="rect">
            <a:avLst/>
          </a:prstGeom>
        </p:spPr>
      </p:pic>
      <p:sp>
        <p:nvSpPr>
          <p:cNvPr id="17" name="TextBox 16">
            <a:extLst>
              <a:ext uri="{FF2B5EF4-FFF2-40B4-BE49-F238E27FC236}">
                <a16:creationId xmlns:a16="http://schemas.microsoft.com/office/drawing/2014/main" id="{FF7880C2-5BAE-474A-9CAF-691F91AF82E6}"/>
              </a:ext>
            </a:extLst>
          </p:cNvPr>
          <p:cNvSpPr txBox="1"/>
          <p:nvPr/>
        </p:nvSpPr>
        <p:spPr>
          <a:xfrm>
            <a:off x="460895" y="4042999"/>
            <a:ext cx="3352800" cy="307777"/>
          </a:xfrm>
          <a:prstGeom prst="rect">
            <a:avLst/>
          </a:prstGeom>
          <a:noFill/>
        </p:spPr>
        <p:txBody>
          <a:bodyPr wrap="square" rtlCol="0">
            <a:spAutoFit/>
          </a:bodyPr>
          <a:lstStyle/>
          <a:p>
            <a:r>
              <a:rPr lang="en-US" sz="1400" b="1" dirty="0">
                <a:effectLst/>
                <a:ea typeface="DengXian" panose="02010600030101010101" pitchFamily="2" charset="-122"/>
              </a:rPr>
              <a:t>Newly Added Numerical Columns</a:t>
            </a:r>
            <a:endParaRPr lang="en-US" sz="1400" b="1" dirty="0">
              <a:effectLst/>
              <a:cs typeface="Proxima Nova"/>
            </a:endParaRPr>
          </a:p>
        </p:txBody>
      </p:sp>
      <p:pic>
        <p:nvPicPr>
          <p:cNvPr id="18" name="Picture 17">
            <a:extLst>
              <a:ext uri="{FF2B5EF4-FFF2-40B4-BE49-F238E27FC236}">
                <a16:creationId xmlns:a16="http://schemas.microsoft.com/office/drawing/2014/main" id="{B20052CA-AE82-4D22-B79B-68F57BD5DCA7}"/>
              </a:ext>
            </a:extLst>
          </p:cNvPr>
          <p:cNvPicPr/>
          <p:nvPr/>
        </p:nvPicPr>
        <p:blipFill>
          <a:blip r:embed="rId3"/>
          <a:stretch>
            <a:fillRect/>
          </a:stretch>
        </p:blipFill>
        <p:spPr>
          <a:xfrm>
            <a:off x="858202" y="4350776"/>
            <a:ext cx="4094798" cy="2452964"/>
          </a:xfrm>
          <a:prstGeom prst="rect">
            <a:avLst/>
          </a:prstGeom>
        </p:spPr>
      </p:pic>
      <p:sp>
        <p:nvSpPr>
          <p:cNvPr id="19" name="Title 1">
            <a:extLst>
              <a:ext uri="{FF2B5EF4-FFF2-40B4-BE49-F238E27FC236}">
                <a16:creationId xmlns:a16="http://schemas.microsoft.com/office/drawing/2014/main" id="{92B1C19F-EC20-4FF3-9837-58EB8B4FBE89}"/>
              </a:ext>
            </a:extLst>
          </p:cNvPr>
          <p:cNvSpPr txBox="1">
            <a:spLocks/>
          </p:cNvSpPr>
          <p:nvPr/>
        </p:nvSpPr>
        <p:spPr>
          <a:xfrm>
            <a:off x="561745" y="153009"/>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Univariate Analysis</a:t>
            </a:r>
          </a:p>
        </p:txBody>
      </p:sp>
      <p:pic>
        <p:nvPicPr>
          <p:cNvPr id="3" name="Picture 2">
            <a:extLst>
              <a:ext uri="{FF2B5EF4-FFF2-40B4-BE49-F238E27FC236}">
                <a16:creationId xmlns:a16="http://schemas.microsoft.com/office/drawing/2014/main" id="{547C9938-BC09-47D2-87EB-B8C3B556050C}"/>
              </a:ext>
            </a:extLst>
          </p:cNvPr>
          <p:cNvPicPr>
            <a:picLocks noChangeAspect="1"/>
          </p:cNvPicPr>
          <p:nvPr/>
        </p:nvPicPr>
        <p:blipFill>
          <a:blip r:embed="rId4"/>
          <a:stretch>
            <a:fillRect/>
          </a:stretch>
        </p:blipFill>
        <p:spPr>
          <a:xfrm>
            <a:off x="6523515" y="3023858"/>
            <a:ext cx="5030300" cy="1709108"/>
          </a:xfrm>
          <a:prstGeom prst="rect">
            <a:avLst/>
          </a:prstGeom>
        </p:spPr>
      </p:pic>
      <p:pic>
        <p:nvPicPr>
          <p:cNvPr id="5" name="Picture 4">
            <a:extLst>
              <a:ext uri="{FF2B5EF4-FFF2-40B4-BE49-F238E27FC236}">
                <a16:creationId xmlns:a16="http://schemas.microsoft.com/office/drawing/2014/main" id="{C9802796-FF03-4BD9-9257-A875D28A63A1}"/>
              </a:ext>
            </a:extLst>
          </p:cNvPr>
          <p:cNvPicPr>
            <a:picLocks noChangeAspect="1"/>
          </p:cNvPicPr>
          <p:nvPr/>
        </p:nvPicPr>
        <p:blipFill>
          <a:blip r:embed="rId5"/>
          <a:stretch>
            <a:fillRect/>
          </a:stretch>
        </p:blipFill>
        <p:spPr>
          <a:xfrm>
            <a:off x="6653956" y="1115207"/>
            <a:ext cx="4769418" cy="1581736"/>
          </a:xfrm>
          <a:prstGeom prst="rect">
            <a:avLst/>
          </a:prstGeom>
        </p:spPr>
      </p:pic>
      <p:sp>
        <p:nvSpPr>
          <p:cNvPr id="22" name="TextBox 21">
            <a:extLst>
              <a:ext uri="{FF2B5EF4-FFF2-40B4-BE49-F238E27FC236}">
                <a16:creationId xmlns:a16="http://schemas.microsoft.com/office/drawing/2014/main" id="{308A1DCC-661E-4031-965F-B44CAE82293F}"/>
              </a:ext>
            </a:extLst>
          </p:cNvPr>
          <p:cNvSpPr txBox="1"/>
          <p:nvPr/>
        </p:nvSpPr>
        <p:spPr>
          <a:xfrm>
            <a:off x="6234957" y="833647"/>
            <a:ext cx="3352800" cy="307777"/>
          </a:xfrm>
          <a:prstGeom prst="rect">
            <a:avLst/>
          </a:prstGeom>
          <a:noFill/>
        </p:spPr>
        <p:txBody>
          <a:bodyPr wrap="square" rtlCol="0">
            <a:spAutoFit/>
          </a:bodyPr>
          <a:lstStyle/>
          <a:p>
            <a:r>
              <a:rPr lang="en-US" sz="1400" b="1" dirty="0">
                <a:effectLst/>
                <a:ea typeface="DengXian" panose="02010600030101010101" pitchFamily="2" charset="-122"/>
              </a:rPr>
              <a:t>Existing Numerical Columns</a:t>
            </a:r>
            <a:endParaRPr lang="en-US" sz="1400" b="1" dirty="0">
              <a:effectLst/>
              <a:cs typeface="Proxima Nova"/>
            </a:endParaRPr>
          </a:p>
        </p:txBody>
      </p:sp>
      <p:sp>
        <p:nvSpPr>
          <p:cNvPr id="23" name="TextBox 22">
            <a:extLst>
              <a:ext uri="{FF2B5EF4-FFF2-40B4-BE49-F238E27FC236}">
                <a16:creationId xmlns:a16="http://schemas.microsoft.com/office/drawing/2014/main" id="{19334438-CF58-4C7E-B9A9-0FDEFAF744ED}"/>
              </a:ext>
            </a:extLst>
          </p:cNvPr>
          <p:cNvSpPr txBox="1"/>
          <p:nvPr/>
        </p:nvSpPr>
        <p:spPr>
          <a:xfrm>
            <a:off x="6234957" y="2716081"/>
            <a:ext cx="3352800" cy="307777"/>
          </a:xfrm>
          <a:prstGeom prst="rect">
            <a:avLst/>
          </a:prstGeom>
          <a:noFill/>
        </p:spPr>
        <p:txBody>
          <a:bodyPr wrap="square" rtlCol="0">
            <a:spAutoFit/>
          </a:bodyPr>
          <a:lstStyle/>
          <a:p>
            <a:r>
              <a:rPr lang="en-US" sz="1400" b="1" dirty="0">
                <a:effectLst/>
                <a:ea typeface="DengXian" panose="02010600030101010101" pitchFamily="2" charset="-122"/>
              </a:rPr>
              <a:t>Newly Added Numerical Columns</a:t>
            </a:r>
            <a:endParaRPr lang="en-US" sz="1400" b="1" dirty="0">
              <a:effectLst/>
              <a:cs typeface="Proxima Nova"/>
            </a:endParaRPr>
          </a:p>
        </p:txBody>
      </p:sp>
      <p:sp>
        <p:nvSpPr>
          <p:cNvPr id="24" name="TextBox 23">
            <a:extLst>
              <a:ext uri="{FF2B5EF4-FFF2-40B4-BE49-F238E27FC236}">
                <a16:creationId xmlns:a16="http://schemas.microsoft.com/office/drawing/2014/main" id="{904E16EE-CD57-4E40-814E-7A360DDD535B}"/>
              </a:ext>
            </a:extLst>
          </p:cNvPr>
          <p:cNvSpPr txBox="1"/>
          <p:nvPr/>
        </p:nvSpPr>
        <p:spPr>
          <a:xfrm>
            <a:off x="6252280" y="4679718"/>
            <a:ext cx="3352800" cy="307777"/>
          </a:xfrm>
          <a:prstGeom prst="rect">
            <a:avLst/>
          </a:prstGeom>
          <a:noFill/>
        </p:spPr>
        <p:txBody>
          <a:bodyPr wrap="square" rtlCol="0">
            <a:spAutoFit/>
          </a:bodyPr>
          <a:lstStyle/>
          <a:p>
            <a:r>
              <a:rPr lang="en-US" sz="1400" b="1" dirty="0">
                <a:ea typeface="DengXian" panose="02010600030101010101" pitchFamily="2" charset="-122"/>
              </a:rPr>
              <a:t>Categorical</a:t>
            </a:r>
            <a:r>
              <a:rPr lang="en-US" sz="1400" b="1" dirty="0">
                <a:effectLst/>
                <a:ea typeface="DengXian" panose="02010600030101010101" pitchFamily="2" charset="-122"/>
              </a:rPr>
              <a:t> Columns</a:t>
            </a:r>
            <a:endParaRPr lang="en-US" sz="1400" b="1" dirty="0">
              <a:effectLst/>
              <a:cs typeface="Proxima Nova"/>
            </a:endParaRPr>
          </a:p>
        </p:txBody>
      </p:sp>
      <p:pic>
        <p:nvPicPr>
          <p:cNvPr id="9" name="Picture 8">
            <a:extLst>
              <a:ext uri="{FF2B5EF4-FFF2-40B4-BE49-F238E27FC236}">
                <a16:creationId xmlns:a16="http://schemas.microsoft.com/office/drawing/2014/main" id="{9059E990-CE86-4C35-8A78-ADC5796B2180}"/>
              </a:ext>
            </a:extLst>
          </p:cNvPr>
          <p:cNvPicPr>
            <a:picLocks noChangeAspect="1"/>
          </p:cNvPicPr>
          <p:nvPr/>
        </p:nvPicPr>
        <p:blipFill>
          <a:blip r:embed="rId6"/>
          <a:stretch>
            <a:fillRect/>
          </a:stretch>
        </p:blipFill>
        <p:spPr>
          <a:xfrm>
            <a:off x="6096244" y="5206515"/>
            <a:ext cx="2986088" cy="1424226"/>
          </a:xfrm>
          <a:prstGeom prst="rect">
            <a:avLst/>
          </a:prstGeom>
        </p:spPr>
      </p:pic>
      <p:pic>
        <p:nvPicPr>
          <p:cNvPr id="13" name="Picture 12">
            <a:extLst>
              <a:ext uri="{FF2B5EF4-FFF2-40B4-BE49-F238E27FC236}">
                <a16:creationId xmlns:a16="http://schemas.microsoft.com/office/drawing/2014/main" id="{D7D7E558-9BC6-45F0-B13A-588B529046DA}"/>
              </a:ext>
            </a:extLst>
          </p:cNvPr>
          <p:cNvPicPr>
            <a:picLocks noChangeAspect="1"/>
          </p:cNvPicPr>
          <p:nvPr/>
        </p:nvPicPr>
        <p:blipFill>
          <a:blip r:embed="rId7"/>
          <a:stretch>
            <a:fillRect/>
          </a:stretch>
        </p:blipFill>
        <p:spPr>
          <a:xfrm>
            <a:off x="9082332" y="5206515"/>
            <a:ext cx="2852638" cy="1374137"/>
          </a:xfrm>
          <a:prstGeom prst="rect">
            <a:avLst/>
          </a:prstGeom>
        </p:spPr>
      </p:pic>
    </p:spTree>
    <p:extLst>
      <p:ext uri="{BB962C8B-B14F-4D97-AF65-F5344CB8AC3E}">
        <p14:creationId xmlns:p14="http://schemas.microsoft.com/office/powerpoint/2010/main" val="347205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E07C-B2CE-45CB-9FA1-67917DDD084B}"/>
              </a:ext>
            </a:extLst>
          </p:cNvPr>
          <p:cNvSpPr>
            <a:spLocks noGrp="1"/>
          </p:cNvSpPr>
          <p:nvPr>
            <p:ph type="title"/>
          </p:nvPr>
        </p:nvSpPr>
        <p:spPr>
          <a:xfrm>
            <a:off x="609600" y="261938"/>
            <a:ext cx="10972800" cy="1143000"/>
          </a:xfrm>
        </p:spPr>
        <p:txBody>
          <a:bodyPr anchor="ctr">
            <a:normAutofit/>
          </a:bodyPr>
          <a:lstStyle/>
          <a:p>
            <a:r>
              <a:rPr lang="en-IN" b="1"/>
              <a:t>Multivariate Analysis</a:t>
            </a:r>
          </a:p>
        </p:txBody>
      </p:sp>
      <p:pic>
        <p:nvPicPr>
          <p:cNvPr id="5" name="Picture 4" descr="Chart, treemap chart&#10;&#10;Description automatically generated">
            <a:extLst>
              <a:ext uri="{FF2B5EF4-FFF2-40B4-BE49-F238E27FC236}">
                <a16:creationId xmlns:a16="http://schemas.microsoft.com/office/drawing/2014/main" id="{0692BF61-5F75-4AFF-9A31-BAFDFF6716C7}"/>
              </a:ext>
            </a:extLst>
          </p:cNvPr>
          <p:cNvPicPr>
            <a:picLocks noChangeAspect="1"/>
          </p:cNvPicPr>
          <p:nvPr/>
        </p:nvPicPr>
        <p:blipFill>
          <a:blip r:embed="rId2"/>
          <a:stretch>
            <a:fillRect/>
          </a:stretch>
        </p:blipFill>
        <p:spPr>
          <a:xfrm>
            <a:off x="2667000" y="1404938"/>
            <a:ext cx="6688811" cy="4983164"/>
          </a:xfrm>
          <a:prstGeom prst="rect">
            <a:avLst/>
          </a:prstGeom>
          <a:noFill/>
        </p:spPr>
      </p:pic>
      <p:sp>
        <p:nvSpPr>
          <p:cNvPr id="4" name="Slide Number Placeholder 3" hidden="1">
            <a:extLst>
              <a:ext uri="{FF2B5EF4-FFF2-40B4-BE49-F238E27FC236}">
                <a16:creationId xmlns:a16="http://schemas.microsoft.com/office/drawing/2014/main" id="{1F1B2006-5D2B-4628-AAE0-23A67BF396E4}"/>
              </a:ext>
            </a:extLst>
          </p:cNvPr>
          <p:cNvSpPr>
            <a:spLocks noGrp="1"/>
          </p:cNvSpPr>
          <p:nvPr>
            <p:ph type="sldNum" sz="quarter" idx="12"/>
          </p:nvPr>
        </p:nvSpPr>
        <p:spPr/>
        <p:txBody>
          <a:bodyPr/>
          <a:lstStyle/>
          <a:p>
            <a:pPr>
              <a:spcAft>
                <a:spcPts val="600"/>
              </a:spcAft>
            </a:pPr>
            <a:fld id="{258DF75C-1349-4428-A080-E4DEDA9691AA}" type="slidenum">
              <a:rPr lang="en-US" smtClean="0"/>
              <a:pPr>
                <a:spcAft>
                  <a:spcPts val="600"/>
                </a:spcAft>
              </a:pPr>
              <a:t>6</a:t>
            </a:fld>
            <a:endParaRPr lang="en-US"/>
          </a:p>
        </p:txBody>
      </p:sp>
    </p:spTree>
    <p:extLst>
      <p:ext uri="{BB962C8B-B14F-4D97-AF65-F5344CB8AC3E}">
        <p14:creationId xmlns:p14="http://schemas.microsoft.com/office/powerpoint/2010/main" val="37379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757635"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757635"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609600" y="1209634"/>
            <a:ext cx="4114800" cy="307777"/>
          </a:xfrm>
          <a:prstGeom prst="rect">
            <a:avLst/>
          </a:prstGeom>
          <a:noFill/>
        </p:spPr>
        <p:txBody>
          <a:bodyPr wrap="square" rtlCol="0">
            <a:spAutoFit/>
          </a:bodyPr>
          <a:lstStyle/>
          <a:p>
            <a:r>
              <a:rPr lang="en-US" sz="1400" b="1" dirty="0">
                <a:effectLst/>
                <a:cs typeface="Proxima Nova"/>
              </a:rPr>
              <a:t>Dependency Test : Numerical data Vs Target Variable:</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Statistical Tests</a:t>
            </a:r>
          </a:p>
        </p:txBody>
      </p:sp>
      <p:pic>
        <p:nvPicPr>
          <p:cNvPr id="6" name="Picture 5">
            <a:extLst>
              <a:ext uri="{FF2B5EF4-FFF2-40B4-BE49-F238E27FC236}">
                <a16:creationId xmlns:a16="http://schemas.microsoft.com/office/drawing/2014/main" id="{A688C4E7-8BEA-427B-817D-1830E8DDE989}"/>
              </a:ext>
            </a:extLst>
          </p:cNvPr>
          <p:cNvPicPr/>
          <p:nvPr/>
        </p:nvPicPr>
        <p:blipFill>
          <a:blip r:embed="rId2"/>
          <a:stretch>
            <a:fillRect/>
          </a:stretch>
        </p:blipFill>
        <p:spPr>
          <a:xfrm>
            <a:off x="2693533" y="1659119"/>
            <a:ext cx="2730084" cy="3989247"/>
          </a:xfrm>
          <a:prstGeom prst="rect">
            <a:avLst/>
          </a:prstGeom>
          <a:ln>
            <a:solidFill>
              <a:schemeClr val="tx1"/>
            </a:solidFill>
          </a:ln>
        </p:spPr>
      </p:pic>
      <p:sp>
        <p:nvSpPr>
          <p:cNvPr id="2" name="TextBox 1">
            <a:extLst>
              <a:ext uri="{FF2B5EF4-FFF2-40B4-BE49-F238E27FC236}">
                <a16:creationId xmlns:a16="http://schemas.microsoft.com/office/drawing/2014/main" id="{C16CC38F-0D78-4C9A-9634-3F1AF64565DD}"/>
              </a:ext>
            </a:extLst>
          </p:cNvPr>
          <p:cNvSpPr txBox="1"/>
          <p:nvPr/>
        </p:nvSpPr>
        <p:spPr>
          <a:xfrm>
            <a:off x="671056" y="1734420"/>
            <a:ext cx="1855468" cy="2462213"/>
          </a:xfrm>
          <a:prstGeom prst="rect">
            <a:avLst/>
          </a:prstGeom>
          <a:noFill/>
        </p:spPr>
        <p:txBody>
          <a:bodyPr wrap="square" rtlCol="0">
            <a:spAutoFit/>
          </a:bodyPr>
          <a:lstStyle/>
          <a:p>
            <a:r>
              <a:rPr lang="en-US" sz="1400" b="1" dirty="0" err="1">
                <a:effectLst/>
                <a:ea typeface="DengXian" panose="02010600030101010101" pitchFamily="2" charset="-122"/>
              </a:rPr>
              <a:t>Kriskal</a:t>
            </a:r>
            <a:r>
              <a:rPr lang="en-US" sz="1400" b="1" dirty="0">
                <a:effectLst/>
                <a:ea typeface="DengXian" panose="02010600030101010101" pitchFamily="2" charset="-122"/>
              </a:rPr>
              <a:t> Wallis Test:</a:t>
            </a:r>
          </a:p>
          <a:p>
            <a:endParaRPr lang="en-US" sz="1400" b="1" dirty="0">
              <a:solidFill>
                <a:srgbClr val="353744"/>
              </a:solidFill>
              <a:effectLst/>
              <a:cs typeface="Proxima Nova"/>
            </a:endParaRPr>
          </a:p>
          <a:p>
            <a:endParaRPr lang="en-US" sz="1400" b="1" dirty="0">
              <a:solidFill>
                <a:srgbClr val="353744"/>
              </a:solidFill>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r>
              <a:rPr lang="en-US" sz="1400" b="1" dirty="0">
                <a:solidFill>
                  <a:srgbClr val="353744"/>
                </a:solidFill>
                <a:effectLst/>
                <a:cs typeface="Proxima Nova"/>
              </a:rPr>
              <a:t>Hypothesis:</a:t>
            </a:r>
          </a:p>
          <a:p>
            <a:r>
              <a:rPr lang="en-US" sz="1400" b="1" dirty="0">
                <a:solidFill>
                  <a:srgbClr val="353744"/>
                </a:solidFill>
                <a:effectLst/>
                <a:cs typeface="Proxima Nova"/>
              </a:rPr>
              <a:t>H0: </a:t>
            </a:r>
            <a:r>
              <a:rPr lang="en-US" sz="1400" dirty="0">
                <a:solidFill>
                  <a:srgbClr val="353744"/>
                </a:solidFill>
                <a:effectLst/>
                <a:cs typeface="Proxima Nova"/>
              </a:rPr>
              <a:t>The Two Features are independent</a:t>
            </a:r>
            <a:endParaRPr lang="en-US" sz="1400" dirty="0">
              <a:solidFill>
                <a:srgbClr val="353744"/>
              </a:solidFill>
              <a:cs typeface="Proxima Nova"/>
            </a:endParaRPr>
          </a:p>
          <a:p>
            <a:r>
              <a:rPr lang="en-US" sz="1400" b="1" dirty="0">
                <a:solidFill>
                  <a:srgbClr val="353744"/>
                </a:solidFill>
                <a:effectLst/>
                <a:cs typeface="Proxima Nova"/>
              </a:rPr>
              <a:t>H1: </a:t>
            </a:r>
            <a:r>
              <a:rPr lang="en-US" sz="1400" dirty="0">
                <a:solidFill>
                  <a:srgbClr val="353744"/>
                </a:solidFill>
                <a:effectLst/>
                <a:cs typeface="Proxima Nova"/>
              </a:rPr>
              <a:t>The Two Features are dependent</a:t>
            </a:r>
          </a:p>
          <a:p>
            <a:r>
              <a:rPr lang="en-US" sz="1400" dirty="0">
                <a:effectLst/>
                <a:ea typeface="DengXian" panose="02010600030101010101" pitchFamily="2" charset="-122"/>
              </a:rPr>
              <a:t> </a:t>
            </a:r>
            <a:endParaRPr lang="en-US" sz="1400" dirty="0"/>
          </a:p>
        </p:txBody>
      </p:sp>
      <p:sp>
        <p:nvSpPr>
          <p:cNvPr id="3" name="TextBox 2">
            <a:extLst>
              <a:ext uri="{FF2B5EF4-FFF2-40B4-BE49-F238E27FC236}">
                <a16:creationId xmlns:a16="http://schemas.microsoft.com/office/drawing/2014/main" id="{A525FD4E-BD23-41AB-940F-22F0A812C4B7}"/>
              </a:ext>
            </a:extLst>
          </p:cNvPr>
          <p:cNvSpPr txBox="1"/>
          <p:nvPr/>
        </p:nvSpPr>
        <p:spPr>
          <a:xfrm>
            <a:off x="561426" y="5845497"/>
            <a:ext cx="5029200" cy="738664"/>
          </a:xfrm>
          <a:prstGeom prst="rect">
            <a:avLst/>
          </a:prstGeom>
          <a:noFill/>
        </p:spPr>
        <p:txBody>
          <a:bodyPr wrap="square" rtlCol="0">
            <a:spAutoFit/>
          </a:bodyPr>
          <a:lstStyle/>
          <a:p>
            <a:r>
              <a:rPr lang="en-US" sz="1400" dirty="0"/>
              <a:t>Since the p-value is less than 0.05, we reject the null hypothesis and claim that these features are related to the target Variable (Except </a:t>
            </a:r>
            <a:r>
              <a:rPr lang="en-US" sz="1400" b="1" dirty="0"/>
              <a:t>"</a:t>
            </a:r>
            <a:r>
              <a:rPr lang="en-US" sz="1400" b="1" dirty="0" err="1"/>
              <a:t>Sec_to_Pri</a:t>
            </a:r>
            <a:r>
              <a:rPr lang="en-US" sz="1400" b="1" dirty="0"/>
              <a:t>" and "</a:t>
            </a:r>
            <a:r>
              <a:rPr lang="en-US" sz="1400" b="1" dirty="0" err="1"/>
              <a:t>Sec.Overdue</a:t>
            </a:r>
            <a:r>
              <a:rPr lang="en-US" sz="1400" b="1" dirty="0"/>
              <a:t> Accts" </a:t>
            </a:r>
            <a:r>
              <a:rPr lang="en-US" sz="1400" dirty="0"/>
              <a:t>) </a:t>
            </a:r>
          </a:p>
        </p:txBody>
      </p:sp>
      <p:sp>
        <p:nvSpPr>
          <p:cNvPr id="9" name="TextBox 8">
            <a:extLst>
              <a:ext uri="{FF2B5EF4-FFF2-40B4-BE49-F238E27FC236}">
                <a16:creationId xmlns:a16="http://schemas.microsoft.com/office/drawing/2014/main" id="{2998BD28-BE56-4EC8-8911-A031FF254F08}"/>
              </a:ext>
            </a:extLst>
          </p:cNvPr>
          <p:cNvSpPr txBox="1"/>
          <p:nvPr/>
        </p:nvSpPr>
        <p:spPr>
          <a:xfrm>
            <a:off x="6297740" y="1209634"/>
            <a:ext cx="4675060" cy="307777"/>
          </a:xfrm>
          <a:prstGeom prst="rect">
            <a:avLst/>
          </a:prstGeom>
          <a:noFill/>
        </p:spPr>
        <p:txBody>
          <a:bodyPr wrap="square" rtlCol="0">
            <a:spAutoFit/>
          </a:bodyPr>
          <a:lstStyle/>
          <a:p>
            <a:r>
              <a:rPr lang="en-US" sz="1400" b="1" dirty="0">
                <a:effectLst/>
                <a:cs typeface="Proxima Nova"/>
              </a:rPr>
              <a:t>Dependency Test : </a:t>
            </a:r>
            <a:r>
              <a:rPr lang="en-US" sz="1400" b="1" dirty="0">
                <a:cs typeface="Proxima Nova"/>
              </a:rPr>
              <a:t>C</a:t>
            </a:r>
            <a:r>
              <a:rPr lang="en-US" sz="1400" b="1" dirty="0">
                <a:effectLst/>
                <a:cs typeface="Proxima Nova"/>
              </a:rPr>
              <a:t>ategorical data Vs Target Variable:</a:t>
            </a:r>
          </a:p>
        </p:txBody>
      </p:sp>
      <p:sp>
        <p:nvSpPr>
          <p:cNvPr id="12" name="TextBox 11">
            <a:extLst>
              <a:ext uri="{FF2B5EF4-FFF2-40B4-BE49-F238E27FC236}">
                <a16:creationId xmlns:a16="http://schemas.microsoft.com/office/drawing/2014/main" id="{91347B24-E85F-4ACD-95DF-8D6E84D1E591}"/>
              </a:ext>
            </a:extLst>
          </p:cNvPr>
          <p:cNvSpPr txBox="1"/>
          <p:nvPr/>
        </p:nvSpPr>
        <p:spPr>
          <a:xfrm>
            <a:off x="6228280" y="1671299"/>
            <a:ext cx="1855468" cy="2462213"/>
          </a:xfrm>
          <a:prstGeom prst="rect">
            <a:avLst/>
          </a:prstGeom>
          <a:noFill/>
        </p:spPr>
        <p:txBody>
          <a:bodyPr wrap="square" rtlCol="0">
            <a:spAutoFit/>
          </a:bodyPr>
          <a:lstStyle/>
          <a:p>
            <a:r>
              <a:rPr lang="en-US" sz="1400" b="1" dirty="0">
                <a:effectLst/>
                <a:ea typeface="DengXian" panose="02010600030101010101" pitchFamily="2" charset="-122"/>
              </a:rPr>
              <a:t>Chi Square test </a:t>
            </a:r>
            <a:endParaRPr lang="en-US" sz="1400" b="1" dirty="0">
              <a:solidFill>
                <a:srgbClr val="353744"/>
              </a:solidFill>
              <a:effectLst/>
              <a:cs typeface="Proxima Nova"/>
            </a:endParaRPr>
          </a:p>
          <a:p>
            <a:endParaRPr lang="en-US" sz="1400" b="1" dirty="0">
              <a:solidFill>
                <a:srgbClr val="353744"/>
              </a:solidFill>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endParaRPr lang="en-US" sz="1400" b="1" dirty="0">
              <a:solidFill>
                <a:srgbClr val="353744"/>
              </a:solidFill>
              <a:effectLst/>
              <a:cs typeface="Proxima Nova"/>
            </a:endParaRPr>
          </a:p>
          <a:p>
            <a:r>
              <a:rPr lang="en-US" sz="1400" b="1" dirty="0">
                <a:solidFill>
                  <a:srgbClr val="353744"/>
                </a:solidFill>
                <a:effectLst/>
                <a:cs typeface="Proxima Nova"/>
              </a:rPr>
              <a:t>Hypothesis:</a:t>
            </a:r>
          </a:p>
          <a:p>
            <a:r>
              <a:rPr lang="en-US" sz="1400" b="1" dirty="0">
                <a:solidFill>
                  <a:srgbClr val="353744"/>
                </a:solidFill>
                <a:effectLst/>
                <a:cs typeface="Proxima Nova"/>
              </a:rPr>
              <a:t>H0: </a:t>
            </a:r>
            <a:r>
              <a:rPr lang="en-US" sz="1400" dirty="0">
                <a:solidFill>
                  <a:srgbClr val="353744"/>
                </a:solidFill>
                <a:effectLst/>
                <a:cs typeface="Proxima Nova"/>
              </a:rPr>
              <a:t>The Two Features are independent</a:t>
            </a:r>
            <a:endParaRPr lang="en-US" sz="1400" dirty="0">
              <a:solidFill>
                <a:srgbClr val="353744"/>
              </a:solidFill>
              <a:cs typeface="Proxima Nova"/>
            </a:endParaRPr>
          </a:p>
          <a:p>
            <a:r>
              <a:rPr lang="en-US" sz="1400" b="1" dirty="0">
                <a:solidFill>
                  <a:srgbClr val="353744"/>
                </a:solidFill>
                <a:effectLst/>
                <a:cs typeface="Proxima Nova"/>
              </a:rPr>
              <a:t>H1: </a:t>
            </a:r>
            <a:r>
              <a:rPr lang="en-US" sz="1400" dirty="0">
                <a:solidFill>
                  <a:srgbClr val="353744"/>
                </a:solidFill>
                <a:effectLst/>
                <a:cs typeface="Proxima Nova"/>
              </a:rPr>
              <a:t>The Two Features are dependent</a:t>
            </a:r>
          </a:p>
          <a:p>
            <a:r>
              <a:rPr lang="en-US" sz="1400" dirty="0">
                <a:effectLst/>
                <a:ea typeface="DengXian" panose="02010600030101010101" pitchFamily="2" charset="-122"/>
              </a:rPr>
              <a:t> </a:t>
            </a:r>
            <a:endParaRPr lang="en-US" sz="1400" dirty="0"/>
          </a:p>
        </p:txBody>
      </p:sp>
      <p:pic>
        <p:nvPicPr>
          <p:cNvPr id="5" name="Picture 4">
            <a:extLst>
              <a:ext uri="{FF2B5EF4-FFF2-40B4-BE49-F238E27FC236}">
                <a16:creationId xmlns:a16="http://schemas.microsoft.com/office/drawing/2014/main" id="{3FE37E90-2367-4400-B559-A5C54A1D1441}"/>
              </a:ext>
            </a:extLst>
          </p:cNvPr>
          <p:cNvPicPr>
            <a:picLocks noChangeAspect="1"/>
          </p:cNvPicPr>
          <p:nvPr/>
        </p:nvPicPr>
        <p:blipFill>
          <a:blip r:embed="rId3"/>
          <a:stretch>
            <a:fillRect/>
          </a:stretch>
        </p:blipFill>
        <p:spPr>
          <a:xfrm>
            <a:off x="8083748" y="1750985"/>
            <a:ext cx="4038600" cy="2491764"/>
          </a:xfrm>
          <a:prstGeom prst="rect">
            <a:avLst/>
          </a:prstGeom>
          <a:ln>
            <a:solidFill>
              <a:schemeClr val="tx1"/>
            </a:solidFill>
          </a:ln>
        </p:spPr>
      </p:pic>
      <p:sp>
        <p:nvSpPr>
          <p:cNvPr id="13" name="TextBox 12">
            <a:extLst>
              <a:ext uri="{FF2B5EF4-FFF2-40B4-BE49-F238E27FC236}">
                <a16:creationId xmlns:a16="http://schemas.microsoft.com/office/drawing/2014/main" id="{FD6113D8-5692-478E-9DEB-E2C90052E2D4}"/>
              </a:ext>
            </a:extLst>
          </p:cNvPr>
          <p:cNvSpPr txBox="1"/>
          <p:nvPr/>
        </p:nvSpPr>
        <p:spPr>
          <a:xfrm>
            <a:off x="6261297" y="4855255"/>
            <a:ext cx="5791200" cy="738664"/>
          </a:xfrm>
          <a:prstGeom prst="rect">
            <a:avLst/>
          </a:prstGeom>
          <a:noFill/>
        </p:spPr>
        <p:txBody>
          <a:bodyPr wrap="square" rtlCol="0">
            <a:spAutoFit/>
          </a:bodyPr>
          <a:lstStyle/>
          <a:p>
            <a:r>
              <a:rPr lang="en-US" sz="1400" dirty="0"/>
              <a:t>Since the p-value is less than 0.05, we reject the null hypothesis and claim that these features are related to the target Variable </a:t>
            </a:r>
          </a:p>
          <a:p>
            <a:r>
              <a:rPr lang="en-US" sz="1400" dirty="0"/>
              <a:t>(Except </a:t>
            </a:r>
            <a:r>
              <a:rPr lang="en-US" sz="1400" b="1" dirty="0">
                <a:effectLst/>
                <a:ea typeface="DengXian" panose="02010600030101010101" pitchFamily="2" charset="-122"/>
              </a:rPr>
              <a:t>"</a:t>
            </a:r>
            <a:r>
              <a:rPr lang="en-US" sz="1400" b="1" dirty="0" err="1">
                <a:effectLst/>
                <a:ea typeface="DengXian" panose="02010600030101010101" pitchFamily="2" charset="-122"/>
              </a:rPr>
              <a:t>PAN_flag</a:t>
            </a:r>
            <a:r>
              <a:rPr lang="en-US" sz="1400" b="1" dirty="0">
                <a:effectLst/>
                <a:ea typeface="DengXian" panose="02010600030101010101" pitchFamily="2" charset="-122"/>
              </a:rPr>
              <a:t>" and "</a:t>
            </a:r>
            <a:r>
              <a:rPr lang="en-US" sz="1400" b="1" dirty="0" err="1">
                <a:effectLst/>
                <a:ea typeface="DengXian" panose="02010600030101010101" pitchFamily="2" charset="-122"/>
              </a:rPr>
              <a:t>PERFORM_CNS.SCORE.DESCRIPTION_Not</a:t>
            </a:r>
            <a:r>
              <a:rPr lang="en-US" sz="1400" b="1" dirty="0">
                <a:effectLst/>
                <a:ea typeface="DengXian" panose="02010600030101010101" pitchFamily="2" charset="-122"/>
              </a:rPr>
              <a:t> Scored"</a:t>
            </a:r>
            <a:r>
              <a:rPr lang="en-US" sz="1400" dirty="0"/>
              <a:t>) </a:t>
            </a:r>
          </a:p>
        </p:txBody>
      </p:sp>
    </p:spTree>
    <p:extLst>
      <p:ext uri="{BB962C8B-B14F-4D97-AF65-F5344CB8AC3E}">
        <p14:creationId xmlns:p14="http://schemas.microsoft.com/office/powerpoint/2010/main" val="152521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3">
            <a:extLst>
              <a:ext uri="{FF2B5EF4-FFF2-40B4-BE49-F238E27FC236}">
                <a16:creationId xmlns:a16="http://schemas.microsoft.com/office/drawing/2014/main" id="{38CD9F36-017B-4E86-A7F6-05B95B432D3B}"/>
              </a:ext>
            </a:extLst>
          </p:cNvPr>
          <p:cNvSpPr/>
          <p:nvPr/>
        </p:nvSpPr>
        <p:spPr>
          <a:xfrm>
            <a:off x="5956904" y="1066799"/>
            <a:ext cx="206087" cy="1209001"/>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3512DDC2-C125-40D8-95DD-F904053E57C7}"/>
              </a:ext>
            </a:extLst>
          </p:cNvPr>
          <p:cNvSpPr/>
          <p:nvPr/>
        </p:nvSpPr>
        <p:spPr>
          <a:xfrm>
            <a:off x="5950374" y="2366539"/>
            <a:ext cx="206087" cy="4287984"/>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DFD0191-A9AF-4901-85D8-B212CF2C55E3}"/>
              </a:ext>
            </a:extLst>
          </p:cNvPr>
          <p:cNvSpPr txBox="1"/>
          <p:nvPr/>
        </p:nvSpPr>
        <p:spPr>
          <a:xfrm>
            <a:off x="593027" y="1196988"/>
            <a:ext cx="5029201" cy="1169551"/>
          </a:xfrm>
          <a:prstGeom prst="rect">
            <a:avLst/>
          </a:prstGeom>
          <a:noFill/>
        </p:spPr>
        <p:txBody>
          <a:bodyPr wrap="square" rtlCol="0">
            <a:spAutoFit/>
          </a:bodyPr>
          <a:lstStyle/>
          <a:p>
            <a:r>
              <a:rPr lang="en-US" sz="1400" b="1" u="sng" dirty="0">
                <a:effectLst/>
                <a:cs typeface="Proxima Nova"/>
              </a:rPr>
              <a:t>Encoding Categorical Variables:</a:t>
            </a:r>
          </a:p>
          <a:p>
            <a:endParaRPr lang="en-US" sz="1400" b="1" dirty="0">
              <a:effectLst/>
              <a:cs typeface="Proxima Nova"/>
            </a:endParaRPr>
          </a:p>
          <a:p>
            <a:r>
              <a:rPr lang="en-US" sz="1400" dirty="0">
                <a:cs typeface="Proxima Nova"/>
              </a:rPr>
              <a:t>One Hot Encoding for features:</a:t>
            </a:r>
          </a:p>
          <a:p>
            <a:r>
              <a:rPr lang="en-US" sz="1400" b="1" dirty="0">
                <a:effectLst/>
                <a:cs typeface="Proxima Nova"/>
              </a:rPr>
              <a:t>	</a:t>
            </a:r>
            <a:r>
              <a:rPr lang="en-US" sz="1400" dirty="0">
                <a:effectLst/>
                <a:ea typeface="DengXian" panose="02010600030101010101" pitchFamily="2" charset="-122"/>
              </a:rPr>
              <a:t>“</a:t>
            </a:r>
            <a:r>
              <a:rPr lang="en-US" sz="1400" dirty="0" err="1">
                <a:effectLst/>
                <a:ea typeface="DengXian" panose="02010600030101010101" pitchFamily="2" charset="-122"/>
              </a:rPr>
              <a:t>Employment.Type</a:t>
            </a:r>
            <a:r>
              <a:rPr lang="en-US" sz="1400" dirty="0">
                <a:effectLst/>
                <a:ea typeface="DengXian" panose="02010600030101010101" pitchFamily="2" charset="-122"/>
              </a:rPr>
              <a:t>”,</a:t>
            </a:r>
          </a:p>
          <a:p>
            <a:r>
              <a:rPr lang="en-US" sz="1400" dirty="0">
                <a:ea typeface="DengXian" panose="02010600030101010101" pitchFamily="2" charset="-122"/>
              </a:rPr>
              <a:t>	</a:t>
            </a:r>
            <a:r>
              <a:rPr lang="en-US" sz="1400" dirty="0">
                <a:effectLst/>
                <a:ea typeface="DengXian" panose="02010600030101010101" pitchFamily="2" charset="-122"/>
              </a:rPr>
              <a:t>“PERFORM_CNS.SCORE.DESCRIPTION”</a:t>
            </a:r>
          </a:p>
        </p:txBody>
      </p:sp>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EXPLORATORY DATA ANALYSIS</a:t>
            </a:r>
          </a:p>
        </p:txBody>
      </p:sp>
      <p:sp>
        <p:nvSpPr>
          <p:cNvPr id="6" name="TextBox 5">
            <a:extLst>
              <a:ext uri="{FF2B5EF4-FFF2-40B4-BE49-F238E27FC236}">
                <a16:creationId xmlns:a16="http://schemas.microsoft.com/office/drawing/2014/main" id="{137B057E-0FAE-4B17-8C91-9CED67B3A1DD}"/>
              </a:ext>
            </a:extLst>
          </p:cNvPr>
          <p:cNvSpPr txBox="1"/>
          <p:nvPr/>
        </p:nvSpPr>
        <p:spPr>
          <a:xfrm>
            <a:off x="6497667" y="1197694"/>
            <a:ext cx="5029201" cy="954107"/>
          </a:xfrm>
          <a:prstGeom prst="rect">
            <a:avLst/>
          </a:prstGeom>
          <a:noFill/>
        </p:spPr>
        <p:txBody>
          <a:bodyPr wrap="square" rtlCol="0">
            <a:spAutoFit/>
          </a:bodyPr>
          <a:lstStyle/>
          <a:p>
            <a:r>
              <a:rPr lang="en-US" sz="1400" b="1" u="sng" dirty="0">
                <a:effectLst/>
                <a:cs typeface="Proxima Nova"/>
              </a:rPr>
              <a:t>Outlier Treatment:</a:t>
            </a:r>
          </a:p>
          <a:p>
            <a:endParaRPr lang="en-US" sz="1400" b="1" dirty="0">
              <a:effectLst/>
              <a:cs typeface="Proxima Nova"/>
            </a:endParaRPr>
          </a:p>
          <a:p>
            <a:r>
              <a:rPr lang="en-US" sz="1400" dirty="0">
                <a:effectLst/>
                <a:cs typeface="Proxima Nova"/>
              </a:rPr>
              <a:t>	Power Transfor</a:t>
            </a:r>
            <a:r>
              <a:rPr lang="en-US" sz="1400" dirty="0">
                <a:cs typeface="Proxima Nova"/>
              </a:rPr>
              <a:t>m and Log Transform for features 	which showed better skewness after transformation.</a:t>
            </a:r>
            <a:endParaRPr lang="en-US" sz="1400" dirty="0">
              <a:effectLst/>
              <a:cs typeface="Proxima Nova"/>
            </a:endParaRPr>
          </a:p>
        </p:txBody>
      </p:sp>
      <p:sp>
        <p:nvSpPr>
          <p:cNvPr id="9" name="TextBox 8">
            <a:extLst>
              <a:ext uri="{FF2B5EF4-FFF2-40B4-BE49-F238E27FC236}">
                <a16:creationId xmlns:a16="http://schemas.microsoft.com/office/drawing/2014/main" id="{221E0E75-5159-4E3E-8297-6F39DFEF91BD}"/>
              </a:ext>
            </a:extLst>
          </p:cNvPr>
          <p:cNvSpPr txBox="1"/>
          <p:nvPr/>
        </p:nvSpPr>
        <p:spPr>
          <a:xfrm>
            <a:off x="599652" y="3496749"/>
            <a:ext cx="5029201" cy="307777"/>
          </a:xfrm>
          <a:prstGeom prst="rect">
            <a:avLst/>
          </a:prstGeom>
          <a:noFill/>
        </p:spPr>
        <p:txBody>
          <a:bodyPr wrap="square" rtlCol="0">
            <a:spAutoFit/>
          </a:bodyPr>
          <a:lstStyle/>
          <a:p>
            <a:r>
              <a:rPr lang="en-US" sz="1400" b="1" u="sng" dirty="0">
                <a:effectLst/>
                <a:cs typeface="Proxima Nova"/>
              </a:rPr>
              <a:t>Scaling: </a:t>
            </a:r>
            <a:r>
              <a:rPr lang="en-US" sz="1400" dirty="0">
                <a:cs typeface="Proxima Nova"/>
              </a:rPr>
              <a:t>Using Standard Scalar Function</a:t>
            </a:r>
            <a:endParaRPr lang="en-US" sz="1400" dirty="0">
              <a:effectLst/>
              <a:cs typeface="Proxima Nova"/>
            </a:endParaRPr>
          </a:p>
        </p:txBody>
      </p:sp>
      <p:sp>
        <p:nvSpPr>
          <p:cNvPr id="12" name="TextBox 11">
            <a:extLst>
              <a:ext uri="{FF2B5EF4-FFF2-40B4-BE49-F238E27FC236}">
                <a16:creationId xmlns:a16="http://schemas.microsoft.com/office/drawing/2014/main" id="{28A5A774-10C3-43E6-A37E-D962795FA58B}"/>
              </a:ext>
            </a:extLst>
          </p:cNvPr>
          <p:cNvSpPr txBox="1"/>
          <p:nvPr/>
        </p:nvSpPr>
        <p:spPr>
          <a:xfrm>
            <a:off x="593033" y="5129322"/>
            <a:ext cx="5029201" cy="1728678"/>
          </a:xfrm>
          <a:prstGeom prst="rect">
            <a:avLst/>
          </a:prstGeom>
          <a:noFill/>
        </p:spPr>
        <p:txBody>
          <a:bodyPr wrap="square" rtlCol="0">
            <a:spAutoFit/>
          </a:bodyPr>
          <a:lstStyle/>
          <a:p>
            <a:r>
              <a:rPr lang="en-US" sz="1400" b="1" u="sng" dirty="0">
                <a:effectLst/>
                <a:cs typeface="Proxima Nova"/>
              </a:rPr>
              <a:t>Train and Test Split</a:t>
            </a:r>
          </a:p>
          <a:p>
            <a:r>
              <a:rPr lang="en-US" sz="1400" dirty="0">
                <a:cs typeface="Proxima Nova"/>
              </a:rPr>
              <a:t>	Train Set – 80% , Test Set – 20%</a:t>
            </a:r>
          </a:p>
          <a:p>
            <a:pPr marL="1143000" marR="0" lvl="2" indent="-228600" algn="just">
              <a:spcBef>
                <a:spcPts val="1000"/>
              </a:spcBef>
              <a:spcAft>
                <a:spcPts val="0"/>
              </a:spcAft>
              <a:buFont typeface="Wingdings" panose="05000000000000000000" pitchFamily="2" charset="2"/>
              <a:buChar char=""/>
            </a:pPr>
            <a:r>
              <a:rPr lang="en-US" sz="1400" dirty="0">
                <a:solidFill>
                  <a:srgbClr val="353744"/>
                </a:solidFill>
                <a:effectLst/>
                <a:ea typeface="Arial" panose="020B0604020202020204" pitchFamily="34" charset="0"/>
                <a:cs typeface="Proxima Nova"/>
              </a:rPr>
              <a:t>Train Set :</a:t>
            </a:r>
            <a:endParaRPr lang="en-US" sz="1400" dirty="0">
              <a:solidFill>
                <a:srgbClr val="353744"/>
              </a:solidFill>
              <a:effectLst/>
              <a:cs typeface="Proxima Nova"/>
            </a:endParaRPr>
          </a:p>
          <a:p>
            <a:pPr marL="1600200" marR="0" lvl="3" indent="-228600" algn="just">
              <a:spcBef>
                <a:spcPts val="0"/>
              </a:spcBef>
              <a:spcAft>
                <a:spcPts val="0"/>
              </a:spcAft>
              <a:buFont typeface="Symbol" panose="05050102010706020507" pitchFamily="18" charset="2"/>
              <a:buChar char=""/>
            </a:pPr>
            <a:r>
              <a:rPr lang="en-US" sz="1400" dirty="0" err="1">
                <a:solidFill>
                  <a:srgbClr val="353744"/>
                </a:solidFill>
                <a:effectLst/>
                <a:ea typeface="Arial" panose="020B0604020202020204" pitchFamily="34" charset="0"/>
                <a:cs typeface="Proxima Nova"/>
              </a:rPr>
              <a:t>X_train</a:t>
            </a:r>
            <a:r>
              <a:rPr lang="en-US" sz="1400" dirty="0">
                <a:solidFill>
                  <a:srgbClr val="353744"/>
                </a:solidFill>
                <a:effectLst/>
                <a:ea typeface="Arial" panose="020B0604020202020204" pitchFamily="34" charset="0"/>
                <a:cs typeface="Proxima Nova"/>
              </a:rPr>
              <a:t> = (180394, 34), </a:t>
            </a:r>
            <a:r>
              <a:rPr lang="en-US" sz="1400" dirty="0" err="1">
                <a:solidFill>
                  <a:srgbClr val="353744"/>
                </a:solidFill>
                <a:effectLst/>
                <a:ea typeface="Arial" panose="020B0604020202020204" pitchFamily="34" charset="0"/>
                <a:cs typeface="Proxima Nova"/>
              </a:rPr>
              <a:t>Y_train</a:t>
            </a:r>
            <a:r>
              <a:rPr lang="en-US" sz="1400" dirty="0">
                <a:solidFill>
                  <a:srgbClr val="353744"/>
                </a:solidFill>
                <a:effectLst/>
                <a:ea typeface="Arial" panose="020B0604020202020204" pitchFamily="34" charset="0"/>
                <a:cs typeface="Proxima Nova"/>
              </a:rPr>
              <a:t> = (180394,)</a:t>
            </a:r>
            <a:endParaRPr lang="en-US" sz="1400" dirty="0">
              <a:solidFill>
                <a:srgbClr val="353744"/>
              </a:solidFill>
              <a:effectLst/>
              <a:cs typeface="Proxima Nova"/>
            </a:endParaRPr>
          </a:p>
          <a:p>
            <a:pPr marL="1143000" marR="0" lvl="2" indent="-228600" algn="just">
              <a:spcBef>
                <a:spcPts val="0"/>
              </a:spcBef>
              <a:spcAft>
                <a:spcPts val="0"/>
              </a:spcAft>
              <a:buFont typeface="Wingdings" panose="05000000000000000000" pitchFamily="2" charset="2"/>
              <a:buChar char=""/>
            </a:pPr>
            <a:r>
              <a:rPr lang="en-US" sz="1400" dirty="0">
                <a:solidFill>
                  <a:srgbClr val="353744"/>
                </a:solidFill>
                <a:effectLst/>
                <a:ea typeface="Arial" panose="020B0604020202020204" pitchFamily="34" charset="0"/>
                <a:cs typeface="Proxima Nova"/>
              </a:rPr>
              <a:t>Test Set :</a:t>
            </a:r>
            <a:endParaRPr lang="en-US" sz="1400" dirty="0">
              <a:solidFill>
                <a:srgbClr val="353744"/>
              </a:solidFill>
              <a:effectLst/>
              <a:cs typeface="Proxima Nova"/>
            </a:endParaRPr>
          </a:p>
          <a:p>
            <a:pPr marL="1600200" marR="0" lvl="3" indent="-228600" algn="just">
              <a:spcBef>
                <a:spcPts val="0"/>
              </a:spcBef>
              <a:spcAft>
                <a:spcPts val="0"/>
              </a:spcAft>
              <a:buFont typeface="Symbol" panose="05050102010706020507" pitchFamily="18" charset="2"/>
              <a:buChar char=""/>
            </a:pPr>
            <a:r>
              <a:rPr lang="en-US" sz="1400" dirty="0" err="1">
                <a:solidFill>
                  <a:srgbClr val="353744"/>
                </a:solidFill>
                <a:effectLst/>
                <a:ea typeface="Arial" panose="020B0604020202020204" pitchFamily="34" charset="0"/>
                <a:cs typeface="Proxima Nova"/>
              </a:rPr>
              <a:t>X_test</a:t>
            </a:r>
            <a:r>
              <a:rPr lang="en-US" sz="1400" dirty="0">
                <a:solidFill>
                  <a:srgbClr val="353744"/>
                </a:solidFill>
                <a:effectLst/>
                <a:ea typeface="Arial" panose="020B0604020202020204" pitchFamily="34" charset="0"/>
                <a:cs typeface="Proxima Nova"/>
              </a:rPr>
              <a:t> =</a:t>
            </a:r>
            <a:r>
              <a:rPr lang="en-US" sz="1400" dirty="0">
                <a:solidFill>
                  <a:srgbClr val="353744"/>
                </a:solidFill>
                <a:effectLst/>
                <a:cs typeface="Proxima Nova"/>
              </a:rPr>
              <a:t> </a:t>
            </a:r>
            <a:r>
              <a:rPr lang="en-US" sz="1400" dirty="0">
                <a:solidFill>
                  <a:srgbClr val="353744"/>
                </a:solidFill>
                <a:effectLst/>
                <a:ea typeface="Arial" panose="020B0604020202020204" pitchFamily="34" charset="0"/>
                <a:cs typeface="Proxima Nova"/>
              </a:rPr>
              <a:t>(45099, 34), </a:t>
            </a:r>
            <a:r>
              <a:rPr lang="en-US" sz="1400" dirty="0" err="1">
                <a:solidFill>
                  <a:srgbClr val="353744"/>
                </a:solidFill>
                <a:effectLst/>
                <a:ea typeface="Arial" panose="020B0604020202020204" pitchFamily="34" charset="0"/>
                <a:cs typeface="Proxima Nova"/>
              </a:rPr>
              <a:t>Y_test</a:t>
            </a:r>
            <a:r>
              <a:rPr lang="en-US" sz="1400" dirty="0">
                <a:solidFill>
                  <a:srgbClr val="353744"/>
                </a:solidFill>
                <a:effectLst/>
                <a:ea typeface="Arial" panose="020B0604020202020204" pitchFamily="34" charset="0"/>
                <a:cs typeface="Proxima Nova"/>
              </a:rPr>
              <a:t> = (45099,)</a:t>
            </a:r>
            <a:endParaRPr lang="en-US" sz="1400" dirty="0">
              <a:solidFill>
                <a:srgbClr val="353744"/>
              </a:solidFill>
              <a:effectLst/>
              <a:cs typeface="Proxima Nova"/>
            </a:endParaRPr>
          </a:p>
          <a:p>
            <a:endParaRPr lang="en-US" sz="1400" dirty="0">
              <a:effectLst/>
              <a:cs typeface="Proxima Nova"/>
            </a:endParaRPr>
          </a:p>
        </p:txBody>
      </p:sp>
      <p:sp>
        <p:nvSpPr>
          <p:cNvPr id="17" name="TextBox 16">
            <a:extLst>
              <a:ext uri="{FF2B5EF4-FFF2-40B4-BE49-F238E27FC236}">
                <a16:creationId xmlns:a16="http://schemas.microsoft.com/office/drawing/2014/main" id="{1C81AC67-C4B1-431F-9079-661399798106}"/>
              </a:ext>
            </a:extLst>
          </p:cNvPr>
          <p:cNvSpPr txBox="1"/>
          <p:nvPr/>
        </p:nvSpPr>
        <p:spPr>
          <a:xfrm>
            <a:off x="573155" y="3790494"/>
            <a:ext cx="5029201" cy="738664"/>
          </a:xfrm>
          <a:prstGeom prst="rect">
            <a:avLst/>
          </a:prstGeom>
          <a:noFill/>
        </p:spPr>
        <p:txBody>
          <a:bodyPr wrap="square" rtlCol="0">
            <a:spAutoFit/>
          </a:bodyPr>
          <a:lstStyle/>
          <a:p>
            <a:r>
              <a:rPr lang="en-US" sz="1400" b="1" u="sng" dirty="0">
                <a:effectLst/>
                <a:cs typeface="Proxima Nova"/>
              </a:rPr>
              <a:t>Data Imbalance Test:</a:t>
            </a:r>
          </a:p>
          <a:p>
            <a:endParaRPr lang="en-US" sz="1400" b="1" dirty="0">
              <a:effectLst/>
              <a:cs typeface="Proxima Nova"/>
            </a:endParaRPr>
          </a:p>
          <a:p>
            <a:r>
              <a:rPr lang="en-US" sz="1400" dirty="0">
                <a:effectLst/>
                <a:cs typeface="Proxima Nova"/>
              </a:rPr>
              <a:t>	</a:t>
            </a:r>
            <a:r>
              <a:rPr lang="en-US" sz="1400" dirty="0">
                <a:cs typeface="Proxima Nova"/>
              </a:rPr>
              <a:t>.</a:t>
            </a:r>
            <a:endParaRPr lang="en-US" sz="1400" dirty="0">
              <a:effectLst/>
              <a:cs typeface="Proxima Nova"/>
            </a:endParaRPr>
          </a:p>
        </p:txBody>
      </p:sp>
      <p:pic>
        <p:nvPicPr>
          <p:cNvPr id="5" name="Picture 4">
            <a:extLst>
              <a:ext uri="{FF2B5EF4-FFF2-40B4-BE49-F238E27FC236}">
                <a16:creationId xmlns:a16="http://schemas.microsoft.com/office/drawing/2014/main" id="{C2E276BA-F5C7-4222-AA8A-849099F6B83C}"/>
              </a:ext>
            </a:extLst>
          </p:cNvPr>
          <p:cNvPicPr>
            <a:picLocks noChangeAspect="1"/>
          </p:cNvPicPr>
          <p:nvPr/>
        </p:nvPicPr>
        <p:blipFill>
          <a:blip r:embed="rId3"/>
          <a:stretch>
            <a:fillRect/>
          </a:stretch>
        </p:blipFill>
        <p:spPr>
          <a:xfrm>
            <a:off x="1153148" y="4096913"/>
            <a:ext cx="3620377" cy="919370"/>
          </a:xfrm>
          <a:prstGeom prst="rect">
            <a:avLst/>
          </a:prstGeom>
        </p:spPr>
      </p:pic>
      <p:pic>
        <p:nvPicPr>
          <p:cNvPr id="18" name="Picture 17">
            <a:extLst>
              <a:ext uri="{FF2B5EF4-FFF2-40B4-BE49-F238E27FC236}">
                <a16:creationId xmlns:a16="http://schemas.microsoft.com/office/drawing/2014/main" id="{45EBEC77-3AF4-4BCA-807E-0D05FDE6F712}"/>
              </a:ext>
            </a:extLst>
          </p:cNvPr>
          <p:cNvPicPr>
            <a:picLocks noChangeAspect="1"/>
          </p:cNvPicPr>
          <p:nvPr/>
        </p:nvPicPr>
        <p:blipFill>
          <a:blip r:embed="rId4"/>
          <a:stretch>
            <a:fillRect/>
          </a:stretch>
        </p:blipFill>
        <p:spPr>
          <a:xfrm>
            <a:off x="2095827" y="2298173"/>
            <a:ext cx="2036850" cy="1164887"/>
          </a:xfrm>
          <a:prstGeom prst="rect">
            <a:avLst/>
          </a:prstGeom>
        </p:spPr>
      </p:pic>
      <p:pic>
        <p:nvPicPr>
          <p:cNvPr id="20" name="Picture 19">
            <a:extLst>
              <a:ext uri="{FF2B5EF4-FFF2-40B4-BE49-F238E27FC236}">
                <a16:creationId xmlns:a16="http://schemas.microsoft.com/office/drawing/2014/main" id="{A8D68FF4-2605-466B-8BF3-028273DD18E5}"/>
              </a:ext>
            </a:extLst>
          </p:cNvPr>
          <p:cNvPicPr>
            <a:picLocks noChangeAspect="1"/>
          </p:cNvPicPr>
          <p:nvPr/>
        </p:nvPicPr>
        <p:blipFill>
          <a:blip r:embed="rId5"/>
          <a:stretch>
            <a:fillRect/>
          </a:stretch>
        </p:blipFill>
        <p:spPr>
          <a:xfrm>
            <a:off x="6245289" y="2373435"/>
            <a:ext cx="5827644" cy="1823662"/>
          </a:xfrm>
          <a:prstGeom prst="rect">
            <a:avLst/>
          </a:prstGeom>
        </p:spPr>
      </p:pic>
      <p:pic>
        <p:nvPicPr>
          <p:cNvPr id="22" name="Picture 21">
            <a:extLst>
              <a:ext uri="{FF2B5EF4-FFF2-40B4-BE49-F238E27FC236}">
                <a16:creationId xmlns:a16="http://schemas.microsoft.com/office/drawing/2014/main" id="{8284894E-6A3F-4F85-A86B-12DA2E49819F}"/>
              </a:ext>
            </a:extLst>
          </p:cNvPr>
          <p:cNvPicPr>
            <a:picLocks noChangeAspect="1"/>
          </p:cNvPicPr>
          <p:nvPr/>
        </p:nvPicPr>
        <p:blipFill>
          <a:blip r:embed="rId6"/>
          <a:stretch>
            <a:fillRect/>
          </a:stretch>
        </p:blipFill>
        <p:spPr>
          <a:xfrm>
            <a:off x="6301380" y="4267200"/>
            <a:ext cx="5715462" cy="1823662"/>
          </a:xfrm>
          <a:prstGeom prst="rect">
            <a:avLst/>
          </a:prstGeom>
        </p:spPr>
      </p:pic>
    </p:spTree>
    <p:extLst>
      <p:ext uri="{BB962C8B-B14F-4D97-AF65-F5344CB8AC3E}">
        <p14:creationId xmlns:p14="http://schemas.microsoft.com/office/powerpoint/2010/main" val="412701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3DCE52-2493-4603-B417-8FA7E78C61CD}"/>
              </a:ext>
            </a:extLst>
          </p:cNvPr>
          <p:cNvSpPr txBox="1">
            <a:spLocks/>
          </p:cNvSpPr>
          <p:nvPr/>
        </p:nvSpPr>
        <p:spPr>
          <a:xfrm>
            <a:off x="3365777" y="221996"/>
            <a:ext cx="5195890" cy="754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EXPLORATORY DATA ANALYSIS</a:t>
            </a:r>
          </a:p>
        </p:txBody>
      </p:sp>
      <p:sp>
        <p:nvSpPr>
          <p:cNvPr id="13" name="TextBox 12">
            <a:extLst>
              <a:ext uri="{FF2B5EF4-FFF2-40B4-BE49-F238E27FC236}">
                <a16:creationId xmlns:a16="http://schemas.microsoft.com/office/drawing/2014/main" id="{F58DCC22-B179-4F00-8BE5-A9BB33DDFDF3}"/>
              </a:ext>
            </a:extLst>
          </p:cNvPr>
          <p:cNvSpPr txBox="1"/>
          <p:nvPr/>
        </p:nvSpPr>
        <p:spPr>
          <a:xfrm>
            <a:off x="4596468" y="969434"/>
            <a:ext cx="5029201" cy="523220"/>
          </a:xfrm>
          <a:prstGeom prst="rect">
            <a:avLst/>
          </a:prstGeom>
          <a:noFill/>
        </p:spPr>
        <p:txBody>
          <a:bodyPr wrap="square" rtlCol="0">
            <a:spAutoFit/>
          </a:bodyPr>
          <a:lstStyle/>
          <a:p>
            <a:r>
              <a:rPr lang="en-US" sz="1400" b="1" u="sng" dirty="0">
                <a:effectLst/>
                <a:cs typeface="Proxima Nova"/>
              </a:rPr>
              <a:t>Multicollinearity Test – VIF method::</a:t>
            </a:r>
          </a:p>
          <a:p>
            <a:r>
              <a:rPr lang="en-US" sz="1400" b="1" dirty="0">
                <a:cs typeface="Proxima Nova"/>
              </a:rPr>
              <a:t>	</a:t>
            </a:r>
            <a:endParaRPr lang="en-US" sz="1400" dirty="0">
              <a:effectLst/>
              <a:cs typeface="Proxima Nova"/>
            </a:endParaRPr>
          </a:p>
        </p:txBody>
      </p:sp>
      <p:pic>
        <p:nvPicPr>
          <p:cNvPr id="14" name="Picture 13">
            <a:extLst>
              <a:ext uri="{FF2B5EF4-FFF2-40B4-BE49-F238E27FC236}">
                <a16:creationId xmlns:a16="http://schemas.microsoft.com/office/drawing/2014/main" id="{05A7FCD0-C23F-4DF6-85E8-E679FE077843}"/>
              </a:ext>
            </a:extLst>
          </p:cNvPr>
          <p:cNvPicPr/>
          <p:nvPr/>
        </p:nvPicPr>
        <p:blipFill>
          <a:blip r:embed="rId3"/>
          <a:stretch>
            <a:fillRect/>
          </a:stretch>
        </p:blipFill>
        <p:spPr>
          <a:xfrm>
            <a:off x="4267200" y="1740063"/>
            <a:ext cx="1973304" cy="4157870"/>
          </a:xfrm>
          <a:prstGeom prst="rect">
            <a:avLst/>
          </a:prstGeom>
          <a:ln>
            <a:solidFill>
              <a:schemeClr val="tx1"/>
            </a:solidFill>
          </a:ln>
        </p:spPr>
      </p:pic>
      <p:pic>
        <p:nvPicPr>
          <p:cNvPr id="15" name="Picture 14">
            <a:extLst>
              <a:ext uri="{FF2B5EF4-FFF2-40B4-BE49-F238E27FC236}">
                <a16:creationId xmlns:a16="http://schemas.microsoft.com/office/drawing/2014/main" id="{95A60AB1-ED0F-4777-B7F0-B45109BE6560}"/>
              </a:ext>
            </a:extLst>
          </p:cNvPr>
          <p:cNvPicPr/>
          <p:nvPr/>
        </p:nvPicPr>
        <p:blipFill>
          <a:blip r:embed="rId4"/>
          <a:stretch>
            <a:fillRect/>
          </a:stretch>
        </p:blipFill>
        <p:spPr>
          <a:xfrm>
            <a:off x="1152245" y="1384055"/>
            <a:ext cx="1933084" cy="5072806"/>
          </a:xfrm>
          <a:prstGeom prst="rect">
            <a:avLst/>
          </a:prstGeom>
          <a:ln>
            <a:solidFill>
              <a:schemeClr val="tx1"/>
            </a:solidFill>
          </a:ln>
        </p:spPr>
      </p:pic>
      <p:sp>
        <p:nvSpPr>
          <p:cNvPr id="2" name="TextBox 1">
            <a:extLst>
              <a:ext uri="{FF2B5EF4-FFF2-40B4-BE49-F238E27FC236}">
                <a16:creationId xmlns:a16="http://schemas.microsoft.com/office/drawing/2014/main" id="{7FC5D4E7-7985-48FE-8677-D20947CB5A8D}"/>
              </a:ext>
            </a:extLst>
          </p:cNvPr>
          <p:cNvSpPr txBox="1"/>
          <p:nvPr/>
        </p:nvSpPr>
        <p:spPr>
          <a:xfrm>
            <a:off x="1221472" y="6530978"/>
            <a:ext cx="1933084" cy="307777"/>
          </a:xfrm>
          <a:prstGeom prst="rect">
            <a:avLst/>
          </a:prstGeom>
          <a:noFill/>
        </p:spPr>
        <p:txBody>
          <a:bodyPr wrap="square" rtlCol="0">
            <a:spAutoFit/>
          </a:bodyPr>
          <a:lstStyle/>
          <a:p>
            <a:r>
              <a:rPr lang="en-US" sz="1400" dirty="0"/>
              <a:t>Before VIF Treatment</a:t>
            </a:r>
          </a:p>
        </p:txBody>
      </p:sp>
      <p:sp>
        <p:nvSpPr>
          <p:cNvPr id="16" name="TextBox 15">
            <a:extLst>
              <a:ext uri="{FF2B5EF4-FFF2-40B4-BE49-F238E27FC236}">
                <a16:creationId xmlns:a16="http://schemas.microsoft.com/office/drawing/2014/main" id="{3C3D88CE-C2E6-464A-868B-61F7A351468D}"/>
              </a:ext>
            </a:extLst>
          </p:cNvPr>
          <p:cNvSpPr txBox="1"/>
          <p:nvPr/>
        </p:nvSpPr>
        <p:spPr>
          <a:xfrm>
            <a:off x="4495800" y="6128423"/>
            <a:ext cx="1744703" cy="307777"/>
          </a:xfrm>
          <a:prstGeom prst="rect">
            <a:avLst/>
          </a:prstGeom>
          <a:noFill/>
        </p:spPr>
        <p:txBody>
          <a:bodyPr wrap="square" rtlCol="0">
            <a:spAutoFit/>
          </a:bodyPr>
          <a:lstStyle/>
          <a:p>
            <a:r>
              <a:rPr lang="en-US" sz="1400" dirty="0"/>
              <a:t>After VIF Treatment</a:t>
            </a:r>
          </a:p>
        </p:txBody>
      </p:sp>
      <p:sp>
        <p:nvSpPr>
          <p:cNvPr id="3" name="TextBox 2">
            <a:extLst>
              <a:ext uri="{FF2B5EF4-FFF2-40B4-BE49-F238E27FC236}">
                <a16:creationId xmlns:a16="http://schemas.microsoft.com/office/drawing/2014/main" id="{72D08EB9-1C19-4894-8438-C03A60BE77F4}"/>
              </a:ext>
            </a:extLst>
          </p:cNvPr>
          <p:cNvSpPr txBox="1"/>
          <p:nvPr/>
        </p:nvSpPr>
        <p:spPr>
          <a:xfrm>
            <a:off x="8763000" y="2309084"/>
            <a:ext cx="2598075" cy="1600438"/>
          </a:xfrm>
          <a:prstGeom prst="rect">
            <a:avLst/>
          </a:prstGeom>
          <a:noFill/>
        </p:spPr>
        <p:txBody>
          <a:bodyPr wrap="square" rtlCol="0">
            <a:spAutoFit/>
          </a:bodyPr>
          <a:lstStyle/>
          <a:p>
            <a:r>
              <a:rPr lang="en-US" sz="1400" dirty="0"/>
              <a:t>After repeating the steps of removing the feature having max VIF value for every iteration, the code have dropped certain columns and finally we achieve VIF values for all the columns less than 5</a:t>
            </a:r>
          </a:p>
        </p:txBody>
      </p:sp>
    </p:spTree>
    <p:extLst>
      <p:ext uri="{BB962C8B-B14F-4D97-AF65-F5344CB8AC3E}">
        <p14:creationId xmlns:p14="http://schemas.microsoft.com/office/powerpoint/2010/main" val="4081711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1478</Words>
  <Application>Microsoft Office PowerPoint</Application>
  <PresentationFormat>Widescreen</PresentationFormat>
  <Paragraphs>160</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Proxima Nova</vt:lpstr>
      <vt:lpstr>Trebuchet MS (Body)</vt:lpstr>
      <vt:lpstr>Arial</vt:lpstr>
      <vt:lpstr>Calibri</vt:lpstr>
      <vt:lpstr>Symbol</vt:lpstr>
      <vt:lpstr>Times New Roman</vt:lpstr>
      <vt:lpstr>Wingdings</vt:lpstr>
      <vt:lpstr>Office Theme</vt:lpstr>
      <vt:lpstr>PowerPoint Presentation</vt:lpstr>
      <vt:lpstr>PowerPoint Presentation</vt:lpstr>
      <vt:lpstr>Data Pre-Processing</vt:lpstr>
      <vt:lpstr>PowerPoint Presentation</vt:lpstr>
      <vt:lpstr>PowerPoint Presentation</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 Chandra Raj V</cp:lastModifiedBy>
  <cp:revision>320</cp:revision>
  <dcterms:created xsi:type="dcterms:W3CDTF">2017-03-30T12:09:41Z</dcterms:created>
  <dcterms:modified xsi:type="dcterms:W3CDTF">2022-02-11T10:05:40Z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5c15001-c8e1-4e59-97bd-905e2080daab_Enabled">
    <vt:lpwstr>true</vt:lpwstr>
  </property>
  <property fmtid="{D5CDD505-2E9C-101B-9397-08002B2CF9AE}" pid="3" name="MSIP_Label_35c15001-c8e1-4e59-97bd-905e2080daab_SetDate">
    <vt:lpwstr>2022-02-10T13:23:17Z</vt:lpwstr>
  </property>
  <property fmtid="{D5CDD505-2E9C-101B-9397-08002B2CF9AE}" pid="4" name="MSIP_Label_35c15001-c8e1-4e59-97bd-905e2080daab_Method">
    <vt:lpwstr>Standard</vt:lpwstr>
  </property>
  <property fmtid="{D5CDD505-2E9C-101B-9397-08002B2CF9AE}" pid="5" name="MSIP_Label_35c15001-c8e1-4e59-97bd-905e2080daab_Name">
    <vt:lpwstr>Confidential</vt:lpwstr>
  </property>
  <property fmtid="{D5CDD505-2E9C-101B-9397-08002B2CF9AE}" pid="6" name="MSIP_Label_35c15001-c8e1-4e59-97bd-905e2080daab_SiteId">
    <vt:lpwstr>c0701940-7b3f-4116-a59f-159078bc3c63</vt:lpwstr>
  </property>
  <property fmtid="{D5CDD505-2E9C-101B-9397-08002B2CF9AE}" pid="7" name="MSIP_Label_35c15001-c8e1-4e59-97bd-905e2080daab_ActionId">
    <vt:lpwstr>76a63306-cb72-4dcd-9427-c5d729b5bb63</vt:lpwstr>
  </property>
  <property fmtid="{D5CDD505-2E9C-101B-9397-08002B2CF9AE}" pid="8" name="MSIP_Label_35c15001-c8e1-4e59-97bd-905e2080daab_ContentBits">
    <vt:lpwstr>2</vt:lpwstr>
  </property>
</Properties>
</file>