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747" r:id="rId1"/>
  </p:sldMasterIdLst>
  <p:notesMasterIdLst>
    <p:notesMasterId r:id="rId26"/>
  </p:notesMasterIdLst>
  <p:sldIdLst>
    <p:sldId id="470" r:id="rId2"/>
    <p:sldId id="266" r:id="rId3"/>
    <p:sldId id="402" r:id="rId4"/>
    <p:sldId id="471" r:id="rId5"/>
    <p:sldId id="472" r:id="rId6"/>
    <p:sldId id="473" r:id="rId7"/>
    <p:sldId id="403" r:id="rId8"/>
    <p:sldId id="476" r:id="rId9"/>
    <p:sldId id="477" r:id="rId10"/>
    <p:sldId id="481" r:id="rId11"/>
    <p:sldId id="490" r:id="rId12"/>
    <p:sldId id="478" r:id="rId13"/>
    <p:sldId id="479" r:id="rId14"/>
    <p:sldId id="404" r:id="rId15"/>
    <p:sldId id="406" r:id="rId16"/>
    <p:sldId id="474" r:id="rId17"/>
    <p:sldId id="491" r:id="rId18"/>
    <p:sldId id="482" r:id="rId19"/>
    <p:sldId id="488" r:id="rId20"/>
    <p:sldId id="484" r:id="rId21"/>
    <p:sldId id="483" r:id="rId22"/>
    <p:sldId id="485" r:id="rId23"/>
    <p:sldId id="487" r:id="rId24"/>
    <p:sldId id="489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3A9ED9"/>
    <a:srgbClr val="FFFFFF"/>
    <a:srgbClr val="434343"/>
    <a:srgbClr val="2424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7030"/>
  </p:normalViewPr>
  <p:slideViewPr>
    <p:cSldViewPr snapToGrid="0" snapToObjects="1" showGuides="1">
      <p:cViewPr varScale="1">
        <p:scale>
          <a:sx n="214" d="100"/>
          <a:sy n="214" d="100"/>
        </p:scale>
        <p:origin x="504" y="168"/>
      </p:cViewPr>
      <p:guideLst>
        <p:guide orient="horz" pos="162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242812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29823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838934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553124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811177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206745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767556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96976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113483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687193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40909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757270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349930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570497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227301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3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4143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239438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50266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313944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914915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782640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15450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unsplash.com/photos/blW_wt1L_L4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unsplash.com/photos/blW_wt1L_L4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E4F5-45E6-4947-B303-14C73AC7E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4436C-4FAC-A340-A50B-C7F2E600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42D31-67F3-CB4C-8428-C5039A33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C6C8-96BF-CD46-AD69-4418BC319F7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864FB-62C0-0340-ADAD-10CAF998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817FF-B75C-FA40-9355-F54B4B02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C959-7F95-D34E-89F2-F85CE44B17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Google Shape;63;p14">
            <a:extLst>
              <a:ext uri="{FF2B5EF4-FFF2-40B4-BE49-F238E27FC236}">
                <a16:creationId xmlns:a16="http://schemas.microsoft.com/office/drawing/2014/main" id="{EA16C31E-01BD-7949-846F-850315BD0247}"/>
              </a:ext>
            </a:extLst>
          </p:cNvPr>
          <p:cNvCxnSpPr/>
          <p:nvPr/>
        </p:nvCxnSpPr>
        <p:spPr>
          <a:xfrm>
            <a:off x="1984500" y="3799155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64;p14">
            <a:extLst>
              <a:ext uri="{FF2B5EF4-FFF2-40B4-BE49-F238E27FC236}">
                <a16:creationId xmlns:a16="http://schemas.microsoft.com/office/drawing/2014/main" id="{9C6E5FA5-0E7B-D24F-A07D-67AE479CF3DB}"/>
              </a:ext>
            </a:extLst>
          </p:cNvPr>
          <p:cNvCxnSpPr/>
          <p:nvPr/>
        </p:nvCxnSpPr>
        <p:spPr>
          <a:xfrm>
            <a:off x="2060700" y="1150609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747327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52A0-9764-514F-89FE-35BEDC79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05C9-771A-714A-B078-C7A9BAE0A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00FC0-2AFB-9B49-8CA1-BFE2697D4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AE426-004C-8444-B2D6-D585F819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C6C8-96BF-CD46-AD69-4418BC319F7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FCEA3-6DDA-5143-AD7C-1C7C4120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59C71-A928-BC46-BC22-A9B0C5E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C959-7F95-D34E-89F2-F85CE44B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214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366C1F3F-D7D2-8F4D-8D9A-001B415BDB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27332C8-FE29-2A4E-A971-D3E4D2F7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036" y="1944974"/>
            <a:ext cx="5289999" cy="3020012"/>
          </a:xfrm>
          <a:prstGeom prst="rect">
            <a:avLst/>
          </a:prstGeom>
        </p:spPr>
        <p:txBody>
          <a:bodyPr/>
          <a:lstStyle>
            <a:lvl1pPr algn="l">
              <a:defRPr sz="7200">
                <a:ln w="3175" cmpd="dbl"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BB4CDF-A732-7F43-8C3F-7B3CFAA8CB9F}"/>
              </a:ext>
            </a:extLst>
          </p:cNvPr>
          <p:cNvSpPr/>
          <p:nvPr/>
        </p:nvSpPr>
        <p:spPr>
          <a:xfrm>
            <a:off x="8314134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EDCB38-1B80-6249-BC19-C7DA9CA7E37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5187" y="360112"/>
            <a:ext cx="312245" cy="39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452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86C3-E29D-2B4D-AB63-F69E733D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B427-F729-3645-8E22-24A6DE9A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E0744-2F62-1947-ABA3-A804543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C6C8-96BF-CD46-AD69-4418BC319F7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169D8-2296-1B48-A384-0CBB4809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0B866-7AC8-084C-9EB4-38268157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C959-7F95-D34E-89F2-F85CE44B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773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09F8A-67B6-1448-8537-19DFB5ED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C6C8-96BF-CD46-AD69-4418BC319F7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EC270-0DD7-034D-8D4D-E2F3BC44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9E0FB-E4CA-034E-87F3-0D89C126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C959-7F95-D34E-89F2-F85CE44B170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77BF8C-BFB5-F045-B80A-59990E9433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2613" y="1507332"/>
            <a:ext cx="5438775" cy="2128838"/>
          </a:xfrm>
        </p:spPr>
        <p:txBody>
          <a:bodyPr anchor="ctr"/>
          <a:lstStyle>
            <a:lvl1pPr algn="ctr">
              <a:buNone/>
              <a:defRPr i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Something interesting?</a:t>
            </a:r>
          </a:p>
        </p:txBody>
      </p:sp>
    </p:spTree>
    <p:extLst>
      <p:ext uri="{BB962C8B-B14F-4D97-AF65-F5344CB8AC3E}">
        <p14:creationId xmlns:p14="http://schemas.microsoft.com/office/powerpoint/2010/main" val="31659375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EC81-8F42-3244-B08B-B64E5435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BFB50-98FF-3247-9D32-A04ADE5F2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2BB68-2AE8-904E-BB1A-7F12663C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C6C8-96BF-CD46-AD69-4418BC319F7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48EE1-385D-7841-A4AD-EA9F3642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81F1A-14F8-034E-B680-9FC6F45C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C959-7F95-D34E-89F2-F85CE44B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619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CEBF-A799-AA41-B7F0-850ACEC7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F8B51-B0E0-9249-BB12-8BABF5B4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C6C8-96BF-CD46-AD69-4418BC319F7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52A95-7831-6F41-8119-966FA935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8F42E-C569-A248-A9DC-47E6D518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C959-7F95-D34E-89F2-F85CE44B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497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09F8A-67B6-1448-8537-19DFB5ED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C6C8-96BF-CD46-AD69-4418BC319F7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EC270-0DD7-034D-8D4D-E2F3BC44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9E0FB-E4CA-034E-87F3-0D89C126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C959-7F95-D34E-89F2-F85CE44B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788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09F8A-67B6-1448-8537-19DFB5ED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C6C8-96BF-CD46-AD69-4418BC319F7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EC270-0DD7-034D-8D4D-E2F3BC44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9E0FB-E4CA-034E-87F3-0D89C126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3C959-7F95-D34E-89F2-F85CE44B170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77BF8C-BFB5-F045-B80A-59990E9433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2613" y="1507332"/>
            <a:ext cx="5438775" cy="2128838"/>
          </a:xfrm>
        </p:spPr>
        <p:txBody>
          <a:bodyPr anchor="ctr"/>
          <a:lstStyle>
            <a:lvl1pPr algn="ctr">
              <a:buNone/>
              <a:defRPr i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Something interesting?</a:t>
            </a:r>
          </a:p>
        </p:txBody>
      </p:sp>
    </p:spTree>
    <p:extLst>
      <p:ext uri="{BB962C8B-B14F-4D97-AF65-F5344CB8AC3E}">
        <p14:creationId xmlns:p14="http://schemas.microsoft.com/office/powerpoint/2010/main" val="32950048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1702" y="1202533"/>
            <a:ext cx="3297254" cy="31468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134" y="1202532"/>
            <a:ext cx="3297257" cy="315018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FE8E80-A07B-124F-8B4E-82E6530F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02" y="253814"/>
            <a:ext cx="7245689" cy="73916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578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F6EEED63-128F-EC44-87F4-2AB727D98C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27332C8-FE29-2A4E-A971-D3E4D2F7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467842"/>
            <a:ext cx="4310931" cy="2410691"/>
          </a:xfrm>
          <a:prstGeom prst="rect">
            <a:avLst/>
          </a:prstGeom>
          <a:solidFill>
            <a:schemeClr val="accent2"/>
          </a:solidFill>
        </p:spPr>
        <p:txBody>
          <a:bodyPr lIns="365760" tIns="365760" rIns="365760" bIns="365760" anchor="ctr" anchorCtr="0">
            <a:normAutofit/>
          </a:bodyPr>
          <a:lstStyle>
            <a:lvl1pPr algn="l">
              <a:defRPr sz="4988">
                <a:ln w="3175" cmpd="dbl"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823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09B76-FE94-A546-AB46-8EE9EE1C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C64D4-DE19-2549-A43C-E7E55446B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B97C1-675A-B641-AB71-D701EF405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231EC6C8-96BF-CD46-AD69-4418BC319F7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F916-073A-4748-8172-0FCFCD5B9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FD1B1-4CF7-8946-B951-14ABC6D62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EE53C959-7F95-D34E-89F2-F85CE44B170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building, table, window&#10;&#10;Description automatically generated">
            <a:extLst>
              <a:ext uri="{FF2B5EF4-FFF2-40B4-BE49-F238E27FC236}">
                <a16:creationId xmlns:a16="http://schemas.microsoft.com/office/drawing/2014/main" id="{2167F4D2-425D-9F4B-94D6-A10105C27F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61242" y="102394"/>
            <a:ext cx="773666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2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b="0" i="0" kern="1200">
          <a:solidFill>
            <a:schemeClr val="tx2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8D10-C7D2-3C4F-B69C-68DF01958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707014"/>
            <a:ext cx="6858000" cy="1790700"/>
          </a:xfrm>
        </p:spPr>
        <p:txBody>
          <a:bodyPr>
            <a:normAutofit/>
          </a:bodyPr>
          <a:lstStyle/>
          <a:p>
            <a:r>
              <a:rPr lang="en-US" sz="4000" dirty="0"/>
              <a:t>Web Scraping/Regression Presentation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6051D-1D79-EC4C-A272-9786073AA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49" y="2528268"/>
            <a:ext cx="5925788" cy="782820"/>
          </a:xfrm>
        </p:spPr>
        <p:txBody>
          <a:bodyPr/>
          <a:lstStyle/>
          <a:p>
            <a:r>
              <a:rPr lang="en-US" dirty="0"/>
              <a:t>Predicting Final Sales Price for Single Family Homes in the West San Fernando Valley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A46386E-E26B-7F44-A407-6A67E99E6239}"/>
              </a:ext>
            </a:extLst>
          </p:cNvPr>
          <p:cNvSpPr txBox="1">
            <a:spLocks/>
          </p:cNvSpPr>
          <p:nvPr/>
        </p:nvSpPr>
        <p:spPr>
          <a:xfrm>
            <a:off x="1143000" y="2950180"/>
            <a:ext cx="6858000" cy="782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89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783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675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566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457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George Pappy  - 15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4269279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03168F-62CE-D14E-8AD5-10964AC5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Set Results – Final Selected Model</a:t>
            </a:r>
          </a:p>
        </p:txBody>
      </p:sp>
      <p:pic>
        <p:nvPicPr>
          <p:cNvPr id="3" name="Picture 2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3A5051CA-1343-394C-A87D-B6069A787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3" y="853961"/>
            <a:ext cx="5759518" cy="42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6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03168F-62CE-D14E-8AD5-10964AC5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Set Results – Final Selected Model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37BA43-B9A9-0346-BB24-71BD40BD62DF}"/>
              </a:ext>
            </a:extLst>
          </p:cNvPr>
          <p:cNvGrpSpPr/>
          <p:nvPr/>
        </p:nvGrpSpPr>
        <p:grpSpPr>
          <a:xfrm>
            <a:off x="515753" y="853961"/>
            <a:ext cx="5759518" cy="4245626"/>
            <a:chOff x="515753" y="853961"/>
            <a:chExt cx="5759518" cy="4245626"/>
          </a:xfrm>
        </p:grpSpPr>
        <p:pic>
          <p:nvPicPr>
            <p:cNvPr id="3" name="Picture 2" descr="Chart, bar chart, funnel chart&#10;&#10;Description automatically generated">
              <a:extLst>
                <a:ext uri="{FF2B5EF4-FFF2-40B4-BE49-F238E27FC236}">
                  <a16:creationId xmlns:a16="http://schemas.microsoft.com/office/drawing/2014/main" id="{3A5051CA-1343-394C-A87D-B6069A787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753" y="853961"/>
              <a:ext cx="5759518" cy="4245626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7F48C5-D634-5948-A7AF-5A6837275620}"/>
                </a:ext>
              </a:extLst>
            </p:cNvPr>
            <p:cNvSpPr/>
            <p:nvPr/>
          </p:nvSpPr>
          <p:spPr>
            <a:xfrm>
              <a:off x="1266525" y="1049155"/>
              <a:ext cx="567890" cy="231006"/>
            </a:xfrm>
            <a:prstGeom prst="ellipse">
              <a:avLst/>
            </a:prstGeom>
            <a:noFill/>
            <a:ln w="15875">
              <a:solidFill>
                <a:srgbClr val="C00000">
                  <a:alpha val="49954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D79613-B0FA-C842-88CA-702DC851317A}"/>
                </a:ext>
              </a:extLst>
            </p:cNvPr>
            <p:cNvSpPr/>
            <p:nvPr/>
          </p:nvSpPr>
          <p:spPr>
            <a:xfrm>
              <a:off x="1900189" y="1971576"/>
              <a:ext cx="567890" cy="231006"/>
            </a:xfrm>
            <a:prstGeom prst="ellipse">
              <a:avLst/>
            </a:prstGeom>
            <a:noFill/>
            <a:ln w="15875">
              <a:solidFill>
                <a:srgbClr val="C00000">
                  <a:alpha val="49954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7BA0E7-2978-1847-8387-EF3DD3BACFFF}"/>
                </a:ext>
              </a:extLst>
            </p:cNvPr>
            <p:cNvSpPr/>
            <p:nvPr/>
          </p:nvSpPr>
          <p:spPr>
            <a:xfrm>
              <a:off x="1285775" y="2144820"/>
              <a:ext cx="567890" cy="231006"/>
            </a:xfrm>
            <a:prstGeom prst="ellipse">
              <a:avLst/>
            </a:prstGeom>
            <a:noFill/>
            <a:ln w="15875">
              <a:solidFill>
                <a:srgbClr val="C00000">
                  <a:alpha val="49954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9C47CF-6593-D94B-ADAA-98938D547E26}"/>
                </a:ext>
              </a:extLst>
            </p:cNvPr>
            <p:cNvSpPr/>
            <p:nvPr/>
          </p:nvSpPr>
          <p:spPr>
            <a:xfrm>
              <a:off x="1665172" y="2346939"/>
              <a:ext cx="567890" cy="231006"/>
            </a:xfrm>
            <a:prstGeom prst="ellipse">
              <a:avLst/>
            </a:prstGeom>
            <a:noFill/>
            <a:ln w="15875">
              <a:solidFill>
                <a:srgbClr val="C00000">
                  <a:alpha val="49954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28AE94-F8ED-644A-B54D-243241178996}"/>
                </a:ext>
              </a:extLst>
            </p:cNvPr>
            <p:cNvSpPr/>
            <p:nvPr/>
          </p:nvSpPr>
          <p:spPr>
            <a:xfrm>
              <a:off x="1097282" y="2699776"/>
              <a:ext cx="567890" cy="231006"/>
            </a:xfrm>
            <a:prstGeom prst="ellipse">
              <a:avLst/>
            </a:prstGeom>
            <a:noFill/>
            <a:ln w="15875">
              <a:solidFill>
                <a:srgbClr val="C00000">
                  <a:alpha val="49954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2844DE-A882-A24E-B676-E4172D7C6E72}"/>
                </a:ext>
              </a:extLst>
            </p:cNvPr>
            <p:cNvSpPr/>
            <p:nvPr/>
          </p:nvSpPr>
          <p:spPr>
            <a:xfrm>
              <a:off x="1087657" y="3062589"/>
              <a:ext cx="567890" cy="231006"/>
            </a:xfrm>
            <a:prstGeom prst="ellipse">
              <a:avLst/>
            </a:prstGeom>
            <a:noFill/>
            <a:ln w="15875">
              <a:solidFill>
                <a:srgbClr val="C00000">
                  <a:alpha val="49954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0BE751-FBE2-CF4B-BA76-FD35D327C28B}"/>
                </a:ext>
              </a:extLst>
            </p:cNvPr>
            <p:cNvSpPr/>
            <p:nvPr/>
          </p:nvSpPr>
          <p:spPr>
            <a:xfrm>
              <a:off x="784462" y="3264357"/>
              <a:ext cx="567890" cy="231006"/>
            </a:xfrm>
            <a:prstGeom prst="ellipse">
              <a:avLst/>
            </a:prstGeom>
            <a:noFill/>
            <a:ln w="15875">
              <a:solidFill>
                <a:srgbClr val="C00000">
                  <a:alpha val="49954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3B33C-901C-234C-8BA6-B92E58068857}"/>
                </a:ext>
              </a:extLst>
            </p:cNvPr>
            <p:cNvSpPr/>
            <p:nvPr/>
          </p:nvSpPr>
          <p:spPr>
            <a:xfrm>
              <a:off x="1895377" y="1232023"/>
              <a:ext cx="567890" cy="231006"/>
            </a:xfrm>
            <a:prstGeom prst="ellipse">
              <a:avLst/>
            </a:prstGeom>
            <a:noFill/>
            <a:ln w="15875">
              <a:solidFill>
                <a:srgbClr val="00B0F0">
                  <a:alpha val="5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B283DF4-32B8-BE4C-9DB5-679851B74813}"/>
                </a:ext>
              </a:extLst>
            </p:cNvPr>
            <p:cNvSpPr/>
            <p:nvPr/>
          </p:nvSpPr>
          <p:spPr>
            <a:xfrm>
              <a:off x="1653143" y="1413298"/>
              <a:ext cx="567890" cy="231006"/>
            </a:xfrm>
            <a:prstGeom prst="ellipse">
              <a:avLst/>
            </a:prstGeom>
            <a:noFill/>
            <a:ln w="15875">
              <a:solidFill>
                <a:srgbClr val="00B0F0">
                  <a:alpha val="5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EAAFA55-9325-A24B-B277-7A1FC6EAC454}"/>
                </a:ext>
              </a:extLst>
            </p:cNvPr>
            <p:cNvSpPr/>
            <p:nvPr/>
          </p:nvSpPr>
          <p:spPr>
            <a:xfrm>
              <a:off x="642488" y="1605748"/>
              <a:ext cx="567890" cy="231006"/>
            </a:xfrm>
            <a:prstGeom prst="ellipse">
              <a:avLst/>
            </a:prstGeom>
            <a:noFill/>
            <a:ln w="15875">
              <a:solidFill>
                <a:srgbClr val="00B0F0">
                  <a:alpha val="5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6BBDE6-C8E1-174A-8FBA-D05CD1FA022F}"/>
                </a:ext>
              </a:extLst>
            </p:cNvPr>
            <p:cNvSpPr/>
            <p:nvPr/>
          </p:nvSpPr>
          <p:spPr>
            <a:xfrm>
              <a:off x="897558" y="3445247"/>
              <a:ext cx="567890" cy="231006"/>
            </a:xfrm>
            <a:prstGeom prst="ellipse">
              <a:avLst/>
            </a:prstGeom>
            <a:noFill/>
            <a:ln w="15875">
              <a:solidFill>
                <a:srgbClr val="00B0F0">
                  <a:alpha val="5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B6877F-CE21-494C-8E17-0B07F4F83781}"/>
                </a:ext>
              </a:extLst>
            </p:cNvPr>
            <p:cNvSpPr/>
            <p:nvPr/>
          </p:nvSpPr>
          <p:spPr>
            <a:xfrm>
              <a:off x="1166263" y="4339914"/>
              <a:ext cx="567890" cy="231006"/>
            </a:xfrm>
            <a:prstGeom prst="ellipse">
              <a:avLst/>
            </a:prstGeom>
            <a:noFill/>
            <a:ln w="15875">
              <a:solidFill>
                <a:srgbClr val="00B0F0">
                  <a:alpha val="5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D889DB-8F93-0845-992B-C5D991782C0A}"/>
                </a:ext>
              </a:extLst>
            </p:cNvPr>
            <p:cNvSpPr/>
            <p:nvPr/>
          </p:nvSpPr>
          <p:spPr>
            <a:xfrm>
              <a:off x="1925857" y="1049143"/>
              <a:ext cx="567890" cy="231006"/>
            </a:xfrm>
            <a:prstGeom prst="ellipse">
              <a:avLst/>
            </a:prstGeom>
            <a:noFill/>
            <a:ln w="15875">
              <a:solidFill>
                <a:srgbClr val="FFC000">
                  <a:alpha val="5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F6C8DD-FDFA-6549-9BFD-E160EB0F5FCF}"/>
                </a:ext>
              </a:extLst>
            </p:cNvPr>
            <p:cNvSpPr/>
            <p:nvPr/>
          </p:nvSpPr>
          <p:spPr>
            <a:xfrm>
              <a:off x="1080037" y="1788283"/>
              <a:ext cx="567890" cy="231006"/>
            </a:xfrm>
            <a:prstGeom prst="ellipse">
              <a:avLst/>
            </a:prstGeom>
            <a:noFill/>
            <a:ln w="15875">
              <a:solidFill>
                <a:srgbClr val="FFC000">
                  <a:alpha val="5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C1EA8FF-D232-0D4D-AD3D-18B15FCE9E43}"/>
                </a:ext>
              </a:extLst>
            </p:cNvPr>
            <p:cNvSpPr/>
            <p:nvPr/>
          </p:nvSpPr>
          <p:spPr>
            <a:xfrm>
              <a:off x="1918237" y="2504563"/>
              <a:ext cx="567890" cy="231006"/>
            </a:xfrm>
            <a:prstGeom prst="ellipse">
              <a:avLst/>
            </a:prstGeom>
            <a:noFill/>
            <a:ln w="15875">
              <a:solidFill>
                <a:srgbClr val="FFC000">
                  <a:alpha val="5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FCF022-6EDB-0041-888B-651A29BD3805}"/>
                </a:ext>
              </a:extLst>
            </p:cNvPr>
            <p:cNvSpPr/>
            <p:nvPr/>
          </p:nvSpPr>
          <p:spPr>
            <a:xfrm>
              <a:off x="920017" y="2877943"/>
              <a:ext cx="567890" cy="231006"/>
            </a:xfrm>
            <a:prstGeom prst="ellipse">
              <a:avLst/>
            </a:prstGeom>
            <a:noFill/>
            <a:ln w="15875">
              <a:solidFill>
                <a:srgbClr val="FFC000">
                  <a:alpha val="5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489C66-7D81-D543-9010-F0F2DEF8045F}"/>
                </a:ext>
              </a:extLst>
            </p:cNvPr>
            <p:cNvSpPr/>
            <p:nvPr/>
          </p:nvSpPr>
          <p:spPr>
            <a:xfrm>
              <a:off x="881917" y="3617083"/>
              <a:ext cx="567890" cy="231006"/>
            </a:xfrm>
            <a:prstGeom prst="ellipse">
              <a:avLst/>
            </a:prstGeom>
            <a:noFill/>
            <a:ln w="15875">
              <a:solidFill>
                <a:srgbClr val="FFC000">
                  <a:alpha val="5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6B32F79-B905-0B45-8D9B-A451E2088ACD}"/>
                </a:ext>
              </a:extLst>
            </p:cNvPr>
            <p:cNvSpPr/>
            <p:nvPr/>
          </p:nvSpPr>
          <p:spPr>
            <a:xfrm>
              <a:off x="1087657" y="3975223"/>
              <a:ext cx="567890" cy="231006"/>
            </a:xfrm>
            <a:prstGeom prst="ellipse">
              <a:avLst/>
            </a:prstGeom>
            <a:noFill/>
            <a:ln w="15875">
              <a:solidFill>
                <a:srgbClr val="FFC000">
                  <a:alpha val="5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1CECC80-B775-EE4E-9697-656A805F8574}"/>
                </a:ext>
              </a:extLst>
            </p:cNvPr>
            <p:cNvSpPr/>
            <p:nvPr/>
          </p:nvSpPr>
          <p:spPr>
            <a:xfrm>
              <a:off x="927637" y="4150483"/>
              <a:ext cx="567890" cy="231006"/>
            </a:xfrm>
            <a:prstGeom prst="ellipse">
              <a:avLst/>
            </a:prstGeom>
            <a:noFill/>
            <a:ln w="15875">
              <a:solidFill>
                <a:srgbClr val="FFC000">
                  <a:alpha val="5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F2ACD4FF-309A-DB45-B946-C133E5F55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1859" y="1551110"/>
            <a:ext cx="2682504" cy="3484970"/>
          </a:xfrm>
        </p:spPr>
        <p:txBody>
          <a:bodyPr>
            <a:normAutofit/>
          </a:bodyPr>
          <a:lstStyle/>
          <a:p>
            <a:r>
              <a:rPr lang="en-US" sz="1700" dirty="0"/>
              <a:t>Square Footage, Lot Size &amp; Schools Rating play very important roles in this model’s predictions</a:t>
            </a:r>
          </a:p>
          <a:p>
            <a:r>
              <a:rPr lang="en-US" sz="1700" dirty="0"/>
              <a:t>Initial Exploratory Data Analysis (EDA) showed high correlation to the target for Square Footage and Lot Size</a:t>
            </a:r>
          </a:p>
          <a:p>
            <a:r>
              <a:rPr lang="en-US" sz="1700" dirty="0"/>
              <a:t>Schools Rating had much weaker target correlation (0.36), so this is an interesting result </a:t>
            </a:r>
          </a:p>
        </p:txBody>
      </p:sp>
    </p:spTree>
    <p:extLst>
      <p:ext uri="{BB962C8B-B14F-4D97-AF65-F5344CB8AC3E}">
        <p14:creationId xmlns:p14="http://schemas.microsoft.com/office/powerpoint/2010/main" val="3579134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19CB5F4-F103-424C-9A1B-AE8D95501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2" y="1794049"/>
            <a:ext cx="8885831" cy="31319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C03168F-62CE-D14E-8AD5-10964AC5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Set Results – Final Selected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8389A2-4AE4-604F-ABD2-53D8BE1AC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701" y="1000406"/>
            <a:ext cx="8627973" cy="3484970"/>
          </a:xfrm>
        </p:spPr>
        <p:txBody>
          <a:bodyPr/>
          <a:lstStyle/>
          <a:p>
            <a:r>
              <a:rPr lang="en-US" u="sng" dirty="0"/>
              <a:t>Best Linear Model: ElasticNet</a:t>
            </a:r>
            <a:endParaRPr lang="en-US" dirty="0"/>
          </a:p>
          <a:p>
            <a:pPr marL="342891" lvl="1" indent="0">
              <a:buNone/>
            </a:pPr>
            <a:r>
              <a:rPr lang="en-US" sz="1700" dirty="0"/>
              <a:t>All 2</a:t>
            </a:r>
            <a:r>
              <a:rPr lang="en-US" sz="1700" baseline="30000" dirty="0"/>
              <a:t>nd</a:t>
            </a:r>
            <a:r>
              <a:rPr lang="en-US" sz="1700" dirty="0"/>
              <a:t>-order terms &amp; interactions filtered down to 58 Lasso-selected predictors; log(target)  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3C2AF4-A439-F64B-88D8-BFD01C0B5995}"/>
              </a:ext>
            </a:extLst>
          </p:cNvPr>
          <p:cNvSpPr/>
          <p:nvPr/>
        </p:nvSpPr>
        <p:spPr>
          <a:xfrm>
            <a:off x="2695074" y="3282215"/>
            <a:ext cx="327259" cy="221381"/>
          </a:xfrm>
          <a:prstGeom prst="ellipse">
            <a:avLst/>
          </a:prstGeom>
          <a:noFill/>
          <a:ln w="158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9C5CA1-F891-4541-9537-327EBADE9BD8}"/>
              </a:ext>
            </a:extLst>
          </p:cNvPr>
          <p:cNvSpPr/>
          <p:nvPr/>
        </p:nvSpPr>
        <p:spPr>
          <a:xfrm>
            <a:off x="5792804" y="4406249"/>
            <a:ext cx="327259" cy="221381"/>
          </a:xfrm>
          <a:prstGeom prst="ellipse">
            <a:avLst/>
          </a:prstGeom>
          <a:noFill/>
          <a:ln w="158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D3508-ED6B-0D4B-9D00-009C89A87171}"/>
              </a:ext>
            </a:extLst>
          </p:cNvPr>
          <p:cNvSpPr txBox="1"/>
          <p:nvPr/>
        </p:nvSpPr>
        <p:spPr>
          <a:xfrm>
            <a:off x="2223435" y="4213664"/>
            <a:ext cx="81814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Oops!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2154EB-AA43-B24F-B393-8F20FC0B4DDC}"/>
              </a:ext>
            </a:extLst>
          </p:cNvPr>
          <p:cNvCxnSpPr>
            <a:cxnSpLocks/>
          </p:cNvCxnSpPr>
          <p:nvPr/>
        </p:nvCxnSpPr>
        <p:spPr>
          <a:xfrm flipV="1">
            <a:off x="2632509" y="3532472"/>
            <a:ext cx="149192" cy="7625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F1F3ED-E8C2-7F42-BF18-D6EEE271542B}"/>
              </a:ext>
            </a:extLst>
          </p:cNvPr>
          <p:cNvCxnSpPr>
            <a:cxnSpLocks/>
          </p:cNvCxnSpPr>
          <p:nvPr/>
        </p:nvCxnSpPr>
        <p:spPr>
          <a:xfrm>
            <a:off x="2916923" y="4419847"/>
            <a:ext cx="2839918" cy="655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20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115CDFD-D1DA-B340-A742-0AB16787D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1" y="1737853"/>
            <a:ext cx="8885832" cy="31856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C03168F-62CE-D14E-8AD5-10964AC5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Set Results – Other Final Selected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8389A2-4AE4-604F-ABD2-53D8BE1AC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701" y="1000406"/>
            <a:ext cx="8627973" cy="3484970"/>
          </a:xfrm>
        </p:spPr>
        <p:txBody>
          <a:bodyPr/>
          <a:lstStyle/>
          <a:p>
            <a:r>
              <a:rPr lang="en-US" u="sng" dirty="0"/>
              <a:t>Best Tree-Based Model: XGBoost</a:t>
            </a:r>
            <a:endParaRPr lang="en-US" dirty="0"/>
          </a:p>
          <a:p>
            <a:pPr marL="342891" lvl="1" indent="0">
              <a:buNone/>
            </a:pPr>
            <a:r>
              <a:rPr lang="en-US" sz="1700" dirty="0"/>
              <a:t>All 2</a:t>
            </a:r>
            <a:r>
              <a:rPr lang="en-US" sz="1700" baseline="30000" dirty="0"/>
              <a:t>nd</a:t>
            </a:r>
            <a:r>
              <a:rPr lang="en-US" sz="1700" dirty="0"/>
              <a:t>-order terms &amp; interactions filtered down to 58 Lasso-selected predictors; log(target)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61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5D43E-104D-8B43-831A-7A4FC495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6AA65C-C36B-DE44-8029-B0EB45309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701" y="992984"/>
            <a:ext cx="7947523" cy="3982876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Recommendations</a:t>
            </a:r>
          </a:p>
          <a:p>
            <a:pPr lvl="1">
              <a:lnSpc>
                <a:spcPct val="160000"/>
              </a:lnSpc>
            </a:pPr>
            <a:r>
              <a:rPr lang="en-US" sz="1800" dirty="0"/>
              <a:t>If possible, use the XGBoost model in the short term</a:t>
            </a:r>
          </a:p>
          <a:p>
            <a:pPr lvl="1">
              <a:lnSpc>
                <a:spcPct val="160000"/>
              </a:lnSpc>
            </a:pPr>
            <a:r>
              <a:rPr lang="en-US" sz="1800" dirty="0"/>
              <a:t>Longer-term, seriously consider funding the future work (see below)</a:t>
            </a:r>
          </a:p>
          <a:p>
            <a:r>
              <a:rPr lang="en-US" u="sng" dirty="0"/>
              <a:t>Interesting Insights</a:t>
            </a:r>
          </a:p>
          <a:p>
            <a:pPr lvl="1">
              <a:lnSpc>
                <a:spcPct val="160000"/>
              </a:lnSpc>
            </a:pPr>
            <a:r>
              <a:rPr lang="en-US" sz="1800" dirty="0"/>
              <a:t>Square Footage, Lot size, School Rating are the most important predictors</a:t>
            </a:r>
          </a:p>
          <a:p>
            <a:pPr lvl="1">
              <a:lnSpc>
                <a:spcPct val="160000"/>
              </a:lnSpc>
            </a:pPr>
            <a:r>
              <a:rPr lang="en-US" sz="1800" dirty="0"/>
              <a:t>Square Footage is a proxy for Beds and Baths</a:t>
            </a:r>
          </a:p>
          <a:p>
            <a:r>
              <a:rPr lang="en-US" u="sng" dirty="0"/>
              <a:t>Future Work</a:t>
            </a:r>
          </a:p>
          <a:p>
            <a:pPr lvl="1">
              <a:lnSpc>
                <a:spcPct val="170000"/>
              </a:lnSpc>
            </a:pPr>
            <a:r>
              <a:rPr lang="en-US" sz="1800" dirty="0"/>
              <a:t>Create a </a:t>
            </a:r>
            <a:r>
              <a:rPr lang="en-US" sz="1800" b="1" dirty="0"/>
              <a:t>Home Rating</a:t>
            </a:r>
            <a:r>
              <a:rPr lang="en-US" sz="1800" dirty="0"/>
              <a:t> categorical predictor (e.g., {Poor, Fair, Good, Excellent})</a:t>
            </a:r>
          </a:p>
          <a:p>
            <a:pPr lvl="1">
              <a:lnSpc>
                <a:spcPct val="170000"/>
              </a:lnSpc>
            </a:pPr>
            <a:r>
              <a:rPr lang="en-US" sz="1800" dirty="0"/>
              <a:t>Train, cross validate &amp; test with </a:t>
            </a:r>
            <a:r>
              <a:rPr lang="en-US" sz="1800" b="1" dirty="0"/>
              <a:t>more data </a:t>
            </a:r>
            <a:r>
              <a:rPr lang="en-US" sz="1800" dirty="0"/>
              <a:t>(maybe scrape the entire Valley)</a:t>
            </a:r>
          </a:p>
          <a:p>
            <a:pPr lvl="1">
              <a:lnSpc>
                <a:spcPct val="170000"/>
              </a:lnSpc>
            </a:pPr>
            <a:r>
              <a:rPr lang="en-US" sz="1800" dirty="0"/>
              <a:t>Consider </a:t>
            </a:r>
            <a:r>
              <a:rPr lang="en-US" sz="1800" b="1" dirty="0"/>
              <a:t>narrowing the price range down </a:t>
            </a:r>
            <a:r>
              <a:rPr lang="en-US" sz="1800" dirty="0"/>
              <a:t>even more (perhaps &lt;= $2Mil)</a:t>
            </a:r>
          </a:p>
          <a:p>
            <a:pPr lvl="1">
              <a:lnSpc>
                <a:spcPct val="170000"/>
              </a:lnSpc>
            </a:pPr>
            <a:r>
              <a:rPr lang="en-US" sz="1800" dirty="0"/>
              <a:t>Build a predictive model for the </a:t>
            </a:r>
            <a:r>
              <a:rPr lang="en-US" sz="1800" b="1" dirty="0"/>
              <a:t>alternate target</a:t>
            </a:r>
            <a:r>
              <a:rPr lang="en-US" sz="1800" dirty="0"/>
              <a:t>: Number of Days on Market</a:t>
            </a:r>
          </a:p>
        </p:txBody>
      </p:sp>
    </p:spTree>
    <p:extLst>
      <p:ext uri="{BB962C8B-B14F-4D97-AF65-F5344CB8AC3E}">
        <p14:creationId xmlns:p14="http://schemas.microsoft.com/office/powerpoint/2010/main" val="235492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811D1-571B-D54A-9A91-AC770E934956}"/>
              </a:ext>
            </a:extLst>
          </p:cNvPr>
          <p:cNvSpPr/>
          <p:nvPr/>
        </p:nvSpPr>
        <p:spPr>
          <a:xfrm>
            <a:off x="311699" y="1442224"/>
            <a:ext cx="8430857" cy="2034473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434343"/>
                </a:solidFill>
                <a:latin typeface="Proxima Nova"/>
                <a:sym typeface="Proxima Nova"/>
              </a:rPr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27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D7A1B13E-2234-2F44-9B62-AB4581186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033" y="1680118"/>
            <a:ext cx="3452115" cy="3357103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451B78FA-A3CA-7145-9756-98B4C145B32D}"/>
              </a:ext>
            </a:extLst>
          </p:cNvPr>
          <p:cNvSpPr/>
          <p:nvPr/>
        </p:nvSpPr>
        <p:spPr>
          <a:xfrm>
            <a:off x="3177540" y="2743200"/>
            <a:ext cx="225552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r>
              <a:rPr lang="en-US" dirty="0"/>
              <a:t>Drop the outlier</a:t>
            </a:r>
          </a:p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C48FB1-2627-0D43-A77D-0E3BE05F283E}"/>
              </a:ext>
            </a:extLst>
          </p:cNvPr>
          <p:cNvSpPr/>
          <p:nvPr/>
        </p:nvSpPr>
        <p:spPr>
          <a:xfrm>
            <a:off x="311700" y="1263234"/>
            <a:ext cx="2431500" cy="2213463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FC1153-DA4B-4F4F-ADFD-5FCC90A8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Obvious Initial Outlier Was Dropped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7B2E1B9-73D1-3F42-85BC-75234CFBB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701" y="1000406"/>
            <a:ext cx="8627973" cy="3484970"/>
          </a:xfrm>
        </p:spPr>
        <p:txBody>
          <a:bodyPr>
            <a:normAutofit/>
          </a:bodyPr>
          <a:lstStyle/>
          <a:p>
            <a:r>
              <a:rPr lang="en-US" sz="2000" dirty="0"/>
              <a:t>One home (out of 1011) had a Lot Size more than 10x that of any other</a:t>
            </a:r>
          </a:p>
        </p:txBody>
      </p:sp>
      <p:pic>
        <p:nvPicPr>
          <p:cNvPr id="15" name="Picture 14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A7AB3EBA-FB12-A547-8571-152D0F1D4A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91"/>
          <a:stretch/>
        </p:blipFill>
        <p:spPr>
          <a:xfrm>
            <a:off x="163366" y="1680118"/>
            <a:ext cx="3379933" cy="33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08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C48FB1-2627-0D43-A77D-0E3BE05F283E}"/>
              </a:ext>
            </a:extLst>
          </p:cNvPr>
          <p:cNvSpPr/>
          <p:nvPr/>
        </p:nvSpPr>
        <p:spPr>
          <a:xfrm>
            <a:off x="311700" y="1263234"/>
            <a:ext cx="2431500" cy="2213463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FC1153-DA4B-4F4F-ADFD-5FCC90A8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of Sale Prices in Dataset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F24D385D-1428-8642-9A2F-1F977FAA2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12" y="1645918"/>
            <a:ext cx="4393296" cy="3371182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584D3565-7E08-D944-9A52-D908231B9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453" y="1693778"/>
            <a:ext cx="1930400" cy="3124200"/>
          </a:xfrm>
          <a:prstGeom prst="rect">
            <a:avLst/>
          </a:prstGeom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7B2E1B9-73D1-3F42-85BC-75234CFBB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701" y="1000406"/>
            <a:ext cx="8627973" cy="3484970"/>
          </a:xfrm>
        </p:spPr>
        <p:txBody>
          <a:bodyPr>
            <a:normAutofit/>
          </a:bodyPr>
          <a:lstStyle/>
          <a:p>
            <a:r>
              <a:rPr lang="en-US" sz="2000" dirty="0"/>
              <a:t>Dropping prices outside of [$575k, $3.0M] is justified by this distribution         (even dropping prices ≥ $2.0M is probably reasonable)</a:t>
            </a:r>
          </a:p>
        </p:txBody>
      </p:sp>
    </p:spTree>
    <p:extLst>
      <p:ext uri="{BB962C8B-B14F-4D97-AF65-F5344CB8AC3E}">
        <p14:creationId xmlns:p14="http://schemas.microsoft.com/office/powerpoint/2010/main" val="256506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FC1153-DA4B-4F4F-ADFD-5FCC90A8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Data Correlations w/ Sales Price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7B2E1B9-73D1-3F42-85BC-75234CFBB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702" y="1346916"/>
            <a:ext cx="2682504" cy="3484970"/>
          </a:xfrm>
        </p:spPr>
        <p:txBody>
          <a:bodyPr>
            <a:normAutofit/>
          </a:bodyPr>
          <a:lstStyle/>
          <a:p>
            <a:r>
              <a:rPr lang="en-US" sz="2000" dirty="0"/>
              <a:t>Square Footage, Baths and Lot Size are by far the strongest correlations</a:t>
            </a:r>
          </a:p>
          <a:p>
            <a:r>
              <a:rPr lang="en-US" sz="2000" dirty="0"/>
              <a:t>Note strong correlations between:</a:t>
            </a:r>
          </a:p>
          <a:p>
            <a:pPr lvl="1"/>
            <a:r>
              <a:rPr lang="en-US" sz="1700" dirty="0"/>
              <a:t>Beds &amp; Baths</a:t>
            </a:r>
          </a:p>
          <a:p>
            <a:pPr lvl="1"/>
            <a:r>
              <a:rPr lang="en-US" sz="1700" dirty="0"/>
              <a:t>Sq. Footage &amp; Beds</a:t>
            </a:r>
          </a:p>
          <a:p>
            <a:pPr lvl="1"/>
            <a:r>
              <a:rPr lang="en-US" sz="1700" dirty="0"/>
              <a:t>Sq. Footage &amp; Baths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5E99EE0E-1F5C-3D4E-9961-C60B8C609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464" y="798896"/>
            <a:ext cx="4775797" cy="43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80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FC1153-DA4B-4F4F-ADFD-5FCC90A8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Data Correlations w/ Sales Price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7B2E1B9-73D1-3F42-85BC-75234CFBB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702" y="1346916"/>
            <a:ext cx="2682504" cy="348497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Schools Rating has a fairly weak correlation with the target</a:t>
            </a:r>
          </a:p>
          <a:p>
            <a:r>
              <a:rPr lang="en-US" sz="2000" dirty="0"/>
              <a:t>All other correlations to the target are weak or very weak</a:t>
            </a:r>
          </a:p>
          <a:p>
            <a:r>
              <a:rPr lang="en-US" sz="2000" u="sng" dirty="0"/>
              <a:t>Note</a:t>
            </a:r>
            <a:r>
              <a:rPr lang="en-US" sz="2000" dirty="0"/>
              <a:t>: Pool and Garage are highly correlated with each other, leading to the decision to drop Pool from the modeling dataset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B9A7F35-6902-B543-9C32-91EE5161A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595" y="759418"/>
            <a:ext cx="4696442" cy="431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3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sz="half" idx="1"/>
          </p:nvPr>
        </p:nvSpPr>
        <p:spPr>
          <a:xfrm>
            <a:off x="291701" y="1019652"/>
            <a:ext cx="7687641" cy="368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2400"/>
            </a:pPr>
            <a:r>
              <a:rPr lang="en-US" u="sng" dirty="0"/>
              <a:t>Motivation</a:t>
            </a:r>
            <a:r>
              <a:rPr lang="en-US" dirty="0"/>
              <a:t>:</a:t>
            </a:r>
          </a:p>
          <a:p>
            <a:pPr marL="761991" lvl="1" indent="-34290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2400"/>
            </a:pPr>
            <a:r>
              <a:rPr lang="en-US" dirty="0"/>
              <a:t>Historic rise in home sales during the COVID-19 pandemic</a:t>
            </a:r>
          </a:p>
          <a:p>
            <a:pPr marL="761991" lvl="1" indent="-34290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2400"/>
            </a:pPr>
            <a:r>
              <a:rPr lang="en-US" sz="18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Prices </a:t>
            </a:r>
            <a:r>
              <a:rPr lang="en-US" sz="18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are at all time highs and </a:t>
            </a:r>
            <a:r>
              <a:rPr lang="en-US" sz="18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still climbing</a:t>
            </a:r>
          </a:p>
          <a:p>
            <a:pPr marL="761991" lvl="1" indent="-34290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400"/>
            </a:pPr>
            <a:endParaRPr lang="en-US" sz="1800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19100" indent="-34290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2400"/>
            </a:pPr>
            <a:r>
              <a:rPr lang="en-US" sz="21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Local realtors want a reasonably accurate price predictor</a:t>
            </a:r>
          </a:p>
          <a:p>
            <a:pPr marL="761991" lvl="1" indent="-34290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2400"/>
            </a:pPr>
            <a:r>
              <a:rPr lang="en-US" sz="1800" b="0" i="0" u="none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Provides a competitive advantage</a:t>
            </a:r>
          </a:p>
          <a:p>
            <a:pPr marL="761991" lvl="1" indent="-34290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Prices changing too fast: lack of confidence in their own estimates</a:t>
            </a:r>
          </a:p>
          <a:p>
            <a:pPr marL="419091" lvl="1" indent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2400"/>
              <a:buNone/>
            </a:pPr>
            <a:r>
              <a:rPr lang="en-US" sz="18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			</a:t>
            </a:r>
            <a:r>
              <a:rPr lang="en-US" sz="24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→</a:t>
            </a:r>
            <a:r>
              <a:rPr lang="en-US" sz="18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00" u="sng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Wanted</a:t>
            </a:r>
            <a:r>
              <a:rPr lang="en-US" sz="18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 A Decision Support Tool</a:t>
            </a:r>
            <a:endParaRPr lang="en-US" sz="1800" b="0" i="0" u="none" strike="noStrike" cap="none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AC8969-B9B6-A542-95B6-5C7A45C8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610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FC1153-DA4B-4F4F-ADFD-5FCC90A8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 Real VIF Issues w/ Beds/Baths/Sq. Feet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7B2E1B9-73D1-3F42-85BC-75234CFBB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702" y="1298790"/>
            <a:ext cx="4097418" cy="3484970"/>
          </a:xfrm>
        </p:spPr>
        <p:txBody>
          <a:bodyPr>
            <a:normAutofit/>
          </a:bodyPr>
          <a:lstStyle/>
          <a:p>
            <a:r>
              <a:rPr lang="en-US" sz="2000" dirty="0"/>
              <a:t>Despite strong correlations between Beds, Baths &amp; Square Feet, their VIFs are not really an issue</a:t>
            </a:r>
          </a:p>
          <a:p>
            <a:r>
              <a:rPr lang="en-US" sz="2000" dirty="0"/>
              <a:t>Decision was made to accept VIF of 5.44 for Square Feet (barely &gt; 5.0)</a:t>
            </a:r>
          </a:p>
          <a:p>
            <a:r>
              <a:rPr lang="en-US" sz="2000" dirty="0"/>
              <a:t>No surprise that Pool &amp; Garage have such high VIFs given 0.95 correlation (justifying decision to drop Pool from the dataset) 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3531A0A-ACE3-EA48-A9C3-8AA5C004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957" y="1536834"/>
            <a:ext cx="1739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09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FC1153-DA4B-4F4F-ADFD-5FCC90A8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VIFs in One-Hot Encoded Zipcodes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7B2E1B9-73D1-3F42-85BC-75234CFBB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701" y="1298790"/>
            <a:ext cx="3837537" cy="3484970"/>
          </a:xfrm>
        </p:spPr>
        <p:txBody>
          <a:bodyPr>
            <a:normAutofit/>
          </a:bodyPr>
          <a:lstStyle/>
          <a:p>
            <a:r>
              <a:rPr lang="en-US" sz="2000" dirty="0"/>
              <a:t>Variance Inflation Factors (VIFs) surprisingly high for the Zipcodes</a:t>
            </a:r>
          </a:p>
          <a:p>
            <a:r>
              <a:rPr lang="en-US" sz="2000" dirty="0"/>
              <a:t>Ideally want all VIFs &lt; 5 (as is true for the other variables)</a:t>
            </a:r>
          </a:p>
          <a:p>
            <a:r>
              <a:rPr lang="en-US" sz="2000" u="sng" dirty="0"/>
              <a:t>Idea</a:t>
            </a:r>
            <a:r>
              <a:rPr lang="en-US" sz="2000" dirty="0"/>
              <a:t>: try reducing 18 Zipcodes down to 13 communities (some of which contain multiple Zipcodes)</a:t>
            </a: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71ADFDD8-5781-974D-B373-ACFC39AEFF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99"/>
          <a:stretch/>
        </p:blipFill>
        <p:spPr>
          <a:xfrm>
            <a:off x="4243538" y="1590040"/>
            <a:ext cx="2110867" cy="3378200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3505D077-ABB8-8747-8AD0-3B6E53BCDF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77"/>
          <a:stretch/>
        </p:blipFill>
        <p:spPr>
          <a:xfrm>
            <a:off x="6690173" y="1559565"/>
            <a:ext cx="2110868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98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FC1153-DA4B-4F4F-ADFD-5FCC90A8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Zipcodes Mapped to Cities: VIFs Much Better!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7B2E1B9-73D1-3F42-85BC-75234CFBB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701" y="1346916"/>
            <a:ext cx="3837537" cy="3484970"/>
          </a:xfrm>
        </p:spPr>
        <p:txBody>
          <a:bodyPr>
            <a:normAutofit/>
          </a:bodyPr>
          <a:lstStyle/>
          <a:p>
            <a:r>
              <a:rPr lang="en-US" sz="2000" dirty="0"/>
              <a:t>Simply mapping 18 Zipcodes to their 13 associated city (community) names and one-hot encoding those variables solves the high VIF problem!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ADC1721-0624-E04B-94D1-6D86AC50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255" y="1559565"/>
            <a:ext cx="2120900" cy="242570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D3F68C7-857E-8D48-9E3A-E641C382A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999" y="1568141"/>
            <a:ext cx="22733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0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FC1153-DA4B-4F4F-ADFD-5FCC90A8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Log-Transforming Target Improved Model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7B2E1B9-73D1-3F42-85BC-75234CFBB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701" y="1077406"/>
            <a:ext cx="8024526" cy="3484970"/>
          </a:xfrm>
        </p:spPr>
        <p:txBody>
          <a:bodyPr>
            <a:normAutofit/>
          </a:bodyPr>
          <a:lstStyle/>
          <a:p>
            <a:r>
              <a:rPr lang="en-US" sz="2000" dirty="0"/>
              <a:t>Log-transformed target less skewed, improving model performance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17A229BF-1110-1747-A28B-2A3315A52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06" y="1914142"/>
            <a:ext cx="4061755" cy="3126272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CF8A76B5-8963-5648-ADF8-DF3983961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364" y="1914142"/>
            <a:ext cx="4083286" cy="317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04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B89EA6A8-80C7-2240-8FA3-C24995886B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5289" y="916783"/>
            <a:ext cx="5576348" cy="409717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A8A7BB-CF53-AA4B-B2DF-4C5B91EA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XGBoost Model– Variable Importance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B3D311-B97E-D849-81DB-7F876DB97ED1}"/>
              </a:ext>
            </a:extLst>
          </p:cNvPr>
          <p:cNvSpPr/>
          <p:nvPr/>
        </p:nvSpPr>
        <p:spPr>
          <a:xfrm>
            <a:off x="1213185" y="1087255"/>
            <a:ext cx="567890" cy="231006"/>
          </a:xfrm>
          <a:prstGeom prst="ellipse">
            <a:avLst/>
          </a:prstGeom>
          <a:noFill/>
          <a:ln w="15875">
            <a:solidFill>
              <a:srgbClr val="C00000">
                <a:alpha val="4995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A48802-5807-224F-831D-C5E0C1818425}"/>
              </a:ext>
            </a:extLst>
          </p:cNvPr>
          <p:cNvSpPr/>
          <p:nvPr/>
        </p:nvSpPr>
        <p:spPr>
          <a:xfrm>
            <a:off x="1630283" y="1459018"/>
            <a:ext cx="567890" cy="231006"/>
          </a:xfrm>
          <a:prstGeom prst="ellipse">
            <a:avLst/>
          </a:prstGeom>
          <a:noFill/>
          <a:ln w="15875">
            <a:solidFill>
              <a:srgbClr val="00B0F0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74BBA8-D66D-5A4C-9BF5-47B4B1D9FE54}"/>
              </a:ext>
            </a:extLst>
          </p:cNvPr>
          <p:cNvSpPr/>
          <p:nvPr/>
        </p:nvSpPr>
        <p:spPr>
          <a:xfrm>
            <a:off x="1864897" y="1094863"/>
            <a:ext cx="567890" cy="231006"/>
          </a:xfrm>
          <a:prstGeom prst="ellipse">
            <a:avLst/>
          </a:prstGeom>
          <a:noFill/>
          <a:ln w="15875">
            <a:solidFill>
              <a:srgbClr val="FFC000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DD1D99-6AC2-1D41-8C45-D748E39B0BED}"/>
              </a:ext>
            </a:extLst>
          </p:cNvPr>
          <p:cNvSpPr/>
          <p:nvPr/>
        </p:nvSpPr>
        <p:spPr>
          <a:xfrm>
            <a:off x="1586565" y="1647902"/>
            <a:ext cx="567890" cy="231006"/>
          </a:xfrm>
          <a:prstGeom prst="ellipse">
            <a:avLst/>
          </a:prstGeom>
          <a:noFill/>
          <a:ln w="15875">
            <a:solidFill>
              <a:srgbClr val="C00000">
                <a:alpha val="4995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3D583E-7CA6-6B4D-9275-543FE8B8C015}"/>
              </a:ext>
            </a:extLst>
          </p:cNvPr>
          <p:cNvSpPr/>
          <p:nvPr/>
        </p:nvSpPr>
        <p:spPr>
          <a:xfrm>
            <a:off x="1060785" y="1838402"/>
            <a:ext cx="567890" cy="231006"/>
          </a:xfrm>
          <a:prstGeom prst="ellipse">
            <a:avLst/>
          </a:prstGeom>
          <a:noFill/>
          <a:ln w="15875">
            <a:solidFill>
              <a:srgbClr val="C00000">
                <a:alpha val="4995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29A3C7-DFC7-824D-881D-6E6CCA4FE66E}"/>
              </a:ext>
            </a:extLst>
          </p:cNvPr>
          <p:cNvSpPr/>
          <p:nvPr/>
        </p:nvSpPr>
        <p:spPr>
          <a:xfrm>
            <a:off x="1243665" y="2592782"/>
            <a:ext cx="567890" cy="231006"/>
          </a:xfrm>
          <a:prstGeom prst="ellipse">
            <a:avLst/>
          </a:prstGeom>
          <a:noFill/>
          <a:ln w="15875">
            <a:solidFill>
              <a:srgbClr val="C00000">
                <a:alpha val="4995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6D6DAB-9595-EA42-88F7-5E0E59EBC012}"/>
              </a:ext>
            </a:extLst>
          </p:cNvPr>
          <p:cNvSpPr/>
          <p:nvPr/>
        </p:nvSpPr>
        <p:spPr>
          <a:xfrm>
            <a:off x="1807545" y="2966162"/>
            <a:ext cx="567890" cy="231006"/>
          </a:xfrm>
          <a:prstGeom prst="ellipse">
            <a:avLst/>
          </a:prstGeom>
          <a:noFill/>
          <a:ln w="15875">
            <a:solidFill>
              <a:srgbClr val="C00000">
                <a:alpha val="4995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D2A193-B791-1D47-A9D3-C7B5E0E8F83F}"/>
              </a:ext>
            </a:extLst>
          </p:cNvPr>
          <p:cNvSpPr/>
          <p:nvPr/>
        </p:nvSpPr>
        <p:spPr>
          <a:xfrm>
            <a:off x="1864897" y="1270123"/>
            <a:ext cx="567890" cy="231006"/>
          </a:xfrm>
          <a:prstGeom prst="ellipse">
            <a:avLst/>
          </a:prstGeom>
          <a:noFill/>
          <a:ln w="15875">
            <a:solidFill>
              <a:srgbClr val="FFC000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03F33B-EA5B-924C-AF69-15AF93C6F05D}"/>
              </a:ext>
            </a:extLst>
          </p:cNvPr>
          <p:cNvSpPr/>
          <p:nvPr/>
        </p:nvSpPr>
        <p:spPr>
          <a:xfrm>
            <a:off x="1049557" y="2215003"/>
            <a:ext cx="567890" cy="231006"/>
          </a:xfrm>
          <a:prstGeom prst="ellipse">
            <a:avLst/>
          </a:prstGeom>
          <a:noFill/>
          <a:ln w="15875">
            <a:solidFill>
              <a:srgbClr val="FFC000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F36415B-BC7D-164E-98D1-E884237152DC}"/>
              </a:ext>
            </a:extLst>
          </p:cNvPr>
          <p:cNvSpPr/>
          <p:nvPr/>
        </p:nvSpPr>
        <p:spPr>
          <a:xfrm>
            <a:off x="1034317" y="2397883"/>
            <a:ext cx="567890" cy="231006"/>
          </a:xfrm>
          <a:prstGeom prst="ellipse">
            <a:avLst/>
          </a:prstGeom>
          <a:noFill/>
          <a:ln w="15875">
            <a:solidFill>
              <a:srgbClr val="FFC000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055BF3-8014-5441-90EE-F6832EE5B9A4}"/>
              </a:ext>
            </a:extLst>
          </p:cNvPr>
          <p:cNvSpPr/>
          <p:nvPr/>
        </p:nvSpPr>
        <p:spPr>
          <a:xfrm>
            <a:off x="1834417" y="3533263"/>
            <a:ext cx="567890" cy="231006"/>
          </a:xfrm>
          <a:prstGeom prst="ellipse">
            <a:avLst/>
          </a:prstGeom>
          <a:noFill/>
          <a:ln w="15875">
            <a:solidFill>
              <a:srgbClr val="FFC000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10BE243-ABB4-9040-98EC-55B4DD2D83EA}"/>
              </a:ext>
            </a:extLst>
          </p:cNvPr>
          <p:cNvSpPr/>
          <p:nvPr/>
        </p:nvSpPr>
        <p:spPr>
          <a:xfrm>
            <a:off x="1820783" y="2030518"/>
            <a:ext cx="567890" cy="231006"/>
          </a:xfrm>
          <a:prstGeom prst="ellipse">
            <a:avLst/>
          </a:prstGeom>
          <a:noFill/>
          <a:ln w="15875">
            <a:solidFill>
              <a:srgbClr val="00B0F0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C9C779-7451-BE47-830D-0DE601266922}"/>
              </a:ext>
            </a:extLst>
          </p:cNvPr>
          <p:cNvSpPr/>
          <p:nvPr/>
        </p:nvSpPr>
        <p:spPr>
          <a:xfrm>
            <a:off x="1066403" y="2777278"/>
            <a:ext cx="567890" cy="231006"/>
          </a:xfrm>
          <a:prstGeom prst="ellipse">
            <a:avLst/>
          </a:prstGeom>
          <a:noFill/>
          <a:ln w="15875">
            <a:solidFill>
              <a:srgbClr val="00B0F0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3990D82-E95B-5E43-AE89-EB252200A169}"/>
              </a:ext>
            </a:extLst>
          </p:cNvPr>
          <p:cNvSpPr/>
          <p:nvPr/>
        </p:nvSpPr>
        <p:spPr>
          <a:xfrm>
            <a:off x="677783" y="3150658"/>
            <a:ext cx="567890" cy="231006"/>
          </a:xfrm>
          <a:prstGeom prst="ellipse">
            <a:avLst/>
          </a:prstGeom>
          <a:noFill/>
          <a:ln w="15875">
            <a:solidFill>
              <a:srgbClr val="00B0F0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212036-2D96-3C42-9810-56F6B1475351}"/>
              </a:ext>
            </a:extLst>
          </p:cNvPr>
          <p:cNvSpPr/>
          <p:nvPr/>
        </p:nvSpPr>
        <p:spPr>
          <a:xfrm>
            <a:off x="1035923" y="3348778"/>
            <a:ext cx="567890" cy="231006"/>
          </a:xfrm>
          <a:prstGeom prst="ellipse">
            <a:avLst/>
          </a:prstGeom>
          <a:noFill/>
          <a:ln w="15875">
            <a:solidFill>
              <a:srgbClr val="00B0F0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C706C1-766A-9D4B-B8DD-6B8587BC3F50}"/>
              </a:ext>
            </a:extLst>
          </p:cNvPr>
          <p:cNvSpPr/>
          <p:nvPr/>
        </p:nvSpPr>
        <p:spPr>
          <a:xfrm>
            <a:off x="1150223" y="3920278"/>
            <a:ext cx="567890" cy="231006"/>
          </a:xfrm>
          <a:prstGeom prst="ellipse">
            <a:avLst/>
          </a:prstGeom>
          <a:noFill/>
          <a:ln w="15875">
            <a:solidFill>
              <a:srgbClr val="00B0F0">
                <a:alpha val="5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31224814-76C5-194B-8D80-088FF70BE57C}"/>
              </a:ext>
            </a:extLst>
          </p:cNvPr>
          <p:cNvSpPr txBox="1">
            <a:spLocks/>
          </p:cNvSpPr>
          <p:nvPr/>
        </p:nvSpPr>
        <p:spPr>
          <a:xfrm>
            <a:off x="6241859" y="1551110"/>
            <a:ext cx="2682504" cy="348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Square Footage, Lot Size &amp; Schools Rating also play very important roles in this model’s predictions</a:t>
            </a:r>
          </a:p>
          <a:p>
            <a:r>
              <a:rPr lang="en-US" sz="1700" dirty="0"/>
              <a:t>Initial Exploratory Data Analysis (EDA) showed high correlation to the target for Square Footage and Lot Size</a:t>
            </a:r>
          </a:p>
          <a:p>
            <a:r>
              <a:rPr lang="en-US" sz="1700" dirty="0"/>
              <a:t>Schools Rating had much weaker target correlation (0.36), so this is an interesting result </a:t>
            </a:r>
          </a:p>
        </p:txBody>
      </p:sp>
    </p:spTree>
    <p:extLst>
      <p:ext uri="{BB962C8B-B14F-4D97-AF65-F5344CB8AC3E}">
        <p14:creationId xmlns:p14="http://schemas.microsoft.com/office/powerpoint/2010/main" val="359466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sz="half" idx="1"/>
          </p:nvPr>
        </p:nvSpPr>
        <p:spPr>
          <a:xfrm>
            <a:off x="202131" y="1087654"/>
            <a:ext cx="8239225" cy="380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2400"/>
            </a:pPr>
            <a:r>
              <a:rPr lang="en-US" sz="2400" b="0" i="0" u="sng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Primary Data</a:t>
            </a:r>
            <a:r>
              <a:rPr lang="en-US" sz="2400" b="0" i="0" strike="noStrike" cap="none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: Single Family Home Sales (Past 90 Days)</a:t>
            </a:r>
          </a:p>
          <a:p>
            <a:pPr marL="704841" lvl="1" indent="-28575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  <a:latin typeface="Proxima Nova"/>
                <a:sym typeface="Proxima Nova"/>
              </a:rPr>
              <a:t>Excluded Condominiums and Multi-Family Dwellings (different market)</a:t>
            </a:r>
          </a:p>
          <a:p>
            <a:pPr marL="704841" lvl="1" indent="-28575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  <a:latin typeface="Proxima Nova"/>
                <a:sym typeface="Proxima Nova"/>
              </a:rPr>
              <a:t>West San Fernando Valley only (18 zip codes covering 13 communities)</a:t>
            </a:r>
          </a:p>
          <a:p>
            <a:pPr marL="704841" lvl="1" indent="-28575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  <a:latin typeface="Proxima Nova"/>
                <a:sym typeface="Proxima Nova"/>
              </a:rPr>
              <a:t>Data scraped from a well-known real estate website (10 predictors):</a:t>
            </a:r>
            <a:endParaRPr lang="en-US" sz="1500" dirty="0">
              <a:solidFill>
                <a:srgbClr val="434343"/>
              </a:solidFill>
              <a:latin typeface="Proxima Nova"/>
              <a:sym typeface="Proxima Nova"/>
            </a:endParaRPr>
          </a:p>
          <a:p>
            <a:pPr marL="761982" lvl="2" indent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2400"/>
              <a:buNone/>
            </a:pPr>
            <a:r>
              <a:rPr lang="en-US" sz="1500" dirty="0">
                <a:solidFill>
                  <a:srgbClr val="434343"/>
                </a:solidFill>
                <a:latin typeface="Proxima Nova"/>
                <a:sym typeface="Proxima Nova"/>
              </a:rPr>
              <a:t>    </a:t>
            </a:r>
            <a:r>
              <a:rPr lang="en-US" sz="1500" u="sng" dirty="0">
                <a:solidFill>
                  <a:srgbClr val="434343"/>
                </a:solidFill>
                <a:latin typeface="Proxima Nova"/>
                <a:sym typeface="Proxima Nova"/>
              </a:rPr>
              <a:t>Target</a:t>
            </a:r>
            <a:r>
              <a:rPr lang="en-US" sz="1500" dirty="0">
                <a:solidFill>
                  <a:srgbClr val="434343"/>
                </a:solidFill>
                <a:latin typeface="Proxima Nova"/>
                <a:sym typeface="Proxima Nova"/>
              </a:rPr>
              <a:t>: Sale Price</a:t>
            </a:r>
          </a:p>
          <a:p>
            <a:pPr marL="761982" lvl="2" indent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2400"/>
              <a:buNone/>
            </a:pPr>
            <a:r>
              <a:rPr lang="en-US" sz="1500" dirty="0">
                <a:solidFill>
                  <a:srgbClr val="434343"/>
                </a:solidFill>
                <a:latin typeface="Proxima Nova"/>
                <a:sym typeface="Proxima Nova"/>
              </a:rPr>
              <a:t>    </a:t>
            </a:r>
            <a:r>
              <a:rPr lang="en-US" sz="1500" u="sng" dirty="0">
                <a:solidFill>
                  <a:srgbClr val="434343"/>
                </a:solidFill>
                <a:latin typeface="Proxima Nova"/>
                <a:sym typeface="Proxima Nova"/>
              </a:rPr>
              <a:t>Predictors</a:t>
            </a:r>
            <a:r>
              <a:rPr lang="en-US" sz="1500" dirty="0">
                <a:solidFill>
                  <a:srgbClr val="434343"/>
                </a:solidFill>
                <a:latin typeface="Proxima Nova"/>
                <a:sym typeface="Proxima Nova"/>
              </a:rPr>
              <a:t>: Beds, Baths, Square Footage, Lot Size, Year Built, Zipcode, Pool,  	 		Garage, Number of Stories (Floors), Average Schools Rating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78E2B1-8367-7347-BC99-FCA1A14D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87542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sz="half" idx="1"/>
          </p:nvPr>
        </p:nvSpPr>
        <p:spPr>
          <a:xfrm>
            <a:off x="202131" y="1293395"/>
            <a:ext cx="8431329" cy="3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2400"/>
            </a:pPr>
            <a:r>
              <a:rPr lang="en-US" sz="2100" u="sng" dirty="0">
                <a:solidFill>
                  <a:srgbClr val="434343"/>
                </a:solidFill>
                <a:latin typeface="Proxima Nova"/>
                <a:sym typeface="Proxima Nova"/>
              </a:rPr>
              <a:t>Supplemental Data</a:t>
            </a:r>
            <a:r>
              <a:rPr lang="en-US" sz="2100" dirty="0">
                <a:solidFill>
                  <a:srgbClr val="434343"/>
                </a:solidFill>
                <a:latin typeface="Proxima Nova"/>
                <a:sym typeface="Proxima Nova"/>
              </a:rPr>
              <a:t>: Downloadable csv (same website):</a:t>
            </a:r>
            <a:endParaRPr lang="en-US" sz="1800" dirty="0">
              <a:solidFill>
                <a:srgbClr val="434343"/>
              </a:solidFill>
              <a:latin typeface="Proxima Nova"/>
              <a:sym typeface="Proxima Nova"/>
            </a:endParaRPr>
          </a:p>
          <a:p>
            <a:pPr marL="704841" lvl="1" indent="-28575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  <a:latin typeface="Proxima Nova"/>
                <a:sym typeface="Proxima Nova"/>
              </a:rPr>
              <a:t>Homeowners Association Fee (HOA, monthly) </a:t>
            </a:r>
          </a:p>
          <a:p>
            <a:pPr marL="704841" lvl="1" indent="-28575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ts val="2400"/>
            </a:pPr>
            <a:r>
              <a:rPr lang="en-US" sz="1800" dirty="0">
                <a:solidFill>
                  <a:srgbClr val="434343"/>
                </a:solidFill>
                <a:latin typeface="Proxima Nova"/>
                <a:sym typeface="Proxima Nova"/>
              </a:rPr>
              <a:t>Number of Days on Market (could be an alternate target, NOT a predictor)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78E2B1-8367-7347-BC99-FCA1A14D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(con’t.)</a:t>
            </a:r>
          </a:p>
        </p:txBody>
      </p:sp>
    </p:spTree>
    <p:extLst>
      <p:ext uri="{BB962C8B-B14F-4D97-AF65-F5344CB8AC3E}">
        <p14:creationId xmlns:p14="http://schemas.microsoft.com/office/powerpoint/2010/main" val="52174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sz="half" idx="1"/>
          </p:nvPr>
        </p:nvSpPr>
        <p:spPr>
          <a:xfrm>
            <a:off x="202131" y="1087654"/>
            <a:ext cx="8239225" cy="39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u="sng" dirty="0"/>
              <a:t>Models</a:t>
            </a:r>
            <a:r>
              <a:rPr lang="en-US" b="1" dirty="0"/>
              <a:t>: </a:t>
            </a:r>
            <a:r>
              <a:rPr lang="en-US" dirty="0"/>
              <a:t>Linear Regression with &amp; without Regularization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Lasso, Ridge, ElasticNet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Also tried tree-based regressors (Random Forest, XGBoost)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Extensive feature engineering to improve performance</a:t>
            </a:r>
          </a:p>
          <a:p>
            <a:r>
              <a:rPr lang="en-US" u="sng" dirty="0"/>
              <a:t>Metrics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Primarily Mean Absolute Error (MAE, $)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Also, R</a:t>
            </a:r>
            <a:r>
              <a:rPr lang="en-US" sz="1800" baseline="30000" dirty="0"/>
              <a:t>2</a:t>
            </a:r>
            <a:r>
              <a:rPr lang="en-US" sz="1800" dirty="0"/>
              <a:t> and Root Mean Square Error (RMSE, $)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78E2B1-8367-7347-BC99-FCA1A14D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(con’t.)</a:t>
            </a:r>
          </a:p>
        </p:txBody>
      </p:sp>
    </p:spTree>
    <p:extLst>
      <p:ext uri="{BB962C8B-B14F-4D97-AF65-F5344CB8AC3E}">
        <p14:creationId xmlns:p14="http://schemas.microsoft.com/office/powerpoint/2010/main" val="202506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sz="half" idx="1"/>
          </p:nvPr>
        </p:nvSpPr>
        <p:spPr>
          <a:xfrm>
            <a:off x="202131" y="1087655"/>
            <a:ext cx="8239225" cy="32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u="sng" dirty="0"/>
              <a:t>Tools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Requests/BeautifulSoup</a:t>
            </a:r>
            <a:r>
              <a:rPr lang="en-US" sz="1800" dirty="0"/>
              <a:t>: web scraping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Pandas</a:t>
            </a:r>
            <a:r>
              <a:rPr lang="en-US" sz="1800" dirty="0"/>
              <a:t>: clean, explore, engineer features and generate final modeling data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Statsmodels/ScikitLearn</a:t>
            </a:r>
            <a:r>
              <a:rPr lang="en-US" sz="1800" dirty="0"/>
              <a:t>:  build regression models as well as to perform cross validation, variable selection and regularization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Matplotlib/Seaborn</a:t>
            </a:r>
            <a:r>
              <a:rPr lang="en-US" sz="1800" dirty="0"/>
              <a:t>: visualizing data exploration, modeling and final results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Python 3.8</a:t>
            </a:r>
            <a:r>
              <a:rPr lang="en-US" sz="1800" dirty="0"/>
              <a:t>: to run all of the above</a:t>
            </a:r>
          </a:p>
          <a:p>
            <a:pPr lvl="1"/>
            <a:endParaRPr lang="en-US" sz="15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78E2B1-8367-7347-BC99-FCA1A14D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(con’t.)</a:t>
            </a:r>
          </a:p>
        </p:txBody>
      </p:sp>
    </p:spTree>
    <p:extLst>
      <p:ext uri="{BB962C8B-B14F-4D97-AF65-F5344CB8AC3E}">
        <p14:creationId xmlns:p14="http://schemas.microsoft.com/office/powerpoint/2010/main" val="118710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03168F-62CE-D14E-8AD5-10964AC5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 Validation Results – (Model Selection)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8389A2-4AE4-604F-ABD2-53D8BE1AC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702" y="1000406"/>
            <a:ext cx="7937898" cy="3484970"/>
          </a:xfrm>
        </p:spPr>
        <p:txBody>
          <a:bodyPr/>
          <a:lstStyle/>
          <a:p>
            <a:r>
              <a:rPr lang="en-US" u="sng" dirty="0"/>
              <a:t>Initial Linear Model (Baseline)</a:t>
            </a:r>
            <a:endParaRPr lang="en-US" dirty="0"/>
          </a:p>
          <a:p>
            <a:pPr marL="342891" lvl="1" indent="0">
              <a:buNone/>
            </a:pPr>
            <a:r>
              <a:rPr lang="en-US" sz="1700" dirty="0"/>
              <a:t>(11 predictors → 26 predictors after one-hot encoding the distinct zipcodes)  </a:t>
            </a:r>
            <a:endParaRPr lang="en-US" dirty="0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6AC067EB-4956-0A4C-AB12-FA8EEB95E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26" y="1790084"/>
            <a:ext cx="8842673" cy="31872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2DB89C-4E9A-0140-8F3E-591A8FD47F38}"/>
              </a:ext>
            </a:extLst>
          </p:cNvPr>
          <p:cNvSpPr txBox="1"/>
          <p:nvPr/>
        </p:nvSpPr>
        <p:spPr>
          <a:xfrm>
            <a:off x="4610500" y="1838426"/>
            <a:ext cx="389823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Should be able to do better than this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3B7955-6B2B-D148-8997-F6268A857747}"/>
              </a:ext>
            </a:extLst>
          </p:cNvPr>
          <p:cNvCxnSpPr>
            <a:cxnSpLocks/>
          </p:cNvCxnSpPr>
          <p:nvPr/>
        </p:nvCxnSpPr>
        <p:spPr>
          <a:xfrm flipH="1">
            <a:off x="4203306" y="2021306"/>
            <a:ext cx="44235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5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6E6BEBD-5C0E-2447-984E-D4D181368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26" y="1792256"/>
            <a:ext cx="8842673" cy="31319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C03168F-62CE-D14E-8AD5-10964AC5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 Validation Results – (Model Selection)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8389A2-4AE4-604F-ABD2-53D8BE1AC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701" y="1000406"/>
            <a:ext cx="8627973" cy="3484970"/>
          </a:xfrm>
        </p:spPr>
        <p:txBody>
          <a:bodyPr/>
          <a:lstStyle/>
          <a:p>
            <a:r>
              <a:rPr lang="en-US" u="sng" dirty="0"/>
              <a:t>Best Linear Model: ElasticNet</a:t>
            </a:r>
            <a:endParaRPr lang="en-US" dirty="0"/>
          </a:p>
          <a:p>
            <a:pPr marL="342891" lvl="1" indent="0">
              <a:buNone/>
            </a:pPr>
            <a:r>
              <a:rPr lang="en-US" sz="1700" dirty="0"/>
              <a:t>All 2</a:t>
            </a:r>
            <a:r>
              <a:rPr lang="en-US" sz="1700" baseline="30000" dirty="0"/>
              <a:t>nd</a:t>
            </a:r>
            <a:r>
              <a:rPr lang="en-US" sz="1700" dirty="0"/>
              <a:t>-order terms &amp; interactions filtered down to 58 Lasso-selected predictors; log(target)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DB89C-4E9A-0140-8F3E-591A8FD47F38}"/>
              </a:ext>
            </a:extLst>
          </p:cNvPr>
          <p:cNvSpPr txBox="1"/>
          <p:nvPr/>
        </p:nvSpPr>
        <p:spPr>
          <a:xfrm>
            <a:off x="4610500" y="1838426"/>
            <a:ext cx="389823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Much better!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3B7955-6B2B-D148-8997-F6268A857747}"/>
              </a:ext>
            </a:extLst>
          </p:cNvPr>
          <p:cNvCxnSpPr>
            <a:cxnSpLocks/>
          </p:cNvCxnSpPr>
          <p:nvPr/>
        </p:nvCxnSpPr>
        <p:spPr>
          <a:xfrm flipH="1">
            <a:off x="4203306" y="2021306"/>
            <a:ext cx="442356" cy="0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94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19CB5F4-F103-424C-9A1B-AE8D95501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2" y="1794049"/>
            <a:ext cx="8885831" cy="31319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C03168F-62CE-D14E-8AD5-10964AC5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Set Results – Final Selected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8389A2-4AE4-604F-ABD2-53D8BE1AC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701" y="1000406"/>
            <a:ext cx="8627973" cy="3484970"/>
          </a:xfrm>
        </p:spPr>
        <p:txBody>
          <a:bodyPr/>
          <a:lstStyle/>
          <a:p>
            <a:r>
              <a:rPr lang="en-US" u="sng" dirty="0"/>
              <a:t>Best Linear Model: ElasticNet</a:t>
            </a:r>
            <a:endParaRPr lang="en-US" dirty="0"/>
          </a:p>
          <a:p>
            <a:pPr marL="342891" lvl="1" indent="0">
              <a:buNone/>
            </a:pPr>
            <a:r>
              <a:rPr lang="en-US" sz="1700" dirty="0"/>
              <a:t>All 2</a:t>
            </a:r>
            <a:r>
              <a:rPr lang="en-US" sz="1700" baseline="30000" dirty="0"/>
              <a:t>nd</a:t>
            </a:r>
            <a:r>
              <a:rPr lang="en-US" sz="1700" dirty="0"/>
              <a:t>-order terms &amp; interactions filtered down to 58 Lasso-selected predictors; log(target)  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CC3909-EC91-D14B-BA03-5BB5C3390146}"/>
              </a:ext>
            </a:extLst>
          </p:cNvPr>
          <p:cNvCxnSpPr>
            <a:cxnSpLocks/>
          </p:cNvCxnSpPr>
          <p:nvPr/>
        </p:nvCxnSpPr>
        <p:spPr>
          <a:xfrm flipH="1">
            <a:off x="4415062" y="2021306"/>
            <a:ext cx="442356" cy="0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27854"/>
      </p:ext>
    </p:extLst>
  </p:cSld>
  <p:clrMapOvr>
    <a:masterClrMapping/>
  </p:clrMapOvr>
</p:sld>
</file>

<file path=ppt/theme/theme1.xml><?xml version="1.0" encoding="utf-8"?>
<a:theme xmlns:a="http://schemas.openxmlformats.org/drawingml/2006/main" name="metis2">
  <a:themeElements>
    <a:clrScheme name="metis_custom">
      <a:dk1>
        <a:srgbClr val="000000"/>
      </a:dk1>
      <a:lt1>
        <a:srgbClr val="FFFFFF"/>
      </a:lt1>
      <a:dk2>
        <a:srgbClr val="454551"/>
      </a:dk2>
      <a:lt2>
        <a:srgbClr val="797979"/>
      </a:lt2>
      <a:accent1>
        <a:srgbClr val="EC138B"/>
      </a:accent1>
      <a:accent2>
        <a:srgbClr val="ED3167"/>
      </a:accent2>
      <a:accent3>
        <a:srgbClr val="359ED8"/>
      </a:accent3>
      <a:accent4>
        <a:srgbClr val="255E83"/>
      </a:accent4>
      <a:accent5>
        <a:srgbClr val="B7315B"/>
      </a:accent5>
      <a:accent6>
        <a:srgbClr val="253C6F"/>
      </a:accent6>
      <a:hlink>
        <a:srgbClr val="EC138B"/>
      </a:hlink>
      <a:folHlink>
        <a:srgbClr val="255E8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is2" id="{DA8FA0DE-F1F3-5E47-9E2E-76F73AD44DD2}" vid="{BB1FFC8A-0965-CB4A-9C29-35DE5492C52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metis2</Template>
  <TotalTime>4705</TotalTime>
  <Words>1028</Words>
  <Application>Microsoft Macintosh PowerPoint</Application>
  <PresentationFormat>On-screen Show (16:9)</PresentationFormat>
  <Paragraphs>107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Proxima Nova</vt:lpstr>
      <vt:lpstr>metis2</vt:lpstr>
      <vt:lpstr>Web Scraping/Regression Presentation Slides</vt:lpstr>
      <vt:lpstr>Introduction</vt:lpstr>
      <vt:lpstr>Methodology</vt:lpstr>
      <vt:lpstr>Methodology (con’t.)</vt:lpstr>
      <vt:lpstr>Methodology (con’t.)</vt:lpstr>
      <vt:lpstr>Methodology (con’t.)</vt:lpstr>
      <vt:lpstr>Cross Validation Results – (Model Selection)</vt:lpstr>
      <vt:lpstr>Cross Validation Results – (Model Selection)</vt:lpstr>
      <vt:lpstr>Test Set Results – Final Selected Model</vt:lpstr>
      <vt:lpstr>Test Set Results – Final Selected Model</vt:lpstr>
      <vt:lpstr>Test Set Results – Final Selected Model</vt:lpstr>
      <vt:lpstr>Test Set Results – Final Selected Model</vt:lpstr>
      <vt:lpstr>Test Set Results – Other Final Selected Model</vt:lpstr>
      <vt:lpstr>Conclusions</vt:lpstr>
      <vt:lpstr>PowerPoint Presentation</vt:lpstr>
      <vt:lpstr>One Obvious Initial Outlier Was Dropped</vt:lpstr>
      <vt:lpstr>Distribution of Sale Prices in Dataset</vt:lpstr>
      <vt:lpstr>Original Data Correlations w/ Sales Price</vt:lpstr>
      <vt:lpstr>Original Data Correlations w/ Sales Price</vt:lpstr>
      <vt:lpstr>No Real VIF Issues w/ Beds/Baths/Sq. Feet</vt:lpstr>
      <vt:lpstr>High VIFs in One-Hot Encoded Zipcodes</vt:lpstr>
      <vt:lpstr>Zipcodes Mapped to Cities: VIFs Much Better!</vt:lpstr>
      <vt:lpstr>Log-Transforming Target Improved Model</vt:lpstr>
      <vt:lpstr>XGBoost Model– Variable 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Presentation Tips</dc:title>
  <dc:creator>Microsoft Office User</dc:creator>
  <cp:lastModifiedBy>George Papppy</cp:lastModifiedBy>
  <cp:revision>159</cp:revision>
  <dcterms:created xsi:type="dcterms:W3CDTF">2020-04-03T23:00:22Z</dcterms:created>
  <dcterms:modified xsi:type="dcterms:W3CDTF">2021-09-14T09:12:17Z</dcterms:modified>
</cp:coreProperties>
</file>